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omments/comment1.xml" ContentType="application/vnd.openxmlformats-officedocument.presentationml.comment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omments/comment2.xml" ContentType="application/vnd.openxmlformats-officedocument.presentationml.comments+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comments/comment3.xml" ContentType="application/vnd.openxmlformats-officedocument.presentationml.comments+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comments/comment4.xml" ContentType="application/vnd.openxmlformats-officedocument.presentationml.comments+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comments/comment5.xml" ContentType="application/vnd.openxmlformats-officedocument.presentationml.comments+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comments/comment6.xml" ContentType="application/vnd.openxmlformats-officedocument.presentationml.comments+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8" r:id="rId1"/>
  </p:sldMasterIdLst>
  <p:notesMasterIdLst>
    <p:notesMasterId r:id="rId7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Lst>
  <p:sldSz cx="9144000" cy="5143500" type="screen16x9"/>
  <p:notesSz cx="6858000" cy="9144000"/>
  <p:embeddedFontLst>
    <p:embeddedFont>
      <p:font typeface="Calibri" panose="020F0502020204030204" pitchFamily="34" charset="0"/>
      <p:regular r:id="rId72"/>
      <p:bold r:id="rId73"/>
      <p:italic r:id="rId74"/>
      <p:boldItalic r:id="rId75"/>
    </p:embeddedFont>
    <p:embeddedFont>
      <p:font typeface="Proxima Nova" panose="020B0604020202020204" charset="0"/>
      <p:regular r:id="rId76"/>
      <p:bold r:id="rId77"/>
      <p:italic r:id="rId78"/>
      <p:boldItalic r:id="rId79"/>
    </p:embeddedFont>
    <p:embeddedFont>
      <p:font typeface="Proxima Nova Extrabold" panose="020B0604020202020204" charset="0"/>
      <p:bold r:id="rId80"/>
    </p:embeddedFont>
    <p:embeddedFont>
      <p:font typeface="Proxima Nova Semibold" panose="020B0604020202020204" charset="0"/>
      <p:regular r:id="rId81"/>
      <p:bold r:id="rId82"/>
      <p:boldItalic r:id="rId83"/>
    </p:embeddedFont>
    <p:embeddedFont>
      <p:font typeface="Roboto" panose="020B0604020202020204" charset="0"/>
      <p:regular r:id="rId84"/>
      <p:bold r:id="rId85"/>
      <p:italic r:id="rId86"/>
      <p:boldItalic r:id="rId8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Kevin Haleydt (BE)" initials="" lastIdx="7" clrIdx="0"/>
  <p:cmAuthor id="1" name="Michiel De Keyzer (BE)" initials="" lastIdx="3" clrIdx="1"/>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94277E9-67D0-43F6-9ABE-AAA9F7FC24F2}">
  <a:tblStyle styleId="{E94277E9-67D0-43F6-9ABE-AAA9F7FC24F2}"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7F693622-4822-4FA3-ABB4-46D4D3DBD9D9}" styleName="Table_1">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42" d="100"/>
          <a:sy n="142" d="100"/>
        </p:scale>
        <p:origin x="714" y="22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13.fntdata"/><Relationship Id="rId89" Type="http://schemas.openxmlformats.org/officeDocument/2006/relationships/presProps" Target="pres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3.fntdata"/><Relationship Id="rId79" Type="http://schemas.openxmlformats.org/officeDocument/2006/relationships/font" Target="fonts/font8.fntdata"/><Relationship Id="rId5" Type="http://schemas.openxmlformats.org/officeDocument/2006/relationships/slide" Target="slides/slide4.xml"/><Relationship Id="rId90" Type="http://schemas.openxmlformats.org/officeDocument/2006/relationships/viewProps" Target="viewProps.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font" Target="fonts/font6.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1.fntdata"/><Relationship Id="rId80" Type="http://schemas.openxmlformats.org/officeDocument/2006/relationships/font" Target="fonts/font9.fntdata"/><Relationship Id="rId85" Type="http://schemas.openxmlformats.org/officeDocument/2006/relationships/font" Target="fonts/font14.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font" Target="fonts/font4.fntdata"/><Relationship Id="rId83" Type="http://schemas.openxmlformats.org/officeDocument/2006/relationships/font" Target="fonts/font12.fntdata"/><Relationship Id="rId88" Type="http://schemas.openxmlformats.org/officeDocument/2006/relationships/commentAuthors" Target="commentAuthors.xml"/><Relationship Id="rId9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font" Target="fonts/font2.fntdata"/><Relationship Id="rId78" Type="http://schemas.openxmlformats.org/officeDocument/2006/relationships/font" Target="fonts/font7.fntdata"/><Relationship Id="rId81" Type="http://schemas.openxmlformats.org/officeDocument/2006/relationships/font" Target="fonts/font10.fntdata"/><Relationship Id="rId86" Type="http://schemas.openxmlformats.org/officeDocument/2006/relationships/font" Target="fonts/font15.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5.fntdata"/><Relationship Id="rId7" Type="http://schemas.openxmlformats.org/officeDocument/2006/relationships/slide" Target="slides/slide6.xml"/><Relationship Id="rId71" Type="http://schemas.openxmlformats.org/officeDocument/2006/relationships/notesMaster" Target="notesMasters/notesMaster1.xml"/><Relationship Id="rId92" Type="http://schemas.openxmlformats.org/officeDocument/2006/relationships/tableStyles" Target="tableStyle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16.fntdata"/><Relationship Id="rId61" Type="http://schemas.openxmlformats.org/officeDocument/2006/relationships/slide" Target="slides/slide60.xml"/><Relationship Id="rId82" Type="http://schemas.openxmlformats.org/officeDocument/2006/relationships/font" Target="fonts/font11.fntdata"/><Relationship Id="rId19" Type="http://schemas.openxmlformats.org/officeDocument/2006/relationships/slide" Target="slides/slide18.xml"/></Relationships>
</file>

<file path=ppt/comments/comment1.xml><?xml version="1.0" encoding="utf-8"?>
<p:cmLst xmlns:a="http://schemas.openxmlformats.org/drawingml/2006/main" xmlns:r="http://schemas.openxmlformats.org/officeDocument/2006/relationships" xmlns:p="http://schemas.openxmlformats.org/presentationml/2006/main">
  <p:cm authorId="0" dt="2021-03-01T08:44:02.022" idx="1">
    <p:pos x="396" y="172"/>
    <p:text>ask for agreement</p:text>
  </p:cm>
</p:cmLst>
</file>

<file path=ppt/comments/comment2.xml><?xml version="1.0" encoding="utf-8"?>
<p:cmLst xmlns:a="http://schemas.openxmlformats.org/drawingml/2006/main" xmlns:r="http://schemas.openxmlformats.org/officeDocument/2006/relationships" xmlns:p="http://schemas.openxmlformats.org/presentationml/2006/main">
  <p:cm authorId="1" dt="2021-03-01T08:53:20.894" idx="1">
    <p:pos x="566" y="946"/>
    <p:text>zijn er in het stuk hiervoor en hierna vragen die we naar voor willen schuiven?
- algemeen (any questions, do you agree, something unclear, ...) ==&gt; we kunnen misschien een voting doen? just an idea
- specifieke vragen? Zijn er specifieke elementen waar we goedkeuring over willen vragen (de aanpassingen?)</p:text>
  </p:cm>
  <p:cm authorId="0" dt="2021-03-01T08:53:20.894" idx="2">
    <p:pos x="566" y="946"/>
    <p:text>klaxoon met breakout sessies voor te stellen</p:text>
  </p:cm>
</p:cmLst>
</file>

<file path=ppt/comments/comment3.xml><?xml version="1.0" encoding="utf-8"?>
<p:cmLst xmlns:a="http://schemas.openxmlformats.org/drawingml/2006/main" xmlns:r="http://schemas.openxmlformats.org/officeDocument/2006/relationships" xmlns:p="http://schemas.openxmlformats.org/presentationml/2006/main">
  <p:cm authorId="0" dt="2021-03-01T08:06:14.151" idx="3">
    <p:pos x="3476" y="172"/>
    <p:text>Af te toetsen met WISE, deze werken met een andere indeling van de resultaten. 
1/ Types of determinands linked to Water Quality
2/ Types of determinands linked to "Emissions to Water"</p:text>
  </p:cm>
  <p:cm authorId="1" dt="2021-03-01T08:06:14.151" idx="2">
    <p:pos x="3476" y="172"/>
    <p:text>kunnen we nadenken over een oplossing? Wat zijn de opties?
- mapping (in welke richting is mogelijk?)
- bijkomende attributen</p:text>
  </p:cm>
</p:cmLst>
</file>

<file path=ppt/comments/comment4.xml><?xml version="1.0" encoding="utf-8"?>
<p:cmLst xmlns:a="http://schemas.openxmlformats.org/drawingml/2006/main" xmlns:r="http://schemas.openxmlformats.org/officeDocument/2006/relationships" xmlns:p="http://schemas.openxmlformats.org/presentationml/2006/main">
  <p:cm authorId="1" dt="2021-03-02T15:08:55.589" idx="3">
    <p:pos x="396" y="172"/>
    <p:text>I guess this slide is introducing WISE. How do propose to align with this in the model, or how can the data that can be filled in the model, be translated to WISE? Any proposed solution we want to put forward here?</p:text>
  </p:cm>
  <p:cm authorId="0" dt="2021-03-02T15:08:55.589" idx="4">
    <p:pos x="396" y="172"/>
    <p:text>mijn gedacht hier is te vragen of deze vocabularies sluitend zijn. maw, kent iedereen deze en zijn deze volledig genoeg? Bij QUDT werd er bvb al aangehaald dat de lijst niet compleet was, mss is dit hier wel het geval. 
Geert vermeldde alvast dat de attributen een match toonden met ISO O&amp;M. Zal dit mss proberen duidelijk te maken nog id slide</p:text>
  </p:cm>
  <p:cm authorId="0" dt="2021-03-02T16:14:24.319" idx="5">
    <p:pos x="3483" y="2544"/>
    <p:text>Do we agree on these?</p:text>
  </p:cm>
</p:cmLst>
</file>

<file path=ppt/comments/comment5.xml><?xml version="1.0" encoding="utf-8"?>
<p:cmLst xmlns:a="http://schemas.openxmlformats.org/drawingml/2006/main" xmlns:r="http://schemas.openxmlformats.org/officeDocument/2006/relationships" xmlns:p="http://schemas.openxmlformats.org/presentationml/2006/main">
  <p:cm authorId="0" dt="2021-03-03T10:14:51.559" idx="6">
    <p:pos x="396" y="172"/>
    <p:text>waarom complementair en aanduiden</p:text>
  </p:cm>
</p:cmLst>
</file>

<file path=ppt/comments/comment6.xml><?xml version="1.0" encoding="utf-8"?>
<p:cmLst xmlns:a="http://schemas.openxmlformats.org/drawingml/2006/main" xmlns:r="http://schemas.openxmlformats.org/officeDocument/2006/relationships" xmlns:p="http://schemas.openxmlformats.org/presentationml/2006/main">
  <p:cm authorId="0" dt="2021-02-26T18:24:27.303" idx="7">
    <p:pos x="396" y="172"/>
    <p:text>Verder aan te vullen/over na te denken</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3" Type="http://schemas.openxmlformats.org/officeDocument/2006/relationships/hyperlink" Target="http://docs.opengeospatial.org/is/14-111r6/14-111r6.html#_the_hy_features_conceptual_model" TargetMode="External"/><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3" Type="http://schemas.openxmlformats.org/officeDocument/2006/relationships/hyperlink" Target="http://docs.opengeospatial.org/is/14-111r6/14-111r6.html#_the_hy_features_conceptual_model" TargetMode="External"/><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3" Type="http://schemas.openxmlformats.org/officeDocument/2006/relationships/hyperlink" Target="http://docs.opengeospatial.org/is/14-111r6/14-111r6.html#_the_hy_features_conceptual_model" TargetMode="External"/><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app.klaxoon.com/participate/board/T9ZKYVV"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3" Type="http://schemas.openxmlformats.org/officeDocument/2006/relationships/hyperlink" Target="http://docs.opengeospatial.org/is/14-111r6/14-111r6.html#_the_hy_features_conceptual_model" TargetMode="External"/><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2" name="Google Shape;13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bfeafdc2af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1" name="Google Shape;231;gbfeafdc2af_0_3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bfeafdc2af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6" name="Google Shape;246;gbfeafdc2af_0_4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bfeafdc2af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4" name="Google Shape;254;gbfeafdc2af_0_6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c0ac567c3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1" name="Google Shape;261;gc0ac567c3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bfeafdc2af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9" name="Google Shape;269;gbfeafdc2af_0_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bfeafdc2a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a:solidFill>
                  <a:srgbClr val="373636"/>
                </a:solidFill>
              </a:rPr>
              <a:t>Kevin</a:t>
            </a:r>
            <a:endParaRPr>
              <a:solidFill>
                <a:srgbClr val="373636"/>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endParaRPr/>
          </a:p>
        </p:txBody>
      </p:sp>
      <p:sp>
        <p:nvSpPr>
          <p:cNvPr id="276" name="Google Shape;276;gbfeafdc2af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c09b8182c5_0_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 name="Google Shape;283;gc09b8182c5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gc0ac567c3d_0_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9" name="Google Shape;289;gc0ac567c3d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c0ac567c3d_0_1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 name="Google Shape;298;gc0ac567c3d_0_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c0ac567c3d_0_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c0ac567c3d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Kevin</a:t>
            </a:r>
            <a:endParaRPr/>
          </a:p>
        </p:txBody>
      </p:sp>
      <p:sp>
        <p:nvSpPr>
          <p:cNvPr id="144" name="Google Shape;144;p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c0ac567c3d_0_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3" name="Google Shape;323;gc0ac567c3d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c0ac567c3d_0_1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c0ac567c3d_0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gc09b8182c5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9" name="Google Shape;359;gc09b8182c5_0_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c0ac567c3d_0_1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1" name="Google Shape;371;gc0ac567c3d_0_14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gc0ac567c3d_0_1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0" name="Google Shape;390;gc0ac567c3d_0_17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Google Shape;413;gc0ac567c3d_0_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14" name="Google Shape;414;gc0ac567c3d_0_2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gc0d650acc3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a:solidFill>
                  <a:srgbClr val="373636"/>
                </a:solidFill>
              </a:rPr>
              <a:t>Fre</a:t>
            </a:r>
            <a:endParaRPr>
              <a:solidFill>
                <a:srgbClr val="373636"/>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endParaRPr/>
          </a:p>
        </p:txBody>
      </p:sp>
      <p:sp>
        <p:nvSpPr>
          <p:cNvPr id="429" name="Google Shape;429;gc0d650acc3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Google Shape;435;gc0d650acc3_0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36" name="Google Shape;436;gc0d650acc3_0_9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gc0d650acc3_0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442" name="Google Shape;442;gc0d650acc3_0_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gc0d650acc3_0_1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51" name="Google Shape;451;gc0d650acc3_0_1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7" name="Google Shape;167;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SzPts val="1100"/>
              <a:buNone/>
            </a:pP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c0d650acc3_0_1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60" name="Google Shape;460;gc0d650acc3_0_1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gc0d650acc3_0_1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69" name="Google Shape;469;gc0d650acc3_0_1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gc0d650acc3_0_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80" name="Google Shape;480;gc0d650acc3_0_1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Google Shape;490;gc0d650acc3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91" name="Google Shape;491;gc0d650acc3_0_4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p:cNvGrpSpPr/>
        <p:nvPr/>
      </p:nvGrpSpPr>
      <p:grpSpPr>
        <a:xfrm>
          <a:off x="0" y="0"/>
          <a:ext cx="0" cy="0"/>
          <a:chOff x="0" y="0"/>
          <a:chExt cx="0" cy="0"/>
        </a:xfrm>
      </p:grpSpPr>
      <p:sp>
        <p:nvSpPr>
          <p:cNvPr id="496" name="Google Shape;496;gc0d650acc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a:solidFill>
                  <a:srgbClr val="373636"/>
                </a:solidFill>
              </a:rPr>
              <a:t>Kevin</a:t>
            </a:r>
            <a:endParaRPr>
              <a:solidFill>
                <a:srgbClr val="373636"/>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endParaRPr/>
          </a:p>
        </p:txBody>
      </p:sp>
      <p:sp>
        <p:nvSpPr>
          <p:cNvPr id="497" name="Google Shape;497;gc0d650acc3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gc0d650acc3_0_1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04" name="Google Shape;504;gc0d650acc3_0_18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GB"/>
              <a:t>Talk about similarities with the other model going through it in detail (next slide)</a:t>
            </a:r>
            <a:endParaRPr/>
          </a:p>
          <a:p>
            <a:pPr marL="0" marR="0" lvl="0" indent="0" algn="l" rtl="0">
              <a:lnSpc>
                <a:spcPct val="100000"/>
              </a:lnSpc>
              <a:spcBef>
                <a:spcPts val="0"/>
              </a:spcBef>
              <a:spcAft>
                <a:spcPts val="0"/>
              </a:spcAft>
              <a:buNone/>
            </a:pPr>
            <a:r>
              <a:rPr lang="en-GB"/>
              <a:t>Mention: Based on the FIWARE: Water Quality model</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gc0d650acc3_0_2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10" name="Google Shape;510;gc0d650acc3_0_26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4"/>
        <p:cNvGrpSpPr/>
        <p:nvPr/>
      </p:nvGrpSpPr>
      <p:grpSpPr>
        <a:xfrm>
          <a:off x="0" y="0"/>
          <a:ext cx="0" cy="0"/>
          <a:chOff x="0" y="0"/>
          <a:chExt cx="0" cy="0"/>
        </a:xfrm>
      </p:grpSpPr>
      <p:sp>
        <p:nvSpPr>
          <p:cNvPr id="515" name="Google Shape;515;gc0d650acc3_0_1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516" name="Google Shape;516;gc0d650acc3_0_1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3"/>
        <p:cNvGrpSpPr/>
        <p:nvPr/>
      </p:nvGrpSpPr>
      <p:grpSpPr>
        <a:xfrm>
          <a:off x="0" y="0"/>
          <a:ext cx="0" cy="0"/>
          <a:chOff x="0" y="0"/>
          <a:chExt cx="0" cy="0"/>
        </a:xfrm>
      </p:grpSpPr>
      <p:sp>
        <p:nvSpPr>
          <p:cNvPr id="524" name="Google Shape;524;gc0d650acc3_0_2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25" name="Google Shape;525;gc0d650acc3_0_20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Google Shape;533;gc0d650acc3_0_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34" name="Google Shape;534;gc0d650acc3_0_2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b97e62618b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a:solidFill>
                  <a:srgbClr val="373636"/>
                </a:solidFill>
              </a:rPr>
              <a:t>Kevin</a:t>
            </a:r>
            <a:endParaRPr>
              <a:solidFill>
                <a:srgbClr val="373636"/>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endParaRPr/>
          </a:p>
        </p:txBody>
      </p:sp>
      <p:sp>
        <p:nvSpPr>
          <p:cNvPr id="174" name="Google Shape;174;gb97e62618b_0_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1"/>
        <p:cNvGrpSpPr/>
        <p:nvPr/>
      </p:nvGrpSpPr>
      <p:grpSpPr>
        <a:xfrm>
          <a:off x="0" y="0"/>
          <a:ext cx="0" cy="0"/>
          <a:chOff x="0" y="0"/>
          <a:chExt cx="0" cy="0"/>
        </a:xfrm>
      </p:grpSpPr>
      <p:sp>
        <p:nvSpPr>
          <p:cNvPr id="542" name="Google Shape;542;gc0d650acc3_0_2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43" name="Google Shape;543;gc0d650acc3_0_2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9"/>
        <p:cNvGrpSpPr/>
        <p:nvPr/>
      </p:nvGrpSpPr>
      <p:grpSpPr>
        <a:xfrm>
          <a:off x="0" y="0"/>
          <a:ext cx="0" cy="0"/>
          <a:chOff x="0" y="0"/>
          <a:chExt cx="0" cy="0"/>
        </a:xfrm>
      </p:grpSpPr>
      <p:sp>
        <p:nvSpPr>
          <p:cNvPr id="550" name="Google Shape;550;gc0d650acc3_0_2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51" name="Google Shape;551;gc0d650acc3_0_2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0"/>
        <p:cNvGrpSpPr/>
        <p:nvPr/>
      </p:nvGrpSpPr>
      <p:grpSpPr>
        <a:xfrm>
          <a:off x="0" y="0"/>
          <a:ext cx="0" cy="0"/>
          <a:chOff x="0" y="0"/>
          <a:chExt cx="0" cy="0"/>
        </a:xfrm>
      </p:grpSpPr>
      <p:sp>
        <p:nvSpPr>
          <p:cNvPr id="561" name="Google Shape;561;gc0d650acc3_0_2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2" name="Google Shape;562;gc0d650acc3_0_23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6"/>
        <p:cNvGrpSpPr/>
        <p:nvPr/>
      </p:nvGrpSpPr>
      <p:grpSpPr>
        <a:xfrm>
          <a:off x="0" y="0"/>
          <a:ext cx="0" cy="0"/>
          <a:chOff x="0" y="0"/>
          <a:chExt cx="0" cy="0"/>
        </a:xfrm>
      </p:grpSpPr>
      <p:sp>
        <p:nvSpPr>
          <p:cNvPr id="567" name="Google Shape;567;gc1552f3238_1_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8" name="Google Shape;568;gc1552f3238_1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Google Shape;576;gc1552f3238_1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7" name="Google Shape;577;gc1552f3238_1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4"/>
        <p:cNvGrpSpPr/>
        <p:nvPr/>
      </p:nvGrpSpPr>
      <p:grpSpPr>
        <a:xfrm>
          <a:off x="0" y="0"/>
          <a:ext cx="0" cy="0"/>
          <a:chOff x="0" y="0"/>
          <a:chExt cx="0" cy="0"/>
        </a:xfrm>
      </p:grpSpPr>
      <p:sp>
        <p:nvSpPr>
          <p:cNvPr id="585" name="Google Shape;585;gc09b8182c5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a:solidFill>
                  <a:srgbClr val="373636"/>
                </a:solidFill>
              </a:rPr>
              <a:t>Kevin</a:t>
            </a:r>
            <a:endParaRPr>
              <a:solidFill>
                <a:srgbClr val="373636"/>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endParaRPr/>
          </a:p>
        </p:txBody>
      </p:sp>
      <p:sp>
        <p:nvSpPr>
          <p:cNvPr id="586" name="Google Shape;586;gc09b8182c5_0_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1"/>
        <p:cNvGrpSpPr/>
        <p:nvPr/>
      </p:nvGrpSpPr>
      <p:grpSpPr>
        <a:xfrm>
          <a:off x="0" y="0"/>
          <a:ext cx="0" cy="0"/>
          <a:chOff x="0" y="0"/>
          <a:chExt cx="0" cy="0"/>
        </a:xfrm>
      </p:grpSpPr>
      <p:sp>
        <p:nvSpPr>
          <p:cNvPr id="592" name="Google Shape;592;gbfeafdc2af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93" name="Google Shape;593;gbfeafdc2af_0_8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8"/>
        <p:cNvGrpSpPr/>
        <p:nvPr/>
      </p:nvGrpSpPr>
      <p:grpSpPr>
        <a:xfrm>
          <a:off x="0" y="0"/>
          <a:ext cx="0" cy="0"/>
          <a:chOff x="0" y="0"/>
          <a:chExt cx="0" cy="0"/>
        </a:xfrm>
      </p:grpSpPr>
      <p:sp>
        <p:nvSpPr>
          <p:cNvPr id="619" name="Google Shape;619;gc3f709bf40_1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0" name="Google Shape;620;gc3f709bf40_1_9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4"/>
        <p:cNvGrpSpPr/>
        <p:nvPr/>
      </p:nvGrpSpPr>
      <p:grpSpPr>
        <a:xfrm>
          <a:off x="0" y="0"/>
          <a:ext cx="0" cy="0"/>
          <a:chOff x="0" y="0"/>
          <a:chExt cx="0" cy="0"/>
        </a:xfrm>
      </p:grpSpPr>
      <p:sp>
        <p:nvSpPr>
          <p:cNvPr id="625" name="Google Shape;625;gc3a004ffa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a:solidFill>
                  <a:srgbClr val="373636"/>
                </a:solidFill>
              </a:rPr>
              <a:t>Kevin</a:t>
            </a:r>
            <a:endParaRPr>
              <a:solidFill>
                <a:srgbClr val="373636"/>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endParaRPr/>
          </a:p>
        </p:txBody>
      </p:sp>
      <p:sp>
        <p:nvSpPr>
          <p:cNvPr id="626" name="Google Shape;626;gc3a004ffa5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1"/>
        <p:cNvGrpSpPr/>
        <p:nvPr/>
      </p:nvGrpSpPr>
      <p:grpSpPr>
        <a:xfrm>
          <a:off x="0" y="0"/>
          <a:ext cx="0" cy="0"/>
          <a:chOff x="0" y="0"/>
          <a:chExt cx="0" cy="0"/>
        </a:xfrm>
      </p:grpSpPr>
      <p:sp>
        <p:nvSpPr>
          <p:cNvPr id="632" name="Google Shape;632;gc09b8182c5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33" name="Google Shape;633;gc09b8182c5_0_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a:solidFill>
                  <a:srgbClr val="373636"/>
                </a:solidFill>
              </a:rPr>
              <a:t>Kevin</a:t>
            </a:r>
            <a:endParaRPr>
              <a:solidFill>
                <a:srgbClr val="373636"/>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endParaRPr/>
          </a:p>
        </p:txBody>
      </p:sp>
      <p:sp>
        <p:nvSpPr>
          <p:cNvPr id="194" name="Google Shape;194;p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3"/>
        <p:cNvGrpSpPr/>
        <p:nvPr/>
      </p:nvGrpSpPr>
      <p:grpSpPr>
        <a:xfrm>
          <a:off x="0" y="0"/>
          <a:ext cx="0" cy="0"/>
          <a:chOff x="0" y="0"/>
          <a:chExt cx="0" cy="0"/>
        </a:xfrm>
      </p:grpSpPr>
      <p:sp>
        <p:nvSpPr>
          <p:cNvPr id="644" name="Google Shape;644;gc28a672cbf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45" name="Google Shape;645;gc28a672cbf_0_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5"/>
        <p:cNvGrpSpPr/>
        <p:nvPr/>
      </p:nvGrpSpPr>
      <p:grpSpPr>
        <a:xfrm>
          <a:off x="0" y="0"/>
          <a:ext cx="0" cy="0"/>
          <a:chOff x="0" y="0"/>
          <a:chExt cx="0" cy="0"/>
        </a:xfrm>
      </p:grpSpPr>
      <p:sp>
        <p:nvSpPr>
          <p:cNvPr id="666" name="Google Shape;666;gc09b8182c5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67" name="Google Shape;667;gc09b8182c5_0_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GB"/>
              <a:t>https://www.w3.org/TR/2014/REC-vocab-data-cube-20140116/</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5"/>
        <p:cNvGrpSpPr/>
        <p:nvPr/>
      </p:nvGrpSpPr>
      <p:grpSpPr>
        <a:xfrm>
          <a:off x="0" y="0"/>
          <a:ext cx="0" cy="0"/>
          <a:chOff x="0" y="0"/>
          <a:chExt cx="0" cy="0"/>
        </a:xfrm>
      </p:grpSpPr>
      <p:sp>
        <p:nvSpPr>
          <p:cNvPr id="676" name="Google Shape;676;gc1552f3238_1_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7" name="Google Shape;677;gc1552f3238_1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p:cNvGrpSpPr/>
        <p:nvPr/>
      </p:nvGrpSpPr>
      <p:grpSpPr>
        <a:xfrm>
          <a:off x="0" y="0"/>
          <a:ext cx="0" cy="0"/>
          <a:chOff x="0" y="0"/>
          <a:chExt cx="0" cy="0"/>
        </a:xfrm>
      </p:grpSpPr>
      <p:sp>
        <p:nvSpPr>
          <p:cNvPr id="684" name="Google Shape;684;gc3fef9b6ce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85" name="Google Shape;685;gc3fef9b6ce_0_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4"/>
        <p:cNvGrpSpPr/>
        <p:nvPr/>
      </p:nvGrpSpPr>
      <p:grpSpPr>
        <a:xfrm>
          <a:off x="0" y="0"/>
          <a:ext cx="0" cy="0"/>
          <a:chOff x="0" y="0"/>
          <a:chExt cx="0" cy="0"/>
        </a:xfrm>
      </p:grpSpPr>
      <p:sp>
        <p:nvSpPr>
          <p:cNvPr id="695" name="Google Shape;695;gc0ac567c3d_0_2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96" name="Google Shape;696;gc0ac567c3d_0_28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4"/>
        <p:cNvGrpSpPr/>
        <p:nvPr/>
      </p:nvGrpSpPr>
      <p:grpSpPr>
        <a:xfrm>
          <a:off x="0" y="0"/>
          <a:ext cx="0" cy="0"/>
          <a:chOff x="0" y="0"/>
          <a:chExt cx="0" cy="0"/>
        </a:xfrm>
      </p:grpSpPr>
      <p:sp>
        <p:nvSpPr>
          <p:cNvPr id="705" name="Google Shape;705;gc0ac567c3d_0_2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a:solidFill>
                  <a:srgbClr val="373636"/>
                </a:solidFill>
              </a:rPr>
              <a:t>Kevin</a:t>
            </a:r>
            <a:endParaRPr>
              <a:solidFill>
                <a:srgbClr val="373636"/>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endParaRPr/>
          </a:p>
        </p:txBody>
      </p:sp>
      <p:sp>
        <p:nvSpPr>
          <p:cNvPr id="706" name="Google Shape;706;gc0ac567c3d_0_2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1"/>
        <p:cNvGrpSpPr/>
        <p:nvPr/>
      </p:nvGrpSpPr>
      <p:grpSpPr>
        <a:xfrm>
          <a:off x="0" y="0"/>
          <a:ext cx="0" cy="0"/>
          <a:chOff x="0" y="0"/>
          <a:chExt cx="0" cy="0"/>
        </a:xfrm>
      </p:grpSpPr>
      <p:sp>
        <p:nvSpPr>
          <p:cNvPr id="712" name="Google Shape;712;gc3f709bf40_0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3" name="Google Shape;713;gc3f709bf40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Darwin model also</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2"/>
        <p:cNvGrpSpPr/>
        <p:nvPr/>
      </p:nvGrpSpPr>
      <p:grpSpPr>
        <a:xfrm>
          <a:off x="0" y="0"/>
          <a:ext cx="0" cy="0"/>
          <a:chOff x="0" y="0"/>
          <a:chExt cx="0" cy="0"/>
        </a:xfrm>
      </p:grpSpPr>
      <p:sp>
        <p:nvSpPr>
          <p:cNvPr id="723" name="Google Shape;723;gc3f709bf40_1_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4" name="Google Shape;724;gc3f709bf40_1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WaterML : </a:t>
            </a:r>
            <a:r>
              <a:rPr lang="en-GB" u="sng">
                <a:solidFill>
                  <a:schemeClr val="hlink"/>
                </a:solidFill>
                <a:hlinkClick r:id="rId3"/>
              </a:rPr>
              <a:t>http://docs.opengeospatial.org/is/14-111r6/14-111r6.html#_the_hy_features_conceptual_model</a:t>
            </a:r>
            <a:endParaRPr/>
          </a:p>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p:cNvGrpSpPr/>
        <p:nvPr/>
      </p:nvGrpSpPr>
      <p:grpSpPr>
        <a:xfrm>
          <a:off x="0" y="0"/>
          <a:ext cx="0" cy="0"/>
          <a:chOff x="0" y="0"/>
          <a:chExt cx="0" cy="0"/>
        </a:xfrm>
      </p:grpSpPr>
      <p:sp>
        <p:nvSpPr>
          <p:cNvPr id="733" name="Google Shape;733;gc3f709bf40_1_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4" name="Google Shape;734;gc3f709bf40_1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WaterML : </a:t>
            </a:r>
            <a:r>
              <a:rPr lang="en-GB" u="sng">
                <a:solidFill>
                  <a:schemeClr val="hlink"/>
                </a:solidFill>
                <a:hlinkClick r:id="rId3"/>
              </a:rPr>
              <a:t>http://docs.opengeospatial.org/is/14-111r6/14-111r6.html#_the_hy_features_conceptual_model</a:t>
            </a:r>
            <a:endParaRPr/>
          </a:p>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3"/>
        <p:cNvGrpSpPr/>
        <p:nvPr/>
      </p:nvGrpSpPr>
      <p:grpSpPr>
        <a:xfrm>
          <a:off x="0" y="0"/>
          <a:ext cx="0" cy="0"/>
          <a:chOff x="0" y="0"/>
          <a:chExt cx="0" cy="0"/>
        </a:xfrm>
      </p:grpSpPr>
      <p:sp>
        <p:nvSpPr>
          <p:cNvPr id="744" name="Google Shape;744;gc3f709bf40_1_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5" name="Google Shape;745;gc3f709bf40_1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WaterML : </a:t>
            </a:r>
            <a:r>
              <a:rPr lang="en-GB" u="sng">
                <a:solidFill>
                  <a:schemeClr val="hlink"/>
                </a:solidFill>
                <a:hlinkClick r:id="rId3"/>
              </a:rPr>
              <a:t>http://docs.opengeospatial.org/is/14-111r6/14-111r6.html#_the_hy_features_conceptual_model</a:t>
            </a:r>
            <a:endParaRPr/>
          </a:p>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373636"/>
                </a:solidFill>
              </a:rPr>
              <a:t>Kevin</a:t>
            </a:r>
            <a:endParaRPr>
              <a:solidFill>
                <a:srgbClr val="373636"/>
              </a:solidFill>
            </a:endParaRPr>
          </a:p>
          <a:p>
            <a:pPr marL="0" lvl="0" indent="0" algn="ctr" rtl="0">
              <a:spcBef>
                <a:spcPts val="0"/>
              </a:spcBef>
              <a:spcAft>
                <a:spcPts val="0"/>
              </a:spcAft>
              <a:buNone/>
            </a:pPr>
            <a:r>
              <a:rPr lang="en-GB" sz="1400" u="sng">
                <a:solidFill>
                  <a:srgbClr val="3C96BE"/>
                </a:solidFill>
                <a:latin typeface="Proxima Nova"/>
                <a:ea typeface="Proxima Nova"/>
                <a:cs typeface="Proxima Nova"/>
                <a:sym typeface="Proxima Nova"/>
                <a:hlinkClick r:id="rId3">
                  <a:extLst>
                    <a:ext uri="{A12FA001-AC4F-418D-AE19-62706E023703}">
                      <ahyp:hlinkClr xmlns:ahyp="http://schemas.microsoft.com/office/drawing/2018/hyperlinkcolor" val="tx"/>
                    </a:ext>
                  </a:extLst>
                </a:hlinkClick>
              </a:rPr>
              <a:t>https://app.klaxoon.com/animate/board/T9ZKYVV</a:t>
            </a:r>
            <a:endParaRPr>
              <a:solidFill>
                <a:srgbClr val="373636"/>
              </a:solidFill>
            </a:endParaRPr>
          </a:p>
          <a:p>
            <a:pPr marL="0" lvl="0" indent="0" algn="ctr" rtl="0">
              <a:spcBef>
                <a:spcPts val="0"/>
              </a:spcBef>
              <a:spcAft>
                <a:spcPts val="0"/>
              </a:spcAft>
              <a:buNone/>
            </a:pPr>
            <a:endParaRPr>
              <a:solidFill>
                <a:srgbClr val="373636"/>
              </a:solidFill>
            </a:endParaRPr>
          </a:p>
          <a:p>
            <a:pPr marL="0" lvl="0" indent="0" algn="ctr" rtl="0">
              <a:spcBef>
                <a:spcPts val="0"/>
              </a:spcBef>
              <a:spcAft>
                <a:spcPts val="0"/>
              </a:spcAft>
              <a:buNone/>
            </a:pPr>
            <a:endParaRPr>
              <a:solidFill>
                <a:srgbClr val="373636"/>
              </a:solidFill>
            </a:endParaRPr>
          </a:p>
          <a:p>
            <a:pPr marL="0" lvl="0" indent="0" algn="ctr" rtl="0">
              <a:spcBef>
                <a:spcPts val="0"/>
              </a:spcBef>
              <a:spcAft>
                <a:spcPts val="0"/>
              </a:spcAft>
              <a:buNone/>
            </a:pPr>
            <a:r>
              <a:rPr lang="en-GB" sz="1000">
                <a:solidFill>
                  <a:srgbClr val="202124"/>
                </a:solidFill>
                <a:highlight>
                  <a:srgbClr val="FFFFFF"/>
                </a:highlight>
                <a:latin typeface="Roboto"/>
                <a:ea typeface="Roboto"/>
                <a:cs typeface="Roboto"/>
                <a:sym typeface="Roboto"/>
              </a:rPr>
              <a:t>anthony.van.heymbeeck@pwc.com</a:t>
            </a:r>
            <a:endParaRPr sz="1000">
              <a:solidFill>
                <a:srgbClr val="202124"/>
              </a:solidFill>
              <a:highlight>
                <a:srgbClr val="FFFFFF"/>
              </a:highlight>
              <a:latin typeface="Roboto"/>
              <a:ea typeface="Roboto"/>
              <a:cs typeface="Roboto"/>
              <a:sym typeface="Roboto"/>
            </a:endParaRPr>
          </a:p>
          <a:p>
            <a:pPr marL="0" lvl="0" indent="0" algn="ctr" rtl="0">
              <a:spcBef>
                <a:spcPts val="0"/>
              </a:spcBef>
              <a:spcAft>
                <a:spcPts val="0"/>
              </a:spcAft>
              <a:buNone/>
            </a:pPr>
            <a:r>
              <a:rPr lang="en-GB" sz="1000">
                <a:solidFill>
                  <a:srgbClr val="202124"/>
                </a:solidFill>
                <a:highlight>
                  <a:srgbClr val="FFFFFF"/>
                </a:highlight>
                <a:latin typeface="Roboto"/>
                <a:ea typeface="Roboto"/>
                <a:cs typeface="Roboto"/>
                <a:sym typeface="Roboto"/>
              </a:rPr>
              <a:t>pass: pwcKLAXOON2021</a:t>
            </a:r>
            <a:endParaRPr>
              <a:solidFill>
                <a:srgbClr val="373636"/>
              </a:solidFill>
            </a:endParaRPr>
          </a:p>
          <a:p>
            <a:pPr marL="0" lvl="0" indent="0" algn="ctr" rtl="0">
              <a:spcBef>
                <a:spcPts val="0"/>
              </a:spcBef>
              <a:spcAft>
                <a:spcPts val="0"/>
              </a:spcAft>
              <a:buClr>
                <a:schemeClr val="dk1"/>
              </a:buClr>
              <a:buSzPts val="1100"/>
              <a:buFont typeface="Arial"/>
              <a:buNone/>
            </a:pPr>
            <a:endParaRPr>
              <a:solidFill>
                <a:srgbClr val="373636"/>
              </a:solidFill>
            </a:endParaRPr>
          </a:p>
        </p:txBody>
      </p:sp>
      <p:sp>
        <p:nvSpPr>
          <p:cNvPr id="201" name="Google Shape;201;p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3"/>
        <p:cNvGrpSpPr/>
        <p:nvPr/>
      </p:nvGrpSpPr>
      <p:grpSpPr>
        <a:xfrm>
          <a:off x="0" y="0"/>
          <a:ext cx="0" cy="0"/>
          <a:chOff x="0" y="0"/>
          <a:chExt cx="0" cy="0"/>
        </a:xfrm>
      </p:grpSpPr>
      <p:sp>
        <p:nvSpPr>
          <p:cNvPr id="754" name="Google Shape;754;gc3f709bf40_1_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5" name="Google Shape;755;gc3f709bf40_1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WaterML : </a:t>
            </a:r>
            <a:r>
              <a:rPr lang="en-GB" u="sng">
                <a:solidFill>
                  <a:schemeClr val="hlink"/>
                </a:solidFill>
                <a:hlinkClick r:id="rId3"/>
              </a:rPr>
              <a:t>http://docs.opengeospatial.org/is/14-111r6/14-111r6.html#_the_hy_features_conceptual_model</a:t>
            </a:r>
            <a:endParaRPr/>
          </a:p>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4"/>
        <p:cNvGrpSpPr/>
        <p:nvPr/>
      </p:nvGrpSpPr>
      <p:grpSpPr>
        <a:xfrm>
          <a:off x="0" y="0"/>
          <a:ext cx="0" cy="0"/>
          <a:chOff x="0" y="0"/>
          <a:chExt cx="0" cy="0"/>
        </a:xfrm>
      </p:grpSpPr>
      <p:sp>
        <p:nvSpPr>
          <p:cNvPr id="765" name="Google Shape;765;gc3fef9b6ce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6" name="Google Shape;766;gc3fef9b6c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1"/>
        <p:cNvGrpSpPr/>
        <p:nvPr/>
      </p:nvGrpSpPr>
      <p:grpSpPr>
        <a:xfrm>
          <a:off x="0" y="0"/>
          <a:ext cx="0" cy="0"/>
          <a:chOff x="0" y="0"/>
          <a:chExt cx="0" cy="0"/>
        </a:xfrm>
      </p:grpSpPr>
      <p:sp>
        <p:nvSpPr>
          <p:cNvPr id="772" name="Google Shape;772;gc3f709bf40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a:solidFill>
                  <a:srgbClr val="373636"/>
                </a:solidFill>
              </a:rPr>
              <a:t>Kevin</a:t>
            </a:r>
            <a:endParaRPr>
              <a:solidFill>
                <a:srgbClr val="373636"/>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endParaRPr/>
          </a:p>
        </p:txBody>
      </p:sp>
      <p:sp>
        <p:nvSpPr>
          <p:cNvPr id="773" name="Google Shape;773;gc3f709bf40_0_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8"/>
        <p:cNvGrpSpPr/>
        <p:nvPr/>
      </p:nvGrpSpPr>
      <p:grpSpPr>
        <a:xfrm>
          <a:off x="0" y="0"/>
          <a:ext cx="0" cy="0"/>
          <a:chOff x="0" y="0"/>
          <a:chExt cx="0" cy="0"/>
        </a:xfrm>
      </p:grpSpPr>
      <p:sp>
        <p:nvSpPr>
          <p:cNvPr id="779" name="Google Shape;779;gc0ac567c3d_0_2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80" name="Google Shape;780;gc0ac567c3d_0_23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dirty="0"/>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8"/>
        <p:cNvGrpSpPr/>
        <p:nvPr/>
      </p:nvGrpSpPr>
      <p:grpSpPr>
        <a:xfrm>
          <a:off x="0" y="0"/>
          <a:ext cx="0" cy="0"/>
          <a:chOff x="0" y="0"/>
          <a:chExt cx="0" cy="0"/>
        </a:xfrm>
      </p:grpSpPr>
      <p:sp>
        <p:nvSpPr>
          <p:cNvPr id="789" name="Google Shape;789;gc0ac567c3d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a:solidFill>
                  <a:srgbClr val="373636"/>
                </a:solidFill>
              </a:rPr>
              <a:t>Kevin</a:t>
            </a:r>
            <a:endParaRPr>
              <a:solidFill>
                <a:srgbClr val="373636"/>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endParaRPr/>
          </a:p>
        </p:txBody>
      </p:sp>
      <p:sp>
        <p:nvSpPr>
          <p:cNvPr id="790" name="Google Shape;790;gc0ac567c3d_0_2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5"/>
        <p:cNvGrpSpPr/>
        <p:nvPr/>
      </p:nvGrpSpPr>
      <p:grpSpPr>
        <a:xfrm>
          <a:off x="0" y="0"/>
          <a:ext cx="0" cy="0"/>
          <a:chOff x="0" y="0"/>
          <a:chExt cx="0" cy="0"/>
        </a:xfrm>
      </p:grpSpPr>
      <p:sp>
        <p:nvSpPr>
          <p:cNvPr id="796" name="Google Shape;796;gc0d650acc3_0_1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97" name="Google Shape;797;gc0d650acc3_0_17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3"/>
        <p:cNvGrpSpPr/>
        <p:nvPr/>
      </p:nvGrpSpPr>
      <p:grpSpPr>
        <a:xfrm>
          <a:off x="0" y="0"/>
          <a:ext cx="0" cy="0"/>
          <a:chOff x="0" y="0"/>
          <a:chExt cx="0" cy="0"/>
        </a:xfrm>
      </p:grpSpPr>
      <p:sp>
        <p:nvSpPr>
          <p:cNvPr id="804" name="Google Shape;804;gbadd5bc59a_0_8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05" name="Google Shape;805;gbadd5bc59a_0_89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1"/>
        <p:cNvGrpSpPr/>
        <p:nvPr/>
      </p:nvGrpSpPr>
      <p:grpSpPr>
        <a:xfrm>
          <a:off x="0" y="0"/>
          <a:ext cx="0" cy="0"/>
          <a:chOff x="0" y="0"/>
          <a:chExt cx="0" cy="0"/>
        </a:xfrm>
      </p:grpSpPr>
      <p:sp>
        <p:nvSpPr>
          <p:cNvPr id="822" name="Google Shape;822;p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3" name="Google Shape;823;p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3"/>
        <p:cNvGrpSpPr/>
        <p:nvPr/>
      </p:nvGrpSpPr>
      <p:grpSpPr>
        <a:xfrm>
          <a:off x="0" y="0"/>
          <a:ext cx="0" cy="0"/>
          <a:chOff x="0" y="0"/>
          <a:chExt cx="0" cy="0"/>
        </a:xfrm>
      </p:grpSpPr>
      <p:sp>
        <p:nvSpPr>
          <p:cNvPr id="834" name="Google Shape;834;p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35" name="Google Shape;835;p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9"/>
        <p:cNvGrpSpPr/>
        <p:nvPr/>
      </p:nvGrpSpPr>
      <p:grpSpPr>
        <a:xfrm>
          <a:off x="0" y="0"/>
          <a:ext cx="0" cy="0"/>
          <a:chOff x="0" y="0"/>
          <a:chExt cx="0" cy="0"/>
        </a:xfrm>
      </p:grpSpPr>
      <p:sp>
        <p:nvSpPr>
          <p:cNvPr id="840" name="Google Shape;840;p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41" name="Google Shape;841;p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79af62e17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a:solidFill>
                  <a:srgbClr val="373636"/>
                </a:solidFill>
              </a:rPr>
              <a:t>Kevin</a:t>
            </a:r>
            <a:endParaRPr>
              <a:solidFill>
                <a:srgbClr val="373636"/>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endParaRPr/>
          </a:p>
        </p:txBody>
      </p:sp>
      <p:sp>
        <p:nvSpPr>
          <p:cNvPr id="210" name="Google Shape;210;g79af62e179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7" name="Google Shape;217;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c0ac567c3d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5" name="Google Shape;225;gc0ac567c3d_0_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gi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2_Titeldia">
  <p:cSld name="2_Titeldia">
    <p:spTree>
      <p:nvGrpSpPr>
        <p:cNvPr id="1" name="Shape 11"/>
        <p:cNvGrpSpPr/>
        <p:nvPr/>
      </p:nvGrpSpPr>
      <p:grpSpPr>
        <a:xfrm>
          <a:off x="0" y="0"/>
          <a:ext cx="0" cy="0"/>
          <a:chOff x="0" y="0"/>
          <a:chExt cx="0" cy="0"/>
        </a:xfrm>
      </p:grpSpPr>
      <p:sp>
        <p:nvSpPr>
          <p:cNvPr id="12" name="Google Shape;12;p2"/>
          <p:cNvSpPr txBox="1">
            <a:spLocks noGrp="1"/>
          </p:cNvSpPr>
          <p:nvPr>
            <p:ph type="ctrTitle"/>
          </p:nvPr>
        </p:nvSpPr>
        <p:spPr>
          <a:xfrm>
            <a:off x="1296000" y="567000"/>
            <a:ext cx="4400400" cy="1647000"/>
          </a:xfrm>
          <a:prstGeom prst="rect">
            <a:avLst/>
          </a:prstGeom>
          <a:noFill/>
          <a:ln>
            <a:noFill/>
          </a:ln>
        </p:spPr>
        <p:txBody>
          <a:bodyPr spcFirstLastPara="1" wrap="square" lIns="91425" tIns="91425" rIns="91425" bIns="91425" anchor="t" anchorCtr="0">
            <a:noAutofit/>
          </a:bodyPr>
          <a:lstStyle>
            <a:lvl1pPr marR="0" lvl="0" algn="l">
              <a:lnSpc>
                <a:spcPct val="102702"/>
              </a:lnSpc>
              <a:spcBef>
                <a:spcPts val="0"/>
              </a:spcBef>
              <a:spcAft>
                <a:spcPts val="0"/>
              </a:spcAft>
              <a:buClr>
                <a:schemeClr val="lt1"/>
              </a:buClr>
              <a:buSzPts val="3700"/>
              <a:buFont typeface="Arial"/>
              <a:buNone/>
              <a:defRPr sz="3700" b="0" i="0" u="none" strike="noStrike" cap="none">
                <a:solidFill>
                  <a:schemeClr val="lt1"/>
                </a:solidFill>
                <a:latin typeface="Arial"/>
                <a:ea typeface="Arial"/>
                <a:cs typeface="Arial"/>
                <a:sym typeface="Aria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pic>
        <p:nvPicPr>
          <p:cNvPr id="13" name="Google Shape;13;p2"/>
          <p:cNvPicPr preferRelativeResize="0"/>
          <p:nvPr/>
        </p:nvPicPr>
        <p:blipFill rotWithShape="1">
          <a:blip r:embed="rId2">
            <a:alphaModFix/>
          </a:blip>
          <a:srcRect/>
          <a:stretch/>
        </p:blipFill>
        <p:spPr>
          <a:xfrm>
            <a:off x="648000" y="4392900"/>
            <a:ext cx="1377000" cy="535733"/>
          </a:xfrm>
          <a:prstGeom prst="rect">
            <a:avLst/>
          </a:prstGeom>
          <a:noFill/>
          <a:ln>
            <a:noFill/>
          </a:ln>
        </p:spPr>
      </p:pic>
      <p:sp>
        <p:nvSpPr>
          <p:cNvPr id="14" name="Google Shape;14;p2"/>
          <p:cNvSpPr txBox="1">
            <a:spLocks noGrp="1"/>
          </p:cNvSpPr>
          <p:nvPr>
            <p:ph type="sldNum" idx="12"/>
          </p:nvPr>
        </p:nvSpPr>
        <p:spPr>
          <a:xfrm>
            <a:off x="6876014" y="4752000"/>
            <a:ext cx="21417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r>
              <a:rPr lang="en-GB"/>
              <a:t>26/03/17 </a:t>
            </a:r>
            <a:r>
              <a:rPr lang="en-GB" b="1"/>
              <a:t>│</a:t>
            </a:r>
            <a:fld id="{00000000-1234-1234-1234-123412341234}" type="slidenum">
              <a:rPr lang="en-GB"/>
              <a:t>‹#›</a:t>
            </a:fld>
            <a:endParaRPr/>
          </a:p>
        </p:txBody>
      </p:sp>
      <p:sp>
        <p:nvSpPr>
          <p:cNvPr id="15" name="Google Shape;15;p2"/>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matchingName="1_Content Slide" type="tx">
  <p:cSld name="TITLE_AND_BODY">
    <p:spTree>
      <p:nvGrpSpPr>
        <p:cNvPr id="1" name="Shape 60"/>
        <p:cNvGrpSpPr/>
        <p:nvPr/>
      </p:nvGrpSpPr>
      <p:grpSpPr>
        <a:xfrm>
          <a:off x="0" y="0"/>
          <a:ext cx="0" cy="0"/>
          <a:chOff x="0" y="0"/>
          <a:chExt cx="0" cy="0"/>
        </a:xfrm>
      </p:grpSpPr>
      <p:pic>
        <p:nvPicPr>
          <p:cNvPr id="61" name="Google Shape;61;p11" descr="Billede 6"/>
          <p:cNvPicPr preferRelativeResize="0"/>
          <p:nvPr/>
        </p:nvPicPr>
        <p:blipFill rotWithShape="1">
          <a:blip r:embed="rId2">
            <a:alphaModFix/>
          </a:blip>
          <a:srcRect/>
          <a:stretch/>
        </p:blipFill>
        <p:spPr>
          <a:xfrm>
            <a:off x="-1" y="1"/>
            <a:ext cx="9080341" cy="5107691"/>
          </a:xfrm>
          <a:prstGeom prst="rect">
            <a:avLst/>
          </a:prstGeom>
          <a:noFill/>
          <a:ln>
            <a:noFill/>
          </a:ln>
        </p:spPr>
      </p:pic>
      <p:sp>
        <p:nvSpPr>
          <p:cNvPr id="62" name="Google Shape;62;p11"/>
          <p:cNvSpPr txBox="1">
            <a:spLocks noGrp="1"/>
          </p:cNvSpPr>
          <p:nvPr>
            <p:ph type="title"/>
          </p:nvPr>
        </p:nvSpPr>
        <p:spPr>
          <a:xfrm>
            <a:off x="1143000" y="182016"/>
            <a:ext cx="6858000" cy="738172"/>
          </a:xfrm>
          <a:prstGeom prst="rect">
            <a:avLst/>
          </a:prstGeom>
          <a:noFill/>
          <a:ln>
            <a:noFill/>
          </a:ln>
        </p:spPr>
        <p:txBody>
          <a:bodyPr spcFirstLastPara="1" wrap="square" lIns="91425" tIns="91425" rIns="91425" bIns="91425" anchor="b" anchorCtr="0">
            <a:noAutofit/>
          </a:bodyPr>
          <a:lstStyle>
            <a:lvl1pPr lvl="0" algn="l">
              <a:lnSpc>
                <a:spcPct val="102702"/>
              </a:lnSpc>
              <a:spcBef>
                <a:spcPts val="0"/>
              </a:spcBef>
              <a:spcAft>
                <a:spcPts val="0"/>
              </a:spcAft>
              <a:buSzPts val="3700"/>
              <a:buNone/>
              <a:defRPr sz="4050" b="1">
                <a:solidFill>
                  <a:srgbClr val="535353"/>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11"/>
          <p:cNvSpPr txBox="1">
            <a:spLocks noGrp="1"/>
          </p:cNvSpPr>
          <p:nvPr>
            <p:ph type="body" idx="1"/>
          </p:nvPr>
        </p:nvSpPr>
        <p:spPr>
          <a:xfrm>
            <a:off x="1143000" y="1128532"/>
            <a:ext cx="3743325" cy="3192009"/>
          </a:xfrm>
          <a:prstGeom prst="rect">
            <a:avLst/>
          </a:prstGeom>
          <a:noFill/>
          <a:ln>
            <a:noFill/>
          </a:ln>
        </p:spPr>
        <p:txBody>
          <a:bodyPr spcFirstLastPara="1" wrap="square" lIns="91425" tIns="91425" rIns="91425" bIns="91425" anchor="t" anchorCtr="0">
            <a:noAutofit/>
          </a:bodyPr>
          <a:lstStyle>
            <a:lvl1pPr marL="457200" lvl="0" indent="-228600" algn="l">
              <a:lnSpc>
                <a:spcPct val="90000"/>
              </a:lnSpc>
              <a:spcBef>
                <a:spcPts val="300"/>
              </a:spcBef>
              <a:spcAft>
                <a:spcPts val="0"/>
              </a:spcAft>
              <a:buSzPts val="1500"/>
              <a:buFont typeface="Proxima Nova"/>
              <a:buNone/>
              <a:defRPr sz="1500">
                <a:solidFill>
                  <a:srgbClr val="535353"/>
                </a:solidFill>
              </a:defRPr>
            </a:lvl1pPr>
            <a:lvl2pPr marL="914400" lvl="1" indent="-228600" algn="l">
              <a:lnSpc>
                <a:spcPct val="90000"/>
              </a:lnSpc>
              <a:spcBef>
                <a:spcPts val="300"/>
              </a:spcBef>
              <a:spcAft>
                <a:spcPts val="0"/>
              </a:spcAft>
              <a:buSzPts val="1500"/>
              <a:buFont typeface="Proxima Nova"/>
              <a:buNone/>
              <a:defRPr sz="1500">
                <a:solidFill>
                  <a:srgbClr val="535353"/>
                </a:solidFill>
              </a:defRPr>
            </a:lvl2pPr>
            <a:lvl3pPr marL="1371600" lvl="2" indent="-228600" algn="l">
              <a:lnSpc>
                <a:spcPct val="90000"/>
              </a:lnSpc>
              <a:spcBef>
                <a:spcPts val="300"/>
              </a:spcBef>
              <a:spcAft>
                <a:spcPts val="0"/>
              </a:spcAft>
              <a:buSzPts val="1500"/>
              <a:buFont typeface="Proxima Nova"/>
              <a:buNone/>
              <a:defRPr sz="1500">
                <a:solidFill>
                  <a:srgbClr val="535353"/>
                </a:solidFill>
              </a:defRPr>
            </a:lvl3pPr>
            <a:lvl4pPr marL="1828800" lvl="3" indent="-228600" algn="l">
              <a:lnSpc>
                <a:spcPct val="90000"/>
              </a:lnSpc>
              <a:spcBef>
                <a:spcPts val="300"/>
              </a:spcBef>
              <a:spcAft>
                <a:spcPts val="0"/>
              </a:spcAft>
              <a:buSzPts val="1500"/>
              <a:buFont typeface="Proxima Nova"/>
              <a:buNone/>
              <a:defRPr sz="1500">
                <a:solidFill>
                  <a:srgbClr val="535353"/>
                </a:solidFill>
              </a:defRPr>
            </a:lvl4pPr>
            <a:lvl5pPr marL="2286000" lvl="4" indent="-228600" algn="l">
              <a:lnSpc>
                <a:spcPct val="90000"/>
              </a:lnSpc>
              <a:spcBef>
                <a:spcPts val="300"/>
              </a:spcBef>
              <a:spcAft>
                <a:spcPts val="0"/>
              </a:spcAft>
              <a:buSzPts val="1500"/>
              <a:buFont typeface="Proxima Nova"/>
              <a:buNone/>
              <a:defRPr sz="1500">
                <a:solidFill>
                  <a:srgbClr val="535353"/>
                </a:solidFill>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64" name="Google Shape;64;p11"/>
          <p:cNvSpPr txBox="1">
            <a:spLocks noGrp="1"/>
          </p:cNvSpPr>
          <p:nvPr>
            <p:ph type="sldNum" idx="12"/>
          </p:nvPr>
        </p:nvSpPr>
        <p:spPr>
          <a:xfrm>
            <a:off x="5944611" y="4752000"/>
            <a:ext cx="540000" cy="2700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lide dots">
  <p:cSld name="Slide dots">
    <p:spTree>
      <p:nvGrpSpPr>
        <p:cNvPr id="1" name="Shape 65"/>
        <p:cNvGrpSpPr/>
        <p:nvPr/>
      </p:nvGrpSpPr>
      <p:grpSpPr>
        <a:xfrm>
          <a:off x="0" y="0"/>
          <a:ext cx="0" cy="0"/>
          <a:chOff x="0" y="0"/>
          <a:chExt cx="0" cy="0"/>
        </a:xfrm>
      </p:grpSpPr>
      <p:pic>
        <p:nvPicPr>
          <p:cNvPr id="66" name="Google Shape;66;p12"/>
          <p:cNvPicPr preferRelativeResize="0"/>
          <p:nvPr/>
        </p:nvPicPr>
        <p:blipFill rotWithShape="1">
          <a:blip r:embed="rId2">
            <a:alphaModFix amt="3000"/>
          </a:blip>
          <a:srcRect/>
          <a:stretch/>
        </p:blipFill>
        <p:spPr>
          <a:xfrm>
            <a:off x="4396154" y="244720"/>
            <a:ext cx="4514850" cy="4514850"/>
          </a:xfrm>
          <a:prstGeom prst="rect">
            <a:avLst/>
          </a:prstGeom>
          <a:noFill/>
          <a:ln>
            <a:noFill/>
          </a:ln>
        </p:spPr>
      </p:pic>
      <p:sp>
        <p:nvSpPr>
          <p:cNvPr id="67" name="Google Shape;67;p12"/>
          <p:cNvSpPr txBox="1"/>
          <p:nvPr/>
        </p:nvSpPr>
        <p:spPr>
          <a:xfrm>
            <a:off x="1296237" y="-75363"/>
            <a:ext cx="0" cy="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2400" b="1" i="0" u="none" strike="noStrike" cap="none">
              <a:solidFill>
                <a:srgbClr val="9B9898"/>
              </a:solidFill>
              <a:latin typeface="Proxima Nova Semibold"/>
              <a:ea typeface="Proxima Nova Semibold"/>
              <a:cs typeface="Proxima Nova Semibold"/>
              <a:sym typeface="Proxima Nova Semibold"/>
            </a:endParaRPr>
          </a:p>
        </p:txBody>
      </p:sp>
      <p:sp>
        <p:nvSpPr>
          <p:cNvPr id="68" name="Google Shape;68;p12"/>
          <p:cNvSpPr txBox="1"/>
          <p:nvPr/>
        </p:nvSpPr>
        <p:spPr>
          <a:xfrm>
            <a:off x="2133600" y="2038350"/>
            <a:ext cx="0" cy="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2400" b="1" i="0" u="none" strike="noStrike" cap="none">
              <a:solidFill>
                <a:srgbClr val="9B9898"/>
              </a:solidFill>
              <a:latin typeface="Proxima Nova Semibold"/>
              <a:ea typeface="Proxima Nova Semibold"/>
              <a:cs typeface="Proxima Nova Semibold"/>
              <a:sym typeface="Proxima Nova Semibold"/>
            </a:endParaRPr>
          </a:p>
        </p:txBody>
      </p:sp>
      <p:sp>
        <p:nvSpPr>
          <p:cNvPr id="69" name="Google Shape;69;p12"/>
          <p:cNvSpPr txBox="1"/>
          <p:nvPr/>
        </p:nvSpPr>
        <p:spPr>
          <a:xfrm>
            <a:off x="1781175" y="4819650"/>
            <a:ext cx="0" cy="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2400" b="1" i="0" u="none" strike="noStrike" cap="none">
              <a:solidFill>
                <a:srgbClr val="9B9898"/>
              </a:solidFill>
              <a:latin typeface="Proxima Nova Semibold"/>
              <a:ea typeface="Proxima Nova Semibold"/>
              <a:cs typeface="Proxima Nova Semibold"/>
              <a:sym typeface="Proxima Nova Semibold"/>
            </a:endParaRPr>
          </a:p>
        </p:txBody>
      </p:sp>
      <p:sp>
        <p:nvSpPr>
          <p:cNvPr id="70" name="Google Shape;70;p12"/>
          <p:cNvSpPr txBox="1"/>
          <p:nvPr/>
        </p:nvSpPr>
        <p:spPr>
          <a:xfrm>
            <a:off x="1514789" y="414494"/>
            <a:ext cx="0" cy="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2400" b="1" i="0" u="none" strike="noStrike" cap="none">
              <a:solidFill>
                <a:srgbClr val="9B9898"/>
              </a:solidFill>
              <a:latin typeface="Proxima Nova Semibold"/>
              <a:ea typeface="Proxima Nova Semibold"/>
              <a:cs typeface="Proxima Nova Semibold"/>
              <a:sym typeface="Proxima Nova Semibold"/>
            </a:endParaRPr>
          </a:p>
        </p:txBody>
      </p:sp>
      <p:sp>
        <p:nvSpPr>
          <p:cNvPr id="71" name="Google Shape;71;p12"/>
          <p:cNvSpPr txBox="1">
            <a:spLocks noGrp="1"/>
          </p:cNvSpPr>
          <p:nvPr>
            <p:ph type="body" idx="1"/>
          </p:nvPr>
        </p:nvSpPr>
        <p:spPr>
          <a:xfrm>
            <a:off x="628650" y="168595"/>
            <a:ext cx="4581956" cy="566738"/>
          </a:xfrm>
          <a:prstGeom prst="rect">
            <a:avLst/>
          </a:prstGeom>
          <a:noFill/>
          <a:ln>
            <a:noFill/>
          </a:ln>
        </p:spPr>
        <p:txBody>
          <a:bodyPr spcFirstLastPara="1" wrap="square" lIns="91425" tIns="91425" rIns="91425" bIns="91425" anchor="t" anchorCtr="0">
            <a:noAutofit/>
          </a:bodyPr>
          <a:lstStyle>
            <a:lvl1pPr marL="457200" lvl="0" indent="-228600" algn="l">
              <a:lnSpc>
                <a:spcPct val="90000"/>
              </a:lnSpc>
              <a:spcBef>
                <a:spcPts val="300"/>
              </a:spcBef>
              <a:spcAft>
                <a:spcPts val="0"/>
              </a:spcAft>
              <a:buSzPts val="1980"/>
              <a:buNone/>
              <a:defRPr sz="3000" b="1" i="0">
                <a:latin typeface="Proxima Nova Extrabold"/>
                <a:ea typeface="Proxima Nova Extrabold"/>
                <a:cs typeface="Proxima Nova Extrabold"/>
                <a:sym typeface="Proxima Nova Extrabold"/>
              </a:defRPr>
            </a:lvl1pPr>
            <a:lvl2pPr marL="914400" lvl="1" indent="-326390" algn="l">
              <a:lnSpc>
                <a:spcPct val="90000"/>
              </a:lnSpc>
              <a:spcBef>
                <a:spcPts val="300"/>
              </a:spcBef>
              <a:spcAft>
                <a:spcPts val="0"/>
              </a:spcAft>
              <a:buSzPts val="1540"/>
              <a:buChar char="•"/>
              <a:defRPr/>
            </a:lvl2pPr>
            <a:lvl3pPr marL="1371600" lvl="2" indent="-342900" algn="l">
              <a:lnSpc>
                <a:spcPct val="90000"/>
              </a:lnSpc>
              <a:spcBef>
                <a:spcPts val="300"/>
              </a:spcBef>
              <a:spcAft>
                <a:spcPts val="0"/>
              </a:spcAft>
              <a:buSzPts val="1800"/>
              <a:buChar char="•"/>
              <a:defRPr/>
            </a:lvl3pPr>
            <a:lvl4pPr marL="1828800" lvl="3" indent="-323850" algn="l">
              <a:lnSpc>
                <a:spcPct val="90000"/>
              </a:lnSpc>
              <a:spcBef>
                <a:spcPts val="300"/>
              </a:spcBef>
              <a:spcAft>
                <a:spcPts val="0"/>
              </a:spcAft>
              <a:buSzPts val="15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72" name="Google Shape;72;p12"/>
          <p:cNvSpPr txBox="1">
            <a:spLocks noGrp="1"/>
          </p:cNvSpPr>
          <p:nvPr>
            <p:ph type="body" idx="2"/>
          </p:nvPr>
        </p:nvSpPr>
        <p:spPr>
          <a:xfrm>
            <a:off x="628649" y="655225"/>
            <a:ext cx="4578909" cy="467678"/>
          </a:xfrm>
          <a:prstGeom prst="rect">
            <a:avLst/>
          </a:prstGeom>
          <a:noFill/>
          <a:ln>
            <a:noFill/>
          </a:ln>
        </p:spPr>
        <p:txBody>
          <a:bodyPr spcFirstLastPara="1" wrap="square" lIns="91425" tIns="91425" rIns="91425" bIns="91425" anchor="t" anchorCtr="0">
            <a:noAutofit/>
          </a:bodyPr>
          <a:lstStyle>
            <a:lvl1pPr marL="457200" lvl="0" indent="-228600" algn="l">
              <a:lnSpc>
                <a:spcPct val="90000"/>
              </a:lnSpc>
              <a:spcBef>
                <a:spcPts val="300"/>
              </a:spcBef>
              <a:spcAft>
                <a:spcPts val="0"/>
              </a:spcAft>
              <a:buSzPts val="1980"/>
              <a:buNone/>
              <a:defRPr b="1" i="0">
                <a:solidFill>
                  <a:srgbClr val="9B9898"/>
                </a:solidFill>
                <a:latin typeface="Proxima Nova Semibold"/>
                <a:ea typeface="Proxima Nova Semibold"/>
                <a:cs typeface="Proxima Nova Semibold"/>
                <a:sym typeface="Proxima Nova Semibold"/>
              </a:defRPr>
            </a:lvl1pPr>
            <a:lvl2pPr marL="914400" lvl="1" indent="-326390" algn="l">
              <a:lnSpc>
                <a:spcPct val="90000"/>
              </a:lnSpc>
              <a:spcBef>
                <a:spcPts val="300"/>
              </a:spcBef>
              <a:spcAft>
                <a:spcPts val="0"/>
              </a:spcAft>
              <a:buSzPts val="1540"/>
              <a:buChar char="•"/>
              <a:defRPr/>
            </a:lvl2pPr>
            <a:lvl3pPr marL="1371600" lvl="2" indent="-342900" algn="l">
              <a:lnSpc>
                <a:spcPct val="90000"/>
              </a:lnSpc>
              <a:spcBef>
                <a:spcPts val="300"/>
              </a:spcBef>
              <a:spcAft>
                <a:spcPts val="0"/>
              </a:spcAft>
              <a:buSzPts val="1800"/>
              <a:buChar char="•"/>
              <a:defRPr/>
            </a:lvl3pPr>
            <a:lvl4pPr marL="1828800" lvl="3" indent="-323850" algn="l">
              <a:lnSpc>
                <a:spcPct val="90000"/>
              </a:lnSpc>
              <a:spcBef>
                <a:spcPts val="300"/>
              </a:spcBef>
              <a:spcAft>
                <a:spcPts val="0"/>
              </a:spcAft>
              <a:buSzPts val="15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73" name="Google Shape;73;p12"/>
          <p:cNvSpPr txBox="1">
            <a:spLocks noGrp="1"/>
          </p:cNvSpPr>
          <p:nvPr>
            <p:ph type="body" idx="3"/>
          </p:nvPr>
        </p:nvSpPr>
        <p:spPr>
          <a:xfrm>
            <a:off x="628649" y="1501673"/>
            <a:ext cx="6545874" cy="2358596"/>
          </a:xfrm>
          <a:prstGeom prst="rect">
            <a:avLst/>
          </a:prstGeom>
          <a:noFill/>
          <a:ln>
            <a:noFill/>
          </a:ln>
        </p:spPr>
        <p:txBody>
          <a:bodyPr spcFirstLastPara="1" wrap="square" lIns="91425" tIns="91425" rIns="91425" bIns="91425" anchor="t" anchorCtr="0">
            <a:noAutofit/>
          </a:bodyPr>
          <a:lstStyle>
            <a:lvl1pPr marL="457200" marR="0" lvl="0" indent="-320040" algn="l">
              <a:lnSpc>
                <a:spcPct val="100000"/>
              </a:lnSpc>
              <a:spcBef>
                <a:spcPts val="900"/>
              </a:spcBef>
              <a:spcAft>
                <a:spcPts val="0"/>
              </a:spcAft>
              <a:buClr>
                <a:schemeClr val="dk1"/>
              </a:buClr>
              <a:buSzPts val="1440"/>
              <a:buFont typeface="Arial"/>
              <a:buChar char="•"/>
              <a:defRPr sz="1800"/>
            </a:lvl1pPr>
            <a:lvl2pPr marL="914400" lvl="1" indent="-326390" algn="l">
              <a:lnSpc>
                <a:spcPct val="90000"/>
              </a:lnSpc>
              <a:spcBef>
                <a:spcPts val="300"/>
              </a:spcBef>
              <a:spcAft>
                <a:spcPts val="0"/>
              </a:spcAft>
              <a:buSzPts val="1540"/>
              <a:buChar char="•"/>
              <a:defRPr/>
            </a:lvl2pPr>
            <a:lvl3pPr marL="1371600" lvl="2" indent="-342900" algn="l">
              <a:lnSpc>
                <a:spcPct val="90000"/>
              </a:lnSpc>
              <a:spcBef>
                <a:spcPts val="300"/>
              </a:spcBef>
              <a:spcAft>
                <a:spcPts val="0"/>
              </a:spcAft>
              <a:buSzPts val="1800"/>
              <a:buChar char="•"/>
              <a:defRPr/>
            </a:lvl3pPr>
            <a:lvl4pPr marL="1828800" lvl="3" indent="-323850" algn="l">
              <a:lnSpc>
                <a:spcPct val="90000"/>
              </a:lnSpc>
              <a:spcBef>
                <a:spcPts val="300"/>
              </a:spcBef>
              <a:spcAft>
                <a:spcPts val="0"/>
              </a:spcAft>
              <a:buSzPts val="15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pic>
        <p:nvPicPr>
          <p:cNvPr id="74" name="Google Shape;74;p12"/>
          <p:cNvPicPr preferRelativeResize="0"/>
          <p:nvPr/>
        </p:nvPicPr>
        <p:blipFill rotWithShape="1">
          <a:blip r:embed="rId3">
            <a:alphaModFix/>
          </a:blip>
          <a:srcRect/>
          <a:stretch/>
        </p:blipFill>
        <p:spPr>
          <a:xfrm>
            <a:off x="420933" y="242534"/>
            <a:ext cx="207714" cy="322169"/>
          </a:xfrm>
          <a:prstGeom prst="rect">
            <a:avLst/>
          </a:prstGeom>
          <a:noFill/>
          <a:ln>
            <a:noFill/>
          </a:ln>
        </p:spPr>
      </p:pic>
      <p:sp>
        <p:nvSpPr>
          <p:cNvPr id="75" name="Google Shape;75;p12"/>
          <p:cNvSpPr txBox="1"/>
          <p:nvPr/>
        </p:nvSpPr>
        <p:spPr>
          <a:xfrm>
            <a:off x="480701" y="954992"/>
            <a:ext cx="0" cy="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2400" b="1" i="0" u="none" strike="noStrike" cap="none">
              <a:solidFill>
                <a:srgbClr val="9B9898"/>
              </a:solidFill>
              <a:latin typeface="Proxima Nova Semibold"/>
              <a:ea typeface="Proxima Nova Semibold"/>
              <a:cs typeface="Proxima Nova Semibold"/>
              <a:sym typeface="Proxima Nova Semibold"/>
            </a:endParaRPr>
          </a:p>
        </p:txBody>
      </p:sp>
      <p:sp>
        <p:nvSpPr>
          <p:cNvPr id="76" name="Google Shape;76;p12"/>
          <p:cNvSpPr txBox="1"/>
          <p:nvPr/>
        </p:nvSpPr>
        <p:spPr>
          <a:xfrm>
            <a:off x="1232453" y="4800600"/>
            <a:ext cx="0" cy="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2400" b="1" i="0" u="none" strike="noStrike" cap="none">
              <a:solidFill>
                <a:srgbClr val="9B9898"/>
              </a:solidFill>
              <a:latin typeface="Proxima Nova Semibold"/>
              <a:ea typeface="Proxima Nova Semibold"/>
              <a:cs typeface="Proxima Nova Semibold"/>
              <a:sym typeface="Proxima Nova Semibo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Leeg 1">
  <p:cSld name="Leeg_1">
    <p:spTree>
      <p:nvGrpSpPr>
        <p:cNvPr id="1" name="Shape 77"/>
        <p:cNvGrpSpPr/>
        <p:nvPr/>
      </p:nvGrpSpPr>
      <p:grpSpPr>
        <a:xfrm>
          <a:off x="0" y="0"/>
          <a:ext cx="0" cy="0"/>
          <a:chOff x="0" y="0"/>
          <a:chExt cx="0" cy="0"/>
        </a:xfrm>
      </p:grpSpPr>
      <p:sp>
        <p:nvSpPr>
          <p:cNvPr id="78" name="Google Shape;78;p13"/>
          <p:cNvSpPr txBox="1">
            <a:spLocks noGrp="1"/>
          </p:cNvSpPr>
          <p:nvPr>
            <p:ph type="sldNum" idx="12"/>
          </p:nvPr>
        </p:nvSpPr>
        <p:spPr>
          <a:xfrm>
            <a:off x="6876014" y="4752000"/>
            <a:ext cx="21417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r>
              <a:rPr lang="en-GB"/>
              <a:t>26/03/17 </a:t>
            </a:r>
            <a:r>
              <a:rPr lang="en-GB" b="1"/>
              <a:t>│</a:t>
            </a:r>
            <a:fld id="{00000000-1234-1234-1234-123412341234}" type="slidenum">
              <a:rPr lang="en-GB"/>
              <a:t>‹#›</a:t>
            </a:fld>
            <a:endParaRPr/>
          </a:p>
        </p:txBody>
      </p:sp>
      <p:sp>
        <p:nvSpPr>
          <p:cNvPr id="79" name="Google Shape;79;p13"/>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a:lnSpc>
                <a:spcPct val="102702"/>
              </a:lnSpc>
              <a:spcBef>
                <a:spcPts val="0"/>
              </a:spcBef>
              <a:spcAft>
                <a:spcPts val="0"/>
              </a:spcAft>
              <a:buClr>
                <a:schemeClr val="dk1"/>
              </a:buClr>
              <a:buSzPts val="3700"/>
              <a:buNone/>
              <a:defRPr sz="3700" i="0" u="none" strike="noStrike" cap="none">
                <a:solidFill>
                  <a:schemeClr val="dk1"/>
                </a:solidFil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80" name="Google Shape;80;p13"/>
          <p:cNvSpPr txBox="1">
            <a:spLocks noGrp="1"/>
          </p:cNvSpPr>
          <p:nvPr>
            <p:ph type="body" idx="1"/>
          </p:nvPr>
        </p:nvSpPr>
        <p:spPr>
          <a:xfrm>
            <a:off x="384725" y="1099200"/>
            <a:ext cx="7416000" cy="2754000"/>
          </a:xfrm>
          <a:prstGeom prst="rect">
            <a:avLst/>
          </a:prstGeom>
          <a:noFill/>
          <a:ln>
            <a:noFill/>
          </a:ln>
        </p:spPr>
        <p:txBody>
          <a:bodyPr spcFirstLastPara="1" wrap="square" lIns="91425" tIns="91425" rIns="91425" bIns="91425" anchor="t" anchorCtr="0">
            <a:noAutofit/>
          </a:bodyPr>
          <a:lstStyle>
            <a:lvl1pPr marL="457200" marR="0" lvl="0" indent="-354330" algn="l">
              <a:lnSpc>
                <a:spcPct val="90000"/>
              </a:lnSpc>
              <a:spcBef>
                <a:spcPts val="300"/>
              </a:spcBef>
              <a:spcAft>
                <a:spcPts val="0"/>
              </a:spcAft>
              <a:buClr>
                <a:schemeClr val="dk1"/>
              </a:buClr>
              <a:buSzPts val="1980"/>
              <a:buChar char="•"/>
              <a:defRPr sz="2200" i="0" u="none" strike="noStrike" cap="none">
                <a:solidFill>
                  <a:schemeClr val="dk1"/>
                </a:solidFill>
              </a:defRPr>
            </a:lvl1pPr>
            <a:lvl2pPr marL="914400" marR="0" lvl="1" indent="-333375" algn="l">
              <a:lnSpc>
                <a:spcPct val="90000"/>
              </a:lnSpc>
              <a:spcBef>
                <a:spcPts val="300"/>
              </a:spcBef>
              <a:spcAft>
                <a:spcPts val="0"/>
              </a:spcAft>
              <a:buClr>
                <a:srgbClr val="7F7F7F"/>
              </a:buClr>
              <a:buSzPts val="1650"/>
              <a:buChar char="•"/>
              <a:defRPr sz="2200" i="0" u="none" strike="noStrike" cap="none">
                <a:solidFill>
                  <a:srgbClr val="7F7F7F"/>
                </a:solidFill>
              </a:defRPr>
            </a:lvl2pPr>
            <a:lvl3pPr marL="1371600" marR="0" lvl="2" indent="-336550" algn="l">
              <a:lnSpc>
                <a:spcPct val="90000"/>
              </a:lnSpc>
              <a:spcBef>
                <a:spcPts val="300"/>
              </a:spcBef>
              <a:spcAft>
                <a:spcPts val="0"/>
              </a:spcAft>
              <a:buClr>
                <a:schemeClr val="dk1"/>
              </a:buClr>
              <a:buSzPts val="1700"/>
              <a:buChar char="•"/>
              <a:defRPr sz="2000" i="0" u="none" strike="noStrike" cap="none">
                <a:solidFill>
                  <a:schemeClr val="dk1"/>
                </a:solidFill>
              </a:defRPr>
            </a:lvl3pPr>
            <a:lvl4pPr marL="1828800" marR="0" lvl="3" indent="-323850" algn="l">
              <a:lnSpc>
                <a:spcPct val="90000"/>
              </a:lnSpc>
              <a:spcBef>
                <a:spcPts val="300"/>
              </a:spcBef>
              <a:spcAft>
                <a:spcPts val="0"/>
              </a:spcAft>
              <a:buClr>
                <a:schemeClr val="dk1"/>
              </a:buClr>
              <a:buSzPts val="1500"/>
              <a:buChar char="•"/>
              <a:defRPr sz="2000" i="0" u="none" strike="noStrike" cap="none">
                <a:solidFill>
                  <a:schemeClr val="dk1"/>
                </a:solidFill>
              </a:defRPr>
            </a:lvl4pPr>
            <a:lvl5pPr marL="2286000" marR="0" lvl="4" indent="-342900" algn="l">
              <a:lnSpc>
                <a:spcPct val="90000"/>
              </a:lnSpc>
              <a:spcBef>
                <a:spcPts val="300"/>
              </a:spcBef>
              <a:spcAft>
                <a:spcPts val="0"/>
              </a:spcAft>
              <a:buClr>
                <a:schemeClr val="dk1"/>
              </a:buClr>
              <a:buSzPts val="1800"/>
              <a:buChar char="•"/>
              <a:defRPr sz="2000" i="0" u="none" strike="noStrike" cap="none">
                <a:solidFill>
                  <a:schemeClr val="dk1"/>
                </a:solidFill>
              </a:defRPr>
            </a:lvl5pPr>
            <a:lvl6pPr marL="2743200" marR="0" lvl="5" indent="-342900" algn="l">
              <a:lnSpc>
                <a:spcPct val="90000"/>
              </a:lnSpc>
              <a:spcBef>
                <a:spcPts val="500"/>
              </a:spcBef>
              <a:spcAft>
                <a:spcPts val="0"/>
              </a:spcAft>
              <a:buClr>
                <a:schemeClr val="dk1"/>
              </a:buClr>
              <a:buSzPts val="1800"/>
              <a:buChar char="•"/>
              <a:defRPr sz="1800" i="0" u="none" strike="noStrike" cap="none">
                <a:solidFill>
                  <a:schemeClr val="dk1"/>
                </a:solidFill>
              </a:defRPr>
            </a:lvl6pPr>
            <a:lvl7pPr marL="3200400" marR="0" lvl="6" indent="-342900" algn="l">
              <a:lnSpc>
                <a:spcPct val="90000"/>
              </a:lnSpc>
              <a:spcBef>
                <a:spcPts val="500"/>
              </a:spcBef>
              <a:spcAft>
                <a:spcPts val="0"/>
              </a:spcAft>
              <a:buClr>
                <a:schemeClr val="dk1"/>
              </a:buClr>
              <a:buSzPts val="1800"/>
              <a:buChar char="•"/>
              <a:defRPr sz="1800" i="0" u="none" strike="noStrike" cap="none">
                <a:solidFill>
                  <a:schemeClr val="dk1"/>
                </a:solidFill>
              </a:defRPr>
            </a:lvl7pPr>
            <a:lvl8pPr marL="3657600" marR="0" lvl="7" indent="-342900" algn="l">
              <a:lnSpc>
                <a:spcPct val="90000"/>
              </a:lnSpc>
              <a:spcBef>
                <a:spcPts val="500"/>
              </a:spcBef>
              <a:spcAft>
                <a:spcPts val="0"/>
              </a:spcAft>
              <a:buClr>
                <a:schemeClr val="dk1"/>
              </a:buClr>
              <a:buSzPts val="1800"/>
              <a:buChar char="•"/>
              <a:defRPr sz="1800" i="0" u="none" strike="noStrike" cap="none">
                <a:solidFill>
                  <a:schemeClr val="dk1"/>
                </a:solidFill>
              </a:defRPr>
            </a:lvl8pPr>
            <a:lvl9pPr marL="4114800" marR="0" lvl="8" indent="-342900" algn="l">
              <a:lnSpc>
                <a:spcPct val="90000"/>
              </a:lnSpc>
              <a:spcBef>
                <a:spcPts val="500"/>
              </a:spcBef>
              <a:spcAft>
                <a:spcPts val="0"/>
              </a:spcAft>
              <a:buClr>
                <a:schemeClr val="dk1"/>
              </a:buClr>
              <a:buSzPts val="1800"/>
              <a:buChar char="•"/>
              <a:defRPr sz="1800" i="0" u="none" strike="noStrike" cap="none">
                <a:solidFill>
                  <a:schemeClr val="dk1"/>
                </a:solidFill>
              </a:defRPr>
            </a:lvl9pPr>
          </a:lstStyle>
          <a:p>
            <a:endParaRPr/>
          </a:p>
        </p:txBody>
      </p:sp>
      <p:pic>
        <p:nvPicPr>
          <p:cNvPr id="81" name="Google Shape;81;p13"/>
          <p:cNvPicPr preferRelativeResize="0"/>
          <p:nvPr/>
        </p:nvPicPr>
        <p:blipFill rotWithShape="1">
          <a:blip r:embed="rId2">
            <a:alphaModFix/>
          </a:blip>
          <a:srcRect/>
          <a:stretch/>
        </p:blipFill>
        <p:spPr>
          <a:xfrm>
            <a:off x="648000" y="4392900"/>
            <a:ext cx="1377000" cy="535733"/>
          </a:xfrm>
          <a:prstGeom prst="rect">
            <a:avLst/>
          </a:prstGeom>
          <a:noFill/>
          <a:ln>
            <a:noFill/>
          </a:ln>
        </p:spPr>
      </p:pic>
      <p:sp>
        <p:nvSpPr>
          <p:cNvPr id="82" name="Google Shape;82;p13"/>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lanco">
  <p:cSld name="Blanco">
    <p:spTree>
      <p:nvGrpSpPr>
        <p:cNvPr id="1" name="Shape 83"/>
        <p:cNvGrpSpPr/>
        <p:nvPr/>
      </p:nvGrpSpPr>
      <p:grpSpPr>
        <a:xfrm>
          <a:off x="0" y="0"/>
          <a:ext cx="0" cy="0"/>
          <a:chOff x="0" y="0"/>
          <a:chExt cx="0" cy="0"/>
        </a:xfrm>
      </p:grpSpPr>
      <p:sp>
        <p:nvSpPr>
          <p:cNvPr id="84" name="Google Shape;84;p14"/>
          <p:cNvSpPr txBox="1">
            <a:spLocks noGrp="1"/>
          </p:cNvSpPr>
          <p:nvPr>
            <p:ph type="ftr" idx="11"/>
          </p:nvPr>
        </p:nvSpPr>
        <p:spPr>
          <a:xfrm>
            <a:off x="443678" y="4953894"/>
            <a:ext cx="5616000" cy="132696"/>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800" b="0">
                <a:solidFill>
                  <a:schemeClr val="lt2"/>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5" name="Google Shape;85;p14"/>
          <p:cNvSpPr txBox="1">
            <a:spLocks noGrp="1"/>
          </p:cNvSpPr>
          <p:nvPr>
            <p:ph type="sldNum" idx="12"/>
          </p:nvPr>
        </p:nvSpPr>
        <p:spPr>
          <a:xfrm>
            <a:off x="8020803" y="4909510"/>
            <a:ext cx="682439" cy="215444"/>
          </a:xfrm>
          <a:prstGeom prst="rect">
            <a:avLst/>
          </a:prstGeom>
          <a:noFill/>
          <a:ln>
            <a:noFill/>
          </a:ln>
        </p:spPr>
        <p:txBody>
          <a:bodyPr spcFirstLastPara="1" wrap="square" lIns="45700" tIns="45700" rIns="45700" bIns="45700" anchor="ctr" anchorCtr="0">
            <a:noAutofit/>
          </a:bodyPr>
          <a:lstStyle>
            <a:lvl1pPr marL="0" lvl="0" indent="0" algn="r">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1pPr>
            <a:lvl2pPr marL="0" lvl="1" indent="0" algn="r">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2pPr>
            <a:lvl3pPr marL="0" lvl="2" indent="0" algn="r">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3pPr>
            <a:lvl4pPr marL="0" lvl="3" indent="0" algn="r">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4pPr>
            <a:lvl5pPr marL="0" lvl="4" indent="0" algn="r">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5pPr>
            <a:lvl6pPr marL="0" lvl="5" indent="0" algn="r">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6pPr>
            <a:lvl7pPr marL="0" lvl="6" indent="0" algn="r">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7pPr>
            <a:lvl8pPr marL="0" lvl="7" indent="0" algn="r">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8pPr>
            <a:lvl9pPr marL="0" lvl="8" indent="0" algn="r">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
        <p:nvSpPr>
          <p:cNvPr id="86" name="Google Shape;86;p14"/>
          <p:cNvSpPr txBox="1">
            <a:spLocks noGrp="1"/>
          </p:cNvSpPr>
          <p:nvPr>
            <p:ph type="dt" idx="10"/>
          </p:nvPr>
        </p:nvSpPr>
        <p:spPr>
          <a:xfrm>
            <a:off x="6059679" y="4952333"/>
            <a:ext cx="2643561" cy="131049"/>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sz="800">
                <a:solidFill>
                  <a:schemeClr val="lt2"/>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Inhoud van twee">
  <p:cSld name="Inhoud van twee">
    <p:spTree>
      <p:nvGrpSpPr>
        <p:cNvPr id="1" name="Shape 87"/>
        <p:cNvGrpSpPr/>
        <p:nvPr/>
      </p:nvGrpSpPr>
      <p:grpSpPr>
        <a:xfrm>
          <a:off x="0" y="0"/>
          <a:ext cx="0" cy="0"/>
          <a:chOff x="0" y="0"/>
          <a:chExt cx="0" cy="0"/>
        </a:xfrm>
      </p:grpSpPr>
      <p:sp>
        <p:nvSpPr>
          <p:cNvPr id="88" name="Google Shape;88;p15"/>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a:lnSpc>
                <a:spcPct val="102702"/>
              </a:lnSpc>
              <a:spcBef>
                <a:spcPts val="0"/>
              </a:spcBef>
              <a:spcAft>
                <a:spcPts val="0"/>
              </a:spcAft>
              <a:buClr>
                <a:schemeClr val="dk1"/>
              </a:buClr>
              <a:buSzPts val="3700"/>
              <a:buNone/>
              <a:defRPr sz="3700" i="0" u="none" strike="noStrike" cap="none">
                <a:solidFill>
                  <a:schemeClr val="dk1"/>
                </a:solidFil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89" name="Google Shape;89;p15"/>
          <p:cNvSpPr txBox="1">
            <a:spLocks noGrp="1"/>
          </p:cNvSpPr>
          <p:nvPr>
            <p:ph type="body" idx="1"/>
          </p:nvPr>
        </p:nvSpPr>
        <p:spPr>
          <a:xfrm>
            <a:off x="547400" y="1508100"/>
            <a:ext cx="3808500" cy="2835000"/>
          </a:xfrm>
          <a:prstGeom prst="rect">
            <a:avLst/>
          </a:prstGeom>
          <a:noFill/>
          <a:ln>
            <a:noFill/>
          </a:ln>
        </p:spPr>
        <p:txBody>
          <a:bodyPr spcFirstLastPara="1" wrap="square" lIns="91425" tIns="91425" rIns="91425" bIns="91425" anchor="t" anchorCtr="0">
            <a:noAutofit/>
          </a:bodyPr>
          <a:lstStyle>
            <a:lvl1pPr marL="457200" marR="0" lvl="0" indent="-342900" algn="l">
              <a:lnSpc>
                <a:spcPct val="90000"/>
              </a:lnSpc>
              <a:spcBef>
                <a:spcPts val="300"/>
              </a:spcBef>
              <a:spcAft>
                <a:spcPts val="0"/>
              </a:spcAft>
              <a:buClr>
                <a:schemeClr val="dk1"/>
              </a:buClr>
              <a:buSzPts val="1800"/>
              <a:buChar char="•"/>
              <a:defRPr sz="2000" i="0" u="none" strike="noStrike" cap="none">
                <a:solidFill>
                  <a:schemeClr val="dk1"/>
                </a:solidFill>
              </a:defRPr>
            </a:lvl1pPr>
            <a:lvl2pPr marL="914400" marR="0" lvl="1" indent="-317500" algn="l">
              <a:lnSpc>
                <a:spcPct val="90000"/>
              </a:lnSpc>
              <a:spcBef>
                <a:spcPts val="300"/>
              </a:spcBef>
              <a:spcAft>
                <a:spcPts val="0"/>
              </a:spcAft>
              <a:buClr>
                <a:srgbClr val="7F7F7F"/>
              </a:buClr>
              <a:buSzPts val="1400"/>
              <a:buChar char="•"/>
              <a:defRPr sz="2000" i="0" u="none" strike="noStrike" cap="none">
                <a:solidFill>
                  <a:srgbClr val="7F7F7F"/>
                </a:solidFill>
              </a:defRPr>
            </a:lvl2pPr>
            <a:lvl3pPr marL="1371600" marR="0" lvl="2" indent="-331469" algn="l">
              <a:lnSpc>
                <a:spcPct val="90000"/>
              </a:lnSpc>
              <a:spcBef>
                <a:spcPts val="300"/>
              </a:spcBef>
              <a:spcAft>
                <a:spcPts val="0"/>
              </a:spcAft>
              <a:buClr>
                <a:schemeClr val="dk1"/>
              </a:buClr>
              <a:buSzPts val="1620"/>
              <a:buChar char="•"/>
              <a:defRPr sz="1800" i="0" u="none" strike="noStrike" cap="none">
                <a:solidFill>
                  <a:schemeClr val="dk1"/>
                </a:solidFill>
              </a:defRPr>
            </a:lvl3pPr>
            <a:lvl4pPr marL="1828800" marR="0" lvl="3" indent="-314325" algn="l">
              <a:lnSpc>
                <a:spcPct val="90000"/>
              </a:lnSpc>
              <a:spcBef>
                <a:spcPts val="300"/>
              </a:spcBef>
              <a:spcAft>
                <a:spcPts val="0"/>
              </a:spcAft>
              <a:buClr>
                <a:schemeClr val="dk1"/>
              </a:buClr>
              <a:buSzPts val="1350"/>
              <a:buChar char="•"/>
              <a:defRPr sz="1800" i="0" u="none" strike="noStrike" cap="none">
                <a:solidFill>
                  <a:schemeClr val="dk1"/>
                </a:solidFill>
              </a:defRPr>
            </a:lvl4pPr>
            <a:lvl5pPr marL="2286000" marR="0" lvl="4" indent="-331470" algn="l">
              <a:lnSpc>
                <a:spcPct val="90000"/>
              </a:lnSpc>
              <a:spcBef>
                <a:spcPts val="300"/>
              </a:spcBef>
              <a:spcAft>
                <a:spcPts val="0"/>
              </a:spcAft>
              <a:buClr>
                <a:schemeClr val="dk1"/>
              </a:buClr>
              <a:buSzPts val="1620"/>
              <a:buChar char="•"/>
              <a:defRPr sz="1800" i="0" u="none" strike="noStrike" cap="none">
                <a:solidFill>
                  <a:schemeClr val="dk1"/>
                </a:solidFill>
              </a:defRPr>
            </a:lvl5pPr>
            <a:lvl6pPr marL="2743200" marR="0" lvl="5" indent="-342900" algn="l">
              <a:lnSpc>
                <a:spcPct val="90000"/>
              </a:lnSpc>
              <a:spcBef>
                <a:spcPts val="500"/>
              </a:spcBef>
              <a:spcAft>
                <a:spcPts val="0"/>
              </a:spcAft>
              <a:buClr>
                <a:schemeClr val="dk1"/>
              </a:buClr>
              <a:buSzPts val="1800"/>
              <a:buChar char="•"/>
              <a:defRPr sz="1800" i="0" u="none" strike="noStrike" cap="none">
                <a:solidFill>
                  <a:schemeClr val="dk1"/>
                </a:solidFill>
              </a:defRPr>
            </a:lvl6pPr>
            <a:lvl7pPr marL="3200400" marR="0" lvl="6" indent="-342900" algn="l">
              <a:lnSpc>
                <a:spcPct val="90000"/>
              </a:lnSpc>
              <a:spcBef>
                <a:spcPts val="500"/>
              </a:spcBef>
              <a:spcAft>
                <a:spcPts val="0"/>
              </a:spcAft>
              <a:buClr>
                <a:schemeClr val="dk1"/>
              </a:buClr>
              <a:buSzPts val="1800"/>
              <a:buChar char="•"/>
              <a:defRPr sz="1800" i="0" u="none" strike="noStrike" cap="none">
                <a:solidFill>
                  <a:schemeClr val="dk1"/>
                </a:solidFill>
              </a:defRPr>
            </a:lvl7pPr>
            <a:lvl8pPr marL="3657600" marR="0" lvl="7" indent="-342900" algn="l">
              <a:lnSpc>
                <a:spcPct val="90000"/>
              </a:lnSpc>
              <a:spcBef>
                <a:spcPts val="500"/>
              </a:spcBef>
              <a:spcAft>
                <a:spcPts val="0"/>
              </a:spcAft>
              <a:buClr>
                <a:schemeClr val="dk1"/>
              </a:buClr>
              <a:buSzPts val="1800"/>
              <a:buChar char="•"/>
              <a:defRPr sz="1800" i="0" u="none" strike="noStrike" cap="none">
                <a:solidFill>
                  <a:schemeClr val="dk1"/>
                </a:solidFill>
              </a:defRPr>
            </a:lvl8pPr>
            <a:lvl9pPr marL="4114800" marR="0" lvl="8" indent="-342900" algn="l">
              <a:lnSpc>
                <a:spcPct val="90000"/>
              </a:lnSpc>
              <a:spcBef>
                <a:spcPts val="500"/>
              </a:spcBef>
              <a:spcAft>
                <a:spcPts val="0"/>
              </a:spcAft>
              <a:buClr>
                <a:schemeClr val="dk1"/>
              </a:buClr>
              <a:buSzPts val="1800"/>
              <a:buChar char="•"/>
              <a:defRPr sz="1800" i="0" u="none" strike="noStrike" cap="none">
                <a:solidFill>
                  <a:schemeClr val="dk1"/>
                </a:solidFill>
              </a:defRPr>
            </a:lvl9pPr>
          </a:lstStyle>
          <a:p>
            <a:endParaRPr/>
          </a:p>
        </p:txBody>
      </p:sp>
      <p:sp>
        <p:nvSpPr>
          <p:cNvPr id="90" name="Google Shape;90;p15"/>
          <p:cNvSpPr txBox="1">
            <a:spLocks noGrp="1"/>
          </p:cNvSpPr>
          <p:nvPr>
            <p:ph type="sldNum" idx="12"/>
          </p:nvPr>
        </p:nvSpPr>
        <p:spPr>
          <a:xfrm>
            <a:off x="6876014" y="4752000"/>
            <a:ext cx="21417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r>
              <a:rPr lang="en-GB"/>
              <a:t>26/03/17 </a:t>
            </a:r>
            <a:r>
              <a:rPr lang="en-GB" b="1"/>
              <a:t>│</a:t>
            </a:r>
            <a:fld id="{00000000-1234-1234-1234-123412341234}" type="slidenum">
              <a:rPr lang="en-GB"/>
              <a:t>‹#›</a:t>
            </a:fld>
            <a:endParaRPr/>
          </a:p>
        </p:txBody>
      </p:sp>
      <p:sp>
        <p:nvSpPr>
          <p:cNvPr id="91" name="Google Shape;91;p15"/>
          <p:cNvSpPr txBox="1">
            <a:spLocks noGrp="1"/>
          </p:cNvSpPr>
          <p:nvPr>
            <p:ph type="body" idx="2"/>
          </p:nvPr>
        </p:nvSpPr>
        <p:spPr>
          <a:xfrm>
            <a:off x="4392000" y="1508100"/>
            <a:ext cx="3672000" cy="2835000"/>
          </a:xfrm>
          <a:prstGeom prst="rect">
            <a:avLst/>
          </a:prstGeom>
          <a:noFill/>
          <a:ln>
            <a:noFill/>
          </a:ln>
        </p:spPr>
        <p:txBody>
          <a:bodyPr spcFirstLastPara="1" wrap="square" lIns="91425" tIns="91425" rIns="91425" bIns="91425" anchor="t" anchorCtr="0">
            <a:noAutofit/>
          </a:bodyPr>
          <a:lstStyle>
            <a:lvl1pPr marL="457200" marR="0" lvl="0" indent="-342900" algn="l">
              <a:lnSpc>
                <a:spcPct val="90000"/>
              </a:lnSpc>
              <a:spcBef>
                <a:spcPts val="300"/>
              </a:spcBef>
              <a:spcAft>
                <a:spcPts val="0"/>
              </a:spcAft>
              <a:buClr>
                <a:schemeClr val="dk1"/>
              </a:buClr>
              <a:buSzPts val="1800"/>
              <a:buChar char="•"/>
              <a:defRPr sz="2000" i="0" u="none" strike="noStrike" cap="none">
                <a:solidFill>
                  <a:schemeClr val="dk1"/>
                </a:solidFill>
              </a:defRPr>
            </a:lvl1pPr>
            <a:lvl2pPr marL="914400" marR="0" lvl="1" indent="-317500" algn="l">
              <a:lnSpc>
                <a:spcPct val="90000"/>
              </a:lnSpc>
              <a:spcBef>
                <a:spcPts val="300"/>
              </a:spcBef>
              <a:spcAft>
                <a:spcPts val="0"/>
              </a:spcAft>
              <a:buClr>
                <a:srgbClr val="7F7F7F"/>
              </a:buClr>
              <a:buSzPts val="1400"/>
              <a:buChar char="•"/>
              <a:defRPr sz="2000" i="0" u="none" strike="noStrike" cap="none">
                <a:solidFill>
                  <a:srgbClr val="7F7F7F"/>
                </a:solidFill>
              </a:defRPr>
            </a:lvl2pPr>
            <a:lvl3pPr marL="1371600" marR="0" lvl="2" indent="-331469" algn="l">
              <a:lnSpc>
                <a:spcPct val="90000"/>
              </a:lnSpc>
              <a:spcBef>
                <a:spcPts val="300"/>
              </a:spcBef>
              <a:spcAft>
                <a:spcPts val="0"/>
              </a:spcAft>
              <a:buClr>
                <a:schemeClr val="dk1"/>
              </a:buClr>
              <a:buSzPts val="1620"/>
              <a:buChar char="•"/>
              <a:defRPr sz="1800" i="0" u="none" strike="noStrike" cap="none">
                <a:solidFill>
                  <a:schemeClr val="dk1"/>
                </a:solidFill>
              </a:defRPr>
            </a:lvl3pPr>
            <a:lvl4pPr marL="1828800" marR="0" lvl="3" indent="-314325" algn="l">
              <a:lnSpc>
                <a:spcPct val="90000"/>
              </a:lnSpc>
              <a:spcBef>
                <a:spcPts val="300"/>
              </a:spcBef>
              <a:spcAft>
                <a:spcPts val="0"/>
              </a:spcAft>
              <a:buClr>
                <a:schemeClr val="dk1"/>
              </a:buClr>
              <a:buSzPts val="1350"/>
              <a:buChar char="•"/>
              <a:defRPr sz="1800" i="0" u="none" strike="noStrike" cap="none">
                <a:solidFill>
                  <a:schemeClr val="dk1"/>
                </a:solidFill>
              </a:defRPr>
            </a:lvl4pPr>
            <a:lvl5pPr marL="2286000" marR="0" lvl="4" indent="-331470" algn="l">
              <a:lnSpc>
                <a:spcPct val="90000"/>
              </a:lnSpc>
              <a:spcBef>
                <a:spcPts val="300"/>
              </a:spcBef>
              <a:spcAft>
                <a:spcPts val="0"/>
              </a:spcAft>
              <a:buClr>
                <a:schemeClr val="dk1"/>
              </a:buClr>
              <a:buSzPts val="1620"/>
              <a:buChar char="•"/>
              <a:defRPr sz="1800" i="0" u="none" strike="noStrike" cap="none">
                <a:solidFill>
                  <a:schemeClr val="dk1"/>
                </a:solidFill>
              </a:defRPr>
            </a:lvl5pPr>
            <a:lvl6pPr marL="2743200" marR="0" lvl="5" indent="-342900" algn="l">
              <a:lnSpc>
                <a:spcPct val="90000"/>
              </a:lnSpc>
              <a:spcBef>
                <a:spcPts val="500"/>
              </a:spcBef>
              <a:spcAft>
                <a:spcPts val="0"/>
              </a:spcAft>
              <a:buClr>
                <a:schemeClr val="dk1"/>
              </a:buClr>
              <a:buSzPts val="1800"/>
              <a:buChar char="•"/>
              <a:defRPr sz="1800" i="0" u="none" strike="noStrike" cap="none">
                <a:solidFill>
                  <a:schemeClr val="dk1"/>
                </a:solidFill>
              </a:defRPr>
            </a:lvl6pPr>
            <a:lvl7pPr marL="3200400" marR="0" lvl="6" indent="-342900" algn="l">
              <a:lnSpc>
                <a:spcPct val="90000"/>
              </a:lnSpc>
              <a:spcBef>
                <a:spcPts val="500"/>
              </a:spcBef>
              <a:spcAft>
                <a:spcPts val="0"/>
              </a:spcAft>
              <a:buClr>
                <a:schemeClr val="dk1"/>
              </a:buClr>
              <a:buSzPts val="1800"/>
              <a:buChar char="•"/>
              <a:defRPr sz="1800" i="0" u="none" strike="noStrike" cap="none">
                <a:solidFill>
                  <a:schemeClr val="dk1"/>
                </a:solidFill>
              </a:defRPr>
            </a:lvl7pPr>
            <a:lvl8pPr marL="3657600" marR="0" lvl="7" indent="-342900" algn="l">
              <a:lnSpc>
                <a:spcPct val="90000"/>
              </a:lnSpc>
              <a:spcBef>
                <a:spcPts val="500"/>
              </a:spcBef>
              <a:spcAft>
                <a:spcPts val="0"/>
              </a:spcAft>
              <a:buClr>
                <a:schemeClr val="dk1"/>
              </a:buClr>
              <a:buSzPts val="1800"/>
              <a:buChar char="•"/>
              <a:defRPr sz="1800" i="0" u="none" strike="noStrike" cap="none">
                <a:solidFill>
                  <a:schemeClr val="dk1"/>
                </a:solidFill>
              </a:defRPr>
            </a:lvl8pPr>
            <a:lvl9pPr marL="4114800" marR="0" lvl="8" indent="-342900" algn="l">
              <a:lnSpc>
                <a:spcPct val="90000"/>
              </a:lnSpc>
              <a:spcBef>
                <a:spcPts val="500"/>
              </a:spcBef>
              <a:spcAft>
                <a:spcPts val="0"/>
              </a:spcAft>
              <a:buClr>
                <a:schemeClr val="dk1"/>
              </a:buClr>
              <a:buSzPts val="1800"/>
              <a:buChar char="•"/>
              <a:defRPr sz="1800" i="0" u="none" strike="noStrike" cap="none">
                <a:solidFill>
                  <a:schemeClr val="dk1"/>
                </a:solidFill>
              </a:defRPr>
            </a:lvl9pPr>
          </a:lstStyle>
          <a:p>
            <a:endParaRPr/>
          </a:p>
        </p:txBody>
      </p:sp>
      <p:pic>
        <p:nvPicPr>
          <p:cNvPr id="92" name="Google Shape;92;p15"/>
          <p:cNvPicPr preferRelativeResize="0"/>
          <p:nvPr/>
        </p:nvPicPr>
        <p:blipFill rotWithShape="1">
          <a:blip r:embed="rId2">
            <a:alphaModFix/>
          </a:blip>
          <a:srcRect/>
          <a:stretch/>
        </p:blipFill>
        <p:spPr>
          <a:xfrm>
            <a:off x="648000" y="4392900"/>
            <a:ext cx="1377000" cy="535733"/>
          </a:xfrm>
          <a:prstGeom prst="rect">
            <a:avLst/>
          </a:prstGeom>
          <a:noFill/>
          <a:ln>
            <a:noFill/>
          </a:ln>
        </p:spPr>
      </p:pic>
      <p:sp>
        <p:nvSpPr>
          <p:cNvPr id="93" name="Google Shape;93;p15"/>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3_Aangepaste indeling">
  <p:cSld name="3_Aangepaste indeling">
    <p:spTree>
      <p:nvGrpSpPr>
        <p:cNvPr id="1" name="Shape 94"/>
        <p:cNvGrpSpPr/>
        <p:nvPr/>
      </p:nvGrpSpPr>
      <p:grpSpPr>
        <a:xfrm>
          <a:off x="0" y="0"/>
          <a:ext cx="0" cy="0"/>
          <a:chOff x="0" y="0"/>
          <a:chExt cx="0" cy="0"/>
        </a:xfrm>
      </p:grpSpPr>
      <p:sp>
        <p:nvSpPr>
          <p:cNvPr id="95" name="Google Shape;95;p16"/>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a:lnSpc>
                <a:spcPct val="95000"/>
              </a:lnSpc>
              <a:spcBef>
                <a:spcPts val="0"/>
              </a:spcBef>
              <a:spcAft>
                <a:spcPts val="0"/>
              </a:spcAft>
              <a:buClr>
                <a:schemeClr val="dk1"/>
              </a:buClr>
              <a:buSzPts val="4000"/>
              <a:buNone/>
              <a:defRPr sz="4000" i="0" u="none" strike="noStrike" cap="none">
                <a:solidFill>
                  <a:schemeClr val="dk1"/>
                </a:solidFil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96" name="Google Shape;96;p16"/>
          <p:cNvSpPr txBox="1">
            <a:spLocks noGrp="1"/>
          </p:cNvSpPr>
          <p:nvPr>
            <p:ph type="sldNum" idx="12"/>
          </p:nvPr>
        </p:nvSpPr>
        <p:spPr>
          <a:xfrm>
            <a:off x="3491880" y="4758994"/>
            <a:ext cx="2133600" cy="273900"/>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1pPr>
            <a:lvl2pPr marL="0" marR="0" lvl="1"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2pPr>
            <a:lvl3pPr marL="0" marR="0" lvl="2"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3pPr>
            <a:lvl4pPr marL="0" marR="0" lvl="3"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4pPr>
            <a:lvl5pPr marL="0" marR="0" lvl="4"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5pPr>
            <a:lvl6pPr marL="0" marR="0" lvl="5"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6pPr>
            <a:lvl7pPr marL="0" marR="0" lvl="6"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7pPr>
            <a:lvl8pPr marL="0" marR="0" lvl="7"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8pPr>
            <a:lvl9pPr marL="0" marR="0" lvl="8"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GB"/>
              <a:t>‹#›</a:t>
            </a:fld>
            <a:endParaRPr/>
          </a:p>
        </p:txBody>
      </p:sp>
      <p:pic>
        <p:nvPicPr>
          <p:cNvPr id="97" name="Google Shape;97;p16"/>
          <p:cNvPicPr preferRelativeResize="0"/>
          <p:nvPr/>
        </p:nvPicPr>
        <p:blipFill rotWithShape="1">
          <a:blip r:embed="rId2">
            <a:alphaModFix/>
          </a:blip>
          <a:srcRect/>
          <a:stretch/>
        </p:blipFill>
        <p:spPr>
          <a:xfrm>
            <a:off x="520842" y="4622476"/>
            <a:ext cx="932135" cy="433551"/>
          </a:xfrm>
          <a:prstGeom prst="rect">
            <a:avLst/>
          </a:prstGeom>
          <a:noFill/>
          <a:ln>
            <a:noFill/>
          </a:ln>
        </p:spPr>
      </p:pic>
      <p:sp>
        <p:nvSpPr>
          <p:cNvPr id="98" name="Google Shape;98;p16"/>
          <p:cNvSpPr txBox="1">
            <a:spLocks noGrp="1"/>
          </p:cNvSpPr>
          <p:nvPr>
            <p:ph type="body" idx="1"/>
          </p:nvPr>
        </p:nvSpPr>
        <p:spPr>
          <a:xfrm>
            <a:off x="457200" y="1200150"/>
            <a:ext cx="8229600" cy="3394500"/>
          </a:xfrm>
          <a:prstGeom prst="rect">
            <a:avLst/>
          </a:prstGeom>
          <a:noFill/>
          <a:ln>
            <a:noFill/>
          </a:ln>
        </p:spPr>
        <p:txBody>
          <a:bodyPr spcFirstLastPara="1" wrap="square" lIns="91425" tIns="91425" rIns="91425" bIns="91425" anchor="t" anchorCtr="0">
            <a:noAutofit/>
          </a:bodyPr>
          <a:lstStyle>
            <a:lvl1pPr marL="457200" marR="0" lvl="0" indent="-354330" algn="l">
              <a:lnSpc>
                <a:spcPct val="90000"/>
              </a:lnSpc>
              <a:spcBef>
                <a:spcPts val="300"/>
              </a:spcBef>
              <a:spcAft>
                <a:spcPts val="0"/>
              </a:spcAft>
              <a:buClr>
                <a:schemeClr val="dk1"/>
              </a:buClr>
              <a:buSzPts val="1980"/>
              <a:buChar char="•"/>
              <a:defRPr sz="2200" i="0" u="none" strike="noStrike" cap="none">
                <a:solidFill>
                  <a:schemeClr val="dk1"/>
                </a:solidFill>
              </a:defRPr>
            </a:lvl1pPr>
            <a:lvl2pPr marL="914400" marR="0" lvl="1" indent="-326390" algn="l">
              <a:lnSpc>
                <a:spcPct val="90000"/>
              </a:lnSpc>
              <a:spcBef>
                <a:spcPts val="300"/>
              </a:spcBef>
              <a:spcAft>
                <a:spcPts val="0"/>
              </a:spcAft>
              <a:buClr>
                <a:srgbClr val="7F7F7F"/>
              </a:buClr>
              <a:buSzPts val="1540"/>
              <a:buChar char="•"/>
              <a:defRPr sz="2200" i="0" u="none" strike="noStrike" cap="none">
                <a:solidFill>
                  <a:srgbClr val="7F7F7F"/>
                </a:solidFill>
              </a:defRPr>
            </a:lvl2pPr>
            <a:lvl3pPr marL="1371600" marR="0" lvl="2" indent="-342900" algn="l">
              <a:lnSpc>
                <a:spcPct val="90000"/>
              </a:lnSpc>
              <a:spcBef>
                <a:spcPts val="300"/>
              </a:spcBef>
              <a:spcAft>
                <a:spcPts val="0"/>
              </a:spcAft>
              <a:buClr>
                <a:schemeClr val="dk1"/>
              </a:buClr>
              <a:buSzPts val="1800"/>
              <a:buChar char="•"/>
              <a:defRPr sz="2000" i="0" u="none" strike="noStrike" cap="none">
                <a:solidFill>
                  <a:schemeClr val="dk1"/>
                </a:solidFill>
              </a:defRPr>
            </a:lvl3pPr>
            <a:lvl4pPr marL="1828800" marR="0" lvl="3" indent="-323850" algn="l">
              <a:lnSpc>
                <a:spcPct val="90000"/>
              </a:lnSpc>
              <a:spcBef>
                <a:spcPts val="300"/>
              </a:spcBef>
              <a:spcAft>
                <a:spcPts val="0"/>
              </a:spcAft>
              <a:buClr>
                <a:schemeClr val="dk1"/>
              </a:buClr>
              <a:buSzPts val="1500"/>
              <a:buChar char="•"/>
              <a:defRPr sz="2000" i="0" u="none" strike="noStrike" cap="none">
                <a:solidFill>
                  <a:schemeClr val="dk1"/>
                </a:solidFill>
              </a:defRPr>
            </a:lvl4pPr>
            <a:lvl5pPr marL="2286000" marR="0" lvl="4" indent="-342900" algn="l">
              <a:lnSpc>
                <a:spcPct val="90000"/>
              </a:lnSpc>
              <a:spcBef>
                <a:spcPts val="300"/>
              </a:spcBef>
              <a:spcAft>
                <a:spcPts val="0"/>
              </a:spcAft>
              <a:buClr>
                <a:schemeClr val="dk1"/>
              </a:buClr>
              <a:buSzPts val="1800"/>
              <a:buChar char="•"/>
              <a:defRPr sz="2000" i="0" u="none" strike="noStrike" cap="none">
                <a:solidFill>
                  <a:schemeClr val="dk1"/>
                </a:solidFill>
              </a:defRPr>
            </a:lvl5pPr>
            <a:lvl6pPr marL="2743200" marR="0" lvl="5" indent="-342900" algn="l">
              <a:lnSpc>
                <a:spcPct val="90000"/>
              </a:lnSpc>
              <a:spcBef>
                <a:spcPts val="500"/>
              </a:spcBef>
              <a:spcAft>
                <a:spcPts val="0"/>
              </a:spcAft>
              <a:buClr>
                <a:schemeClr val="dk1"/>
              </a:buClr>
              <a:buSzPts val="1800"/>
              <a:buChar char="•"/>
              <a:defRPr sz="1800" i="0" u="none" strike="noStrike" cap="none">
                <a:solidFill>
                  <a:schemeClr val="dk1"/>
                </a:solidFill>
              </a:defRPr>
            </a:lvl6pPr>
            <a:lvl7pPr marL="3200400" marR="0" lvl="6" indent="-342900" algn="l">
              <a:lnSpc>
                <a:spcPct val="90000"/>
              </a:lnSpc>
              <a:spcBef>
                <a:spcPts val="500"/>
              </a:spcBef>
              <a:spcAft>
                <a:spcPts val="0"/>
              </a:spcAft>
              <a:buClr>
                <a:schemeClr val="dk1"/>
              </a:buClr>
              <a:buSzPts val="1800"/>
              <a:buChar char="•"/>
              <a:defRPr sz="1800" i="0" u="none" strike="noStrike" cap="none">
                <a:solidFill>
                  <a:schemeClr val="dk1"/>
                </a:solidFill>
              </a:defRPr>
            </a:lvl7pPr>
            <a:lvl8pPr marL="3657600" marR="0" lvl="7" indent="-342900" algn="l">
              <a:lnSpc>
                <a:spcPct val="90000"/>
              </a:lnSpc>
              <a:spcBef>
                <a:spcPts val="500"/>
              </a:spcBef>
              <a:spcAft>
                <a:spcPts val="0"/>
              </a:spcAft>
              <a:buClr>
                <a:schemeClr val="dk1"/>
              </a:buClr>
              <a:buSzPts val="1800"/>
              <a:buChar char="•"/>
              <a:defRPr sz="1800" i="0" u="none" strike="noStrike" cap="none">
                <a:solidFill>
                  <a:schemeClr val="dk1"/>
                </a:solidFill>
              </a:defRPr>
            </a:lvl8pPr>
            <a:lvl9pPr marL="4114800" marR="0" lvl="8" indent="-342900" algn="l">
              <a:lnSpc>
                <a:spcPct val="90000"/>
              </a:lnSpc>
              <a:spcBef>
                <a:spcPts val="500"/>
              </a:spcBef>
              <a:spcAft>
                <a:spcPts val="0"/>
              </a:spcAft>
              <a:buClr>
                <a:schemeClr val="dk1"/>
              </a:buClr>
              <a:buSzPts val="1800"/>
              <a:buChar char="•"/>
              <a:defRPr sz="1800" i="0" u="none" strike="noStrike" cap="none">
                <a:solidFill>
                  <a:schemeClr val="dk1"/>
                </a:solidFill>
              </a:defRPr>
            </a:lvl9pPr>
          </a:lstStyle>
          <a:p>
            <a:endParaRPr/>
          </a:p>
        </p:txBody>
      </p:sp>
      <p:pic>
        <p:nvPicPr>
          <p:cNvPr id="99" name="Google Shape;99;p16"/>
          <p:cNvPicPr preferRelativeResize="0"/>
          <p:nvPr/>
        </p:nvPicPr>
        <p:blipFill rotWithShape="1">
          <a:blip r:embed="rId3">
            <a:alphaModFix/>
          </a:blip>
          <a:srcRect/>
          <a:stretch/>
        </p:blipFill>
        <p:spPr>
          <a:xfrm>
            <a:off x="7380264" y="4606381"/>
            <a:ext cx="1080156" cy="458466"/>
          </a:xfrm>
          <a:prstGeom prst="rect">
            <a:avLst/>
          </a:prstGeom>
          <a:noFill/>
          <a:ln>
            <a:noFill/>
          </a:ln>
        </p:spPr>
      </p:pic>
      <p:sp>
        <p:nvSpPr>
          <p:cNvPr id="100" name="Google Shape;100;p16"/>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eldia">
  <p:cSld name="Titeldia">
    <p:spTree>
      <p:nvGrpSpPr>
        <p:cNvPr id="1" name="Shape 101"/>
        <p:cNvGrpSpPr/>
        <p:nvPr/>
      </p:nvGrpSpPr>
      <p:grpSpPr>
        <a:xfrm>
          <a:off x="0" y="0"/>
          <a:ext cx="0" cy="0"/>
          <a:chOff x="0" y="0"/>
          <a:chExt cx="0" cy="0"/>
        </a:xfrm>
      </p:grpSpPr>
      <p:pic>
        <p:nvPicPr>
          <p:cNvPr id="102" name="Google Shape;102;p17" descr="VLA_verbeeldingwerkt_kader.png"/>
          <p:cNvPicPr preferRelativeResize="0"/>
          <p:nvPr/>
        </p:nvPicPr>
        <p:blipFill rotWithShape="1">
          <a:blip r:embed="rId2">
            <a:alphaModFix/>
          </a:blip>
          <a:srcRect/>
          <a:stretch/>
        </p:blipFill>
        <p:spPr>
          <a:xfrm>
            <a:off x="6988557" y="216000"/>
            <a:ext cx="1568404" cy="610200"/>
          </a:xfrm>
          <a:prstGeom prst="rect">
            <a:avLst/>
          </a:prstGeom>
          <a:noFill/>
          <a:ln>
            <a:noFill/>
          </a:ln>
        </p:spPr>
      </p:pic>
      <p:sp>
        <p:nvSpPr>
          <p:cNvPr id="103" name="Google Shape;103;p17"/>
          <p:cNvSpPr txBox="1">
            <a:spLocks noGrp="1"/>
          </p:cNvSpPr>
          <p:nvPr>
            <p:ph type="ctrTitle"/>
          </p:nvPr>
        </p:nvSpPr>
        <p:spPr>
          <a:xfrm>
            <a:off x="1296000" y="1512000"/>
            <a:ext cx="7416000" cy="1566000"/>
          </a:xfrm>
          <a:prstGeom prst="rect">
            <a:avLst/>
          </a:prstGeom>
          <a:noFill/>
          <a:ln>
            <a:noFill/>
          </a:ln>
        </p:spPr>
        <p:txBody>
          <a:bodyPr spcFirstLastPara="1" wrap="square" lIns="91425" tIns="91425" rIns="91425" bIns="91425" anchor="b" anchorCtr="0">
            <a:noAutofit/>
          </a:bodyPr>
          <a:lstStyle>
            <a:lvl1pPr marR="0" lvl="0" algn="l">
              <a:lnSpc>
                <a:spcPct val="100000"/>
              </a:lnSpc>
              <a:spcBef>
                <a:spcPts val="0"/>
              </a:spcBef>
              <a:spcAft>
                <a:spcPts val="0"/>
              </a:spcAft>
              <a:buClr>
                <a:schemeClr val="dk1"/>
              </a:buClr>
              <a:buSzPts val="5400"/>
              <a:buNone/>
              <a:defRPr sz="5400" i="0" u="none" strike="noStrike" cap="none">
                <a:solidFill>
                  <a:schemeClr val="dk1"/>
                </a:solidFil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104" name="Google Shape;104;p17"/>
          <p:cNvSpPr txBox="1">
            <a:spLocks noGrp="1"/>
          </p:cNvSpPr>
          <p:nvPr>
            <p:ph type="subTitle" idx="1"/>
          </p:nvPr>
        </p:nvSpPr>
        <p:spPr>
          <a:xfrm>
            <a:off x="1296000" y="3105000"/>
            <a:ext cx="7416000" cy="1241700"/>
          </a:xfrm>
          <a:prstGeom prst="rect">
            <a:avLst/>
          </a:prstGeom>
          <a:noFill/>
          <a:ln>
            <a:noFill/>
          </a:ln>
        </p:spPr>
        <p:txBody>
          <a:bodyPr spcFirstLastPara="1" wrap="square" lIns="91425" tIns="91425" rIns="91425" bIns="91425" anchor="t" anchorCtr="0">
            <a:noAutofit/>
          </a:bodyPr>
          <a:lstStyle>
            <a:lvl1pPr marR="0" lvl="0" algn="l">
              <a:lnSpc>
                <a:spcPct val="111392"/>
              </a:lnSpc>
              <a:spcBef>
                <a:spcPts val="300"/>
              </a:spcBef>
              <a:spcAft>
                <a:spcPts val="0"/>
              </a:spcAft>
              <a:buClr>
                <a:schemeClr val="dk1"/>
              </a:buClr>
              <a:buSzPts val="1422"/>
              <a:buNone/>
              <a:defRPr sz="1580" i="0" u="none" strike="noStrike" cap="none">
                <a:solidFill>
                  <a:schemeClr val="dk1"/>
                </a:solidFill>
              </a:defRPr>
            </a:lvl1pPr>
            <a:lvl2pPr marR="0" lvl="1" algn="ctr">
              <a:lnSpc>
                <a:spcPct val="90000"/>
              </a:lnSpc>
              <a:spcBef>
                <a:spcPts val="300"/>
              </a:spcBef>
              <a:spcAft>
                <a:spcPts val="0"/>
              </a:spcAft>
              <a:buClr>
                <a:srgbClr val="7F7F7F"/>
              </a:buClr>
              <a:buSzPts val="1400"/>
              <a:buNone/>
              <a:defRPr sz="2000" i="0" u="none" strike="noStrike" cap="none">
                <a:solidFill>
                  <a:srgbClr val="7F7F7F"/>
                </a:solidFill>
              </a:defRPr>
            </a:lvl2pPr>
            <a:lvl3pPr marR="0" lvl="2" algn="ctr">
              <a:lnSpc>
                <a:spcPct val="90000"/>
              </a:lnSpc>
              <a:spcBef>
                <a:spcPts val="300"/>
              </a:spcBef>
              <a:spcAft>
                <a:spcPts val="0"/>
              </a:spcAft>
              <a:buClr>
                <a:schemeClr val="dk1"/>
              </a:buClr>
              <a:buSzPts val="1620"/>
              <a:buNone/>
              <a:defRPr sz="1800" i="0" u="none" strike="noStrike" cap="none">
                <a:solidFill>
                  <a:schemeClr val="dk1"/>
                </a:solidFill>
              </a:defRPr>
            </a:lvl3pPr>
            <a:lvl4pPr marR="0" lvl="3" algn="ctr">
              <a:lnSpc>
                <a:spcPct val="90000"/>
              </a:lnSpc>
              <a:spcBef>
                <a:spcPts val="300"/>
              </a:spcBef>
              <a:spcAft>
                <a:spcPts val="0"/>
              </a:spcAft>
              <a:buClr>
                <a:schemeClr val="dk1"/>
              </a:buClr>
              <a:buSzPts val="1200"/>
              <a:buNone/>
              <a:defRPr sz="1600" i="0" u="none" strike="noStrike" cap="none">
                <a:solidFill>
                  <a:schemeClr val="dk1"/>
                </a:solidFill>
              </a:defRPr>
            </a:lvl4pPr>
            <a:lvl5pPr marR="0" lvl="4" algn="ctr">
              <a:lnSpc>
                <a:spcPct val="90000"/>
              </a:lnSpc>
              <a:spcBef>
                <a:spcPts val="300"/>
              </a:spcBef>
              <a:spcAft>
                <a:spcPts val="0"/>
              </a:spcAft>
              <a:buClr>
                <a:schemeClr val="dk1"/>
              </a:buClr>
              <a:buSzPts val="1440"/>
              <a:buNone/>
              <a:defRPr sz="1600" i="0" u="none" strike="noStrike" cap="none">
                <a:solidFill>
                  <a:schemeClr val="dk1"/>
                </a:solidFill>
              </a:defRPr>
            </a:lvl5pPr>
            <a:lvl6pPr marR="0" lvl="5" algn="ctr">
              <a:lnSpc>
                <a:spcPct val="90000"/>
              </a:lnSpc>
              <a:spcBef>
                <a:spcPts val="500"/>
              </a:spcBef>
              <a:spcAft>
                <a:spcPts val="0"/>
              </a:spcAft>
              <a:buClr>
                <a:schemeClr val="dk1"/>
              </a:buClr>
              <a:buSzPts val="1600"/>
              <a:buNone/>
              <a:defRPr sz="1600" i="0" u="none" strike="noStrike" cap="none">
                <a:solidFill>
                  <a:schemeClr val="dk1"/>
                </a:solidFill>
              </a:defRPr>
            </a:lvl6pPr>
            <a:lvl7pPr marR="0" lvl="6" algn="ctr">
              <a:lnSpc>
                <a:spcPct val="90000"/>
              </a:lnSpc>
              <a:spcBef>
                <a:spcPts val="500"/>
              </a:spcBef>
              <a:spcAft>
                <a:spcPts val="0"/>
              </a:spcAft>
              <a:buClr>
                <a:schemeClr val="dk1"/>
              </a:buClr>
              <a:buSzPts val="1600"/>
              <a:buNone/>
              <a:defRPr sz="1600" i="0" u="none" strike="noStrike" cap="none">
                <a:solidFill>
                  <a:schemeClr val="dk1"/>
                </a:solidFill>
              </a:defRPr>
            </a:lvl7pPr>
            <a:lvl8pPr marR="0" lvl="7" algn="ctr">
              <a:lnSpc>
                <a:spcPct val="90000"/>
              </a:lnSpc>
              <a:spcBef>
                <a:spcPts val="500"/>
              </a:spcBef>
              <a:spcAft>
                <a:spcPts val="0"/>
              </a:spcAft>
              <a:buClr>
                <a:schemeClr val="dk1"/>
              </a:buClr>
              <a:buSzPts val="1600"/>
              <a:buNone/>
              <a:defRPr sz="1600" i="0" u="none" strike="noStrike" cap="none">
                <a:solidFill>
                  <a:schemeClr val="dk1"/>
                </a:solidFill>
              </a:defRPr>
            </a:lvl8pPr>
            <a:lvl9pPr marR="0" lvl="8" algn="ctr">
              <a:lnSpc>
                <a:spcPct val="90000"/>
              </a:lnSpc>
              <a:spcBef>
                <a:spcPts val="500"/>
              </a:spcBef>
              <a:spcAft>
                <a:spcPts val="0"/>
              </a:spcAft>
              <a:buClr>
                <a:schemeClr val="dk1"/>
              </a:buClr>
              <a:buSzPts val="1600"/>
              <a:buNone/>
              <a:defRPr sz="1600" i="0" u="none" strike="noStrike" cap="none">
                <a:solidFill>
                  <a:schemeClr val="dk1"/>
                </a:solidFill>
              </a:defRPr>
            </a:lvl9pPr>
          </a:lstStyle>
          <a:p>
            <a:endParaRPr/>
          </a:p>
        </p:txBody>
      </p:sp>
      <p:sp>
        <p:nvSpPr>
          <p:cNvPr id="105" name="Google Shape;105;p17"/>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 Mobiliteit">
  <p:cSld name="Leeg">
    <p:spTree>
      <p:nvGrpSpPr>
        <p:cNvPr id="1" name="Shape 106"/>
        <p:cNvGrpSpPr/>
        <p:nvPr/>
      </p:nvGrpSpPr>
      <p:grpSpPr>
        <a:xfrm>
          <a:off x="0" y="0"/>
          <a:ext cx="0" cy="0"/>
          <a:chOff x="0" y="0"/>
          <a:chExt cx="0" cy="0"/>
        </a:xfrm>
      </p:grpSpPr>
      <p:pic>
        <p:nvPicPr>
          <p:cNvPr id="107" name="Google Shape;107;p18"/>
          <p:cNvPicPr preferRelativeResize="0"/>
          <p:nvPr/>
        </p:nvPicPr>
        <p:blipFill rotWithShape="1">
          <a:blip r:embed="rId2">
            <a:alphaModFix/>
          </a:blip>
          <a:srcRect r="31375"/>
          <a:stretch/>
        </p:blipFill>
        <p:spPr>
          <a:xfrm>
            <a:off x="285750" y="0"/>
            <a:ext cx="8858249" cy="5143500"/>
          </a:xfrm>
          <a:prstGeom prst="rect">
            <a:avLst/>
          </a:prstGeom>
          <a:noFill/>
          <a:ln>
            <a:noFill/>
          </a:ln>
        </p:spPr>
      </p:pic>
      <p:sp>
        <p:nvSpPr>
          <p:cNvPr id="108" name="Google Shape;108;p18"/>
          <p:cNvSpPr txBox="1">
            <a:spLocks noGrp="1"/>
          </p:cNvSpPr>
          <p:nvPr>
            <p:ph type="sldNum" idx="12"/>
          </p:nvPr>
        </p:nvSpPr>
        <p:spPr>
          <a:xfrm>
            <a:off x="6876014" y="4752000"/>
            <a:ext cx="21417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r>
              <a:rPr lang="en-GB"/>
              <a:t>26/03/17 </a:t>
            </a:r>
            <a:r>
              <a:rPr lang="en-GB" b="1"/>
              <a:t>│</a:t>
            </a:r>
            <a:fld id="{00000000-1234-1234-1234-123412341234}" type="slidenum">
              <a:rPr lang="en-GB"/>
              <a:t>‹#›</a:t>
            </a:fld>
            <a:endParaRPr/>
          </a:p>
        </p:txBody>
      </p:sp>
      <p:sp>
        <p:nvSpPr>
          <p:cNvPr id="109" name="Google Shape;109;p18"/>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a:lnSpc>
                <a:spcPct val="102702"/>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110" name="Google Shape;110;p18"/>
          <p:cNvSpPr txBox="1">
            <a:spLocks noGrp="1"/>
          </p:cNvSpPr>
          <p:nvPr>
            <p:ph type="body" idx="1"/>
          </p:nvPr>
        </p:nvSpPr>
        <p:spPr>
          <a:xfrm>
            <a:off x="1296000" y="1436400"/>
            <a:ext cx="7416000" cy="2754000"/>
          </a:xfrm>
          <a:prstGeom prst="rect">
            <a:avLst/>
          </a:prstGeom>
          <a:noFill/>
          <a:ln>
            <a:noFill/>
          </a:ln>
        </p:spPr>
        <p:txBody>
          <a:bodyPr spcFirstLastPara="1" wrap="square" lIns="91425" tIns="91425" rIns="91425" bIns="91425" anchor="t" anchorCtr="0">
            <a:noAutofit/>
          </a:bodyPr>
          <a:lstStyle>
            <a:lvl1pPr marL="457200" marR="0" lvl="0" indent="-354330" algn="l">
              <a:lnSpc>
                <a:spcPct val="90000"/>
              </a:lnSpc>
              <a:spcBef>
                <a:spcPts val="300"/>
              </a:spcBef>
              <a:spcAft>
                <a:spcPts val="0"/>
              </a:spcAft>
              <a:buClr>
                <a:schemeClr val="dk1"/>
              </a:buClr>
              <a:buSzPts val="1980"/>
              <a:buFont typeface="Arial"/>
              <a:buChar char="•"/>
              <a:defRPr sz="2200" b="0" i="0" u="none" strike="noStrike" cap="none">
                <a:solidFill>
                  <a:schemeClr val="dk1"/>
                </a:solidFill>
                <a:latin typeface="Arial"/>
                <a:ea typeface="Arial"/>
                <a:cs typeface="Arial"/>
                <a:sym typeface="Arial"/>
              </a:defRPr>
            </a:lvl1pPr>
            <a:lvl2pPr marL="914400" marR="0" lvl="1" indent="-333375" algn="l">
              <a:lnSpc>
                <a:spcPct val="90000"/>
              </a:lnSpc>
              <a:spcBef>
                <a:spcPts val="300"/>
              </a:spcBef>
              <a:spcAft>
                <a:spcPts val="0"/>
              </a:spcAft>
              <a:buClr>
                <a:srgbClr val="7F7F7F"/>
              </a:buClr>
              <a:buSzPts val="1650"/>
              <a:buFont typeface="Arial"/>
              <a:buChar char="•"/>
              <a:defRPr sz="2200" b="0" i="0" u="none" strike="noStrike" cap="none">
                <a:solidFill>
                  <a:srgbClr val="7F7F7F"/>
                </a:solidFill>
                <a:latin typeface="Arial"/>
                <a:ea typeface="Arial"/>
                <a:cs typeface="Arial"/>
                <a:sym typeface="Arial"/>
              </a:defRPr>
            </a:lvl2pPr>
            <a:lvl3pPr marL="1371600" marR="0" lvl="2" indent="-336550" algn="l">
              <a:lnSpc>
                <a:spcPct val="90000"/>
              </a:lnSpc>
              <a:spcBef>
                <a:spcPts val="300"/>
              </a:spcBef>
              <a:spcAft>
                <a:spcPts val="0"/>
              </a:spcAft>
              <a:buClr>
                <a:schemeClr val="dk1"/>
              </a:buClr>
              <a:buSzPts val="1700"/>
              <a:buFont typeface="Arial"/>
              <a:buChar char="•"/>
              <a:defRPr sz="2000" b="0" i="0" u="none" strike="noStrike" cap="none">
                <a:solidFill>
                  <a:schemeClr val="dk1"/>
                </a:solidFill>
                <a:latin typeface="Arial"/>
                <a:ea typeface="Arial"/>
                <a:cs typeface="Arial"/>
                <a:sym typeface="Arial"/>
              </a:defRPr>
            </a:lvl3pPr>
            <a:lvl4pPr marL="1828800" marR="0" lvl="3" indent="-323850" algn="l">
              <a:lnSpc>
                <a:spcPct val="90000"/>
              </a:lnSpc>
              <a:spcBef>
                <a:spcPts val="3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4pPr>
            <a:lvl5pPr marL="2286000" marR="0" lvl="4" indent="-342900" algn="l">
              <a:lnSpc>
                <a:spcPct val="90000"/>
              </a:lnSpc>
              <a:spcBef>
                <a:spcPts val="300"/>
              </a:spcBef>
              <a:spcAft>
                <a:spcPts val="0"/>
              </a:spcAft>
              <a:buClr>
                <a:schemeClr val="dk1"/>
              </a:buClr>
              <a:buSzPts val="1800"/>
              <a:buFont typeface="Arial"/>
              <a:buChar char="•"/>
              <a:defRPr sz="2000" b="0" i="0" u="none" strike="noStrike" cap="none">
                <a:solidFill>
                  <a:schemeClr val="dk1"/>
                </a:solidFill>
                <a:latin typeface="Arial"/>
                <a:ea typeface="Arial"/>
                <a:cs typeface="Arial"/>
                <a:sym typeface="Arial"/>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pic>
        <p:nvPicPr>
          <p:cNvPr id="111" name="Google Shape;111;p18"/>
          <p:cNvPicPr preferRelativeResize="0"/>
          <p:nvPr/>
        </p:nvPicPr>
        <p:blipFill rotWithShape="1">
          <a:blip r:embed="rId3">
            <a:alphaModFix/>
          </a:blip>
          <a:srcRect/>
          <a:stretch/>
        </p:blipFill>
        <p:spPr>
          <a:xfrm>
            <a:off x="648000" y="4392900"/>
            <a:ext cx="1377000" cy="535733"/>
          </a:xfrm>
          <a:prstGeom prst="rect">
            <a:avLst/>
          </a:prstGeom>
          <a:noFill/>
          <a:ln>
            <a:noFill/>
          </a:ln>
        </p:spPr>
      </p:pic>
      <p:sp>
        <p:nvSpPr>
          <p:cNvPr id="112" name="Google Shape;112;p18"/>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el en Inhoud">
  <p:cSld name="Titel en Inhoud">
    <p:spTree>
      <p:nvGrpSpPr>
        <p:cNvPr id="1" name="Shape 113"/>
        <p:cNvGrpSpPr/>
        <p:nvPr/>
      </p:nvGrpSpPr>
      <p:grpSpPr>
        <a:xfrm>
          <a:off x="0" y="0"/>
          <a:ext cx="0" cy="0"/>
          <a:chOff x="0" y="0"/>
          <a:chExt cx="0" cy="0"/>
        </a:xfrm>
      </p:grpSpPr>
      <p:sp>
        <p:nvSpPr>
          <p:cNvPr id="114" name="Google Shape;114;p19"/>
          <p:cNvSpPr txBox="1">
            <a:spLocks noGrp="1"/>
          </p:cNvSpPr>
          <p:nvPr>
            <p:ph type="body" idx="1"/>
          </p:nvPr>
        </p:nvSpPr>
        <p:spPr>
          <a:xfrm>
            <a:off x="457800" y="1132305"/>
            <a:ext cx="7416000" cy="2754000"/>
          </a:xfrm>
          <a:prstGeom prst="rect">
            <a:avLst/>
          </a:prstGeom>
          <a:noFill/>
          <a:ln>
            <a:noFill/>
          </a:ln>
        </p:spPr>
        <p:txBody>
          <a:bodyPr spcFirstLastPara="1" wrap="square" lIns="91425" tIns="91425" rIns="91425" bIns="91425" anchor="t" anchorCtr="0">
            <a:noAutofit/>
          </a:bodyPr>
          <a:lstStyle>
            <a:lvl1pPr marL="457200" marR="0" lvl="0" indent="-368300" algn="l">
              <a:lnSpc>
                <a:spcPct val="100000"/>
              </a:lnSpc>
              <a:spcBef>
                <a:spcPts val="525"/>
              </a:spcBef>
              <a:spcAft>
                <a:spcPts val="0"/>
              </a:spcAft>
              <a:buClr>
                <a:schemeClr val="dk1"/>
              </a:buClr>
              <a:buSzPts val="2200"/>
              <a:buFont typeface="Arial"/>
              <a:buChar char="&gt;"/>
              <a:defRPr>
                <a:latin typeface="Arial"/>
                <a:ea typeface="Arial"/>
                <a:cs typeface="Arial"/>
                <a:sym typeface="Arial"/>
              </a:defRPr>
            </a:lvl1pPr>
            <a:lvl2pPr marL="914400" marR="0" lvl="1" indent="-368300" algn="l">
              <a:lnSpc>
                <a:spcPct val="100000"/>
              </a:lnSpc>
              <a:spcBef>
                <a:spcPts val="525"/>
              </a:spcBef>
              <a:spcAft>
                <a:spcPts val="0"/>
              </a:spcAft>
              <a:buClr>
                <a:srgbClr val="7F7F7F"/>
              </a:buClr>
              <a:buSzPts val="2200"/>
              <a:buFont typeface="Noto Sans Symbols"/>
              <a:buChar char="▪"/>
              <a:defRPr>
                <a:latin typeface="Arial"/>
                <a:ea typeface="Arial"/>
                <a:cs typeface="Arial"/>
                <a:sym typeface="Arial"/>
              </a:defRPr>
            </a:lvl2pPr>
            <a:lvl3pPr marL="1371600" marR="0" lvl="2" indent="-355600" algn="l">
              <a:lnSpc>
                <a:spcPct val="100000"/>
              </a:lnSpc>
              <a:spcBef>
                <a:spcPts val="525"/>
              </a:spcBef>
              <a:spcAft>
                <a:spcPts val="0"/>
              </a:spcAft>
              <a:buClr>
                <a:schemeClr val="dk1"/>
              </a:buClr>
              <a:buSzPts val="2000"/>
              <a:buFont typeface="Arial"/>
              <a:buChar char="&gt;"/>
              <a:defRPr>
                <a:latin typeface="Arial"/>
                <a:ea typeface="Arial"/>
                <a:cs typeface="Arial"/>
                <a:sym typeface="Arial"/>
              </a:defRPr>
            </a:lvl3pPr>
            <a:lvl4pPr marL="1828800" marR="0" lvl="3" indent="-355600" algn="l">
              <a:lnSpc>
                <a:spcPct val="100000"/>
              </a:lnSpc>
              <a:spcBef>
                <a:spcPts val="525"/>
              </a:spcBef>
              <a:spcAft>
                <a:spcPts val="0"/>
              </a:spcAft>
              <a:buClr>
                <a:schemeClr val="dk1"/>
              </a:buClr>
              <a:buSzPts val="2000"/>
              <a:buFont typeface="Noto Sans Symbols"/>
              <a:buChar char="▪"/>
              <a:defRPr>
                <a:latin typeface="Arial"/>
                <a:ea typeface="Arial"/>
                <a:cs typeface="Arial"/>
                <a:sym typeface="Arial"/>
              </a:defRPr>
            </a:lvl4pPr>
            <a:lvl5pPr marL="2286000" marR="0" lvl="4" indent="-355600" algn="l">
              <a:lnSpc>
                <a:spcPct val="100000"/>
              </a:lnSpc>
              <a:spcBef>
                <a:spcPts val="525"/>
              </a:spcBef>
              <a:spcAft>
                <a:spcPts val="0"/>
              </a:spcAft>
              <a:buClr>
                <a:schemeClr val="dk1"/>
              </a:buClr>
              <a:buSzPts val="2000"/>
              <a:buFont typeface="Arial"/>
              <a:buChar char="&gt;"/>
              <a:defRPr>
                <a:latin typeface="Arial"/>
                <a:ea typeface="Arial"/>
                <a:cs typeface="Arial"/>
                <a:sym typeface="Arial"/>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15" name="Google Shape;115;p19"/>
          <p:cNvSpPr txBox="1">
            <a:spLocks noGrp="1"/>
          </p:cNvSpPr>
          <p:nvPr>
            <p:ph type="title"/>
          </p:nvPr>
        </p:nvSpPr>
        <p:spPr>
          <a:xfrm>
            <a:off x="628651" y="273845"/>
            <a:ext cx="7886700" cy="738264"/>
          </a:xfrm>
          <a:prstGeom prst="rect">
            <a:avLst/>
          </a:prstGeom>
          <a:noFill/>
          <a:ln>
            <a:noFill/>
          </a:ln>
        </p:spPr>
        <p:txBody>
          <a:bodyPr spcFirstLastPara="1" wrap="square" lIns="91425" tIns="45700" rIns="91425" bIns="45700" anchor="t" anchorCtr="0">
            <a:noAutofit/>
          </a:bodyPr>
          <a:lstStyle>
            <a:lvl1pPr lvl="0" algn="l">
              <a:lnSpc>
                <a:spcPct val="102702"/>
              </a:lnSpc>
              <a:spcBef>
                <a:spcPts val="0"/>
              </a:spcBef>
              <a:spcAft>
                <a:spcPts val="0"/>
              </a:spcAft>
              <a:buSzPts val="37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6" name="Google Shape;116;p19"/>
          <p:cNvSpPr txBox="1">
            <a:spLocks noGrp="1"/>
          </p:cNvSpPr>
          <p:nvPr>
            <p:ph type="ftr" idx="11"/>
          </p:nvPr>
        </p:nvSpPr>
        <p:spPr>
          <a:xfrm>
            <a:off x="443678" y="4953894"/>
            <a:ext cx="5616000" cy="132696"/>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800" b="0">
                <a:solidFill>
                  <a:schemeClr val="lt2"/>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7" name="Google Shape;117;p19"/>
          <p:cNvSpPr txBox="1">
            <a:spLocks noGrp="1"/>
          </p:cNvSpPr>
          <p:nvPr>
            <p:ph type="sldNum" idx="12"/>
          </p:nvPr>
        </p:nvSpPr>
        <p:spPr>
          <a:xfrm>
            <a:off x="8020803" y="4909510"/>
            <a:ext cx="682439" cy="215444"/>
          </a:xfrm>
          <a:prstGeom prst="rect">
            <a:avLst/>
          </a:prstGeom>
          <a:noFill/>
          <a:ln>
            <a:noFill/>
          </a:ln>
        </p:spPr>
        <p:txBody>
          <a:bodyPr spcFirstLastPara="1" wrap="square" lIns="45700" tIns="45700" rIns="45700" bIns="45700" anchor="ctr" anchorCtr="0">
            <a:noAutofit/>
          </a:bodyPr>
          <a:lstStyle>
            <a:lvl1pPr marL="0" lvl="0" indent="0" algn="r">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1pPr>
            <a:lvl2pPr marL="0" lvl="1" indent="0" algn="r">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2pPr>
            <a:lvl3pPr marL="0" lvl="2" indent="0" algn="r">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3pPr>
            <a:lvl4pPr marL="0" lvl="3" indent="0" algn="r">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4pPr>
            <a:lvl5pPr marL="0" lvl="4" indent="0" algn="r">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5pPr>
            <a:lvl6pPr marL="0" lvl="5" indent="0" algn="r">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6pPr>
            <a:lvl7pPr marL="0" lvl="6" indent="0" algn="r">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7pPr>
            <a:lvl8pPr marL="0" lvl="7" indent="0" algn="r">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8pPr>
            <a:lvl9pPr marL="0" lvl="8" indent="0" algn="r">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
        <p:nvSpPr>
          <p:cNvPr id="118" name="Google Shape;118;p19"/>
          <p:cNvSpPr txBox="1">
            <a:spLocks noGrp="1"/>
          </p:cNvSpPr>
          <p:nvPr>
            <p:ph type="dt" idx="10"/>
          </p:nvPr>
        </p:nvSpPr>
        <p:spPr>
          <a:xfrm>
            <a:off x="6059679" y="4952333"/>
            <a:ext cx="2643561" cy="131049"/>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sz="800">
                <a:solidFill>
                  <a:schemeClr val="lt2"/>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Lege_dia">
  <p:cSld name="Lege_dia">
    <p:spTree>
      <p:nvGrpSpPr>
        <p:cNvPr id="1" name="Shape 119"/>
        <p:cNvGrpSpPr/>
        <p:nvPr/>
      </p:nvGrpSpPr>
      <p:grpSpPr>
        <a:xfrm>
          <a:off x="0" y="0"/>
          <a:ext cx="0" cy="0"/>
          <a:chOff x="0" y="0"/>
          <a:chExt cx="0" cy="0"/>
        </a:xfrm>
      </p:grpSpPr>
      <p:sp>
        <p:nvSpPr>
          <p:cNvPr id="120" name="Google Shape;120;p20"/>
          <p:cNvSpPr txBox="1"/>
          <p:nvPr/>
        </p:nvSpPr>
        <p:spPr>
          <a:xfrm>
            <a:off x="481781" y="930651"/>
            <a:ext cx="6223800" cy="463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Calibri"/>
              <a:ea typeface="Calibri"/>
              <a:cs typeface="Calibri"/>
              <a:sym typeface="Calibri"/>
            </a:endParaRPr>
          </a:p>
        </p:txBody>
      </p:sp>
      <p:sp>
        <p:nvSpPr>
          <p:cNvPr id="121" name="Google Shape;121;p20"/>
          <p:cNvSpPr txBox="1">
            <a:spLocks noGrp="1"/>
          </p:cNvSpPr>
          <p:nvPr>
            <p:ph type="body" idx="1"/>
          </p:nvPr>
        </p:nvSpPr>
        <p:spPr>
          <a:xfrm>
            <a:off x="481781" y="212710"/>
            <a:ext cx="8370900" cy="591000"/>
          </a:xfrm>
          <a:prstGeom prst="rect">
            <a:avLst/>
          </a:prstGeom>
          <a:noFill/>
          <a:ln>
            <a:noFill/>
          </a:ln>
        </p:spPr>
        <p:txBody>
          <a:bodyPr spcFirstLastPara="1" wrap="square" lIns="0" tIns="0" rIns="0" bIns="45700" anchor="t" anchorCtr="0">
            <a:noAutofit/>
          </a:bodyPr>
          <a:lstStyle>
            <a:lvl1pPr marL="457200" lvl="0" indent="-228600" algn="l">
              <a:lnSpc>
                <a:spcPct val="90000"/>
              </a:lnSpc>
              <a:spcBef>
                <a:spcPts val="300"/>
              </a:spcBef>
              <a:spcAft>
                <a:spcPts val="0"/>
              </a:spcAft>
              <a:buClr>
                <a:schemeClr val="dk1"/>
              </a:buClr>
              <a:buSzPts val="2520"/>
              <a:buFont typeface="Calibri"/>
              <a:buNone/>
              <a:defRPr sz="2800" b="0">
                <a:solidFill>
                  <a:schemeClr val="dk1"/>
                </a:solidFill>
                <a:latin typeface="Calibri"/>
                <a:ea typeface="Calibri"/>
                <a:cs typeface="Calibri"/>
                <a:sym typeface="Calibri"/>
              </a:defRPr>
            </a:lvl1pPr>
            <a:lvl2pPr marL="914400" lvl="1" indent="-228600" algn="l">
              <a:lnSpc>
                <a:spcPct val="90000"/>
              </a:lnSpc>
              <a:spcBef>
                <a:spcPts val="300"/>
              </a:spcBef>
              <a:spcAft>
                <a:spcPts val="0"/>
              </a:spcAft>
              <a:buClr>
                <a:schemeClr val="dk1"/>
              </a:buClr>
              <a:buSzPts val="2100"/>
              <a:buFont typeface="Calibri"/>
              <a:buNone/>
              <a:defRPr sz="2800" b="1">
                <a:solidFill>
                  <a:schemeClr val="dk1"/>
                </a:solidFill>
                <a:latin typeface="Calibri"/>
                <a:ea typeface="Calibri"/>
                <a:cs typeface="Calibri"/>
                <a:sym typeface="Calibri"/>
              </a:defRPr>
            </a:lvl2pPr>
            <a:lvl3pPr marL="1371600" lvl="2" indent="-228600" algn="l">
              <a:lnSpc>
                <a:spcPct val="90000"/>
              </a:lnSpc>
              <a:spcBef>
                <a:spcPts val="300"/>
              </a:spcBef>
              <a:spcAft>
                <a:spcPts val="0"/>
              </a:spcAft>
              <a:buClr>
                <a:schemeClr val="dk1"/>
              </a:buClr>
              <a:buSzPts val="2380"/>
              <a:buFont typeface="Calibri"/>
              <a:buNone/>
              <a:defRPr sz="2800" b="1">
                <a:solidFill>
                  <a:schemeClr val="dk1"/>
                </a:solidFill>
                <a:latin typeface="Calibri"/>
                <a:ea typeface="Calibri"/>
                <a:cs typeface="Calibri"/>
                <a:sym typeface="Calibri"/>
              </a:defRPr>
            </a:lvl3pPr>
            <a:lvl4pPr marL="1828800" lvl="3" indent="-228600" algn="l">
              <a:lnSpc>
                <a:spcPct val="90000"/>
              </a:lnSpc>
              <a:spcBef>
                <a:spcPts val="300"/>
              </a:spcBef>
              <a:spcAft>
                <a:spcPts val="0"/>
              </a:spcAft>
              <a:buClr>
                <a:schemeClr val="dk1"/>
              </a:buClr>
              <a:buSzPts val="2100"/>
              <a:buFont typeface="Calibri"/>
              <a:buNone/>
              <a:defRPr sz="2800" b="1">
                <a:solidFill>
                  <a:schemeClr val="dk1"/>
                </a:solidFill>
                <a:latin typeface="Calibri"/>
                <a:ea typeface="Calibri"/>
                <a:cs typeface="Calibri"/>
                <a:sym typeface="Calibri"/>
              </a:defRPr>
            </a:lvl4pPr>
            <a:lvl5pPr marL="2286000" lvl="4" indent="-228600" algn="l">
              <a:lnSpc>
                <a:spcPct val="90000"/>
              </a:lnSpc>
              <a:spcBef>
                <a:spcPts val="300"/>
              </a:spcBef>
              <a:spcAft>
                <a:spcPts val="0"/>
              </a:spcAft>
              <a:buClr>
                <a:schemeClr val="dk1"/>
              </a:buClr>
              <a:buSzPts val="2520"/>
              <a:buFont typeface="Calibri"/>
              <a:buNone/>
              <a:defRPr sz="2800" b="1">
                <a:solidFill>
                  <a:schemeClr val="dk1"/>
                </a:solidFill>
                <a:latin typeface="Calibri"/>
                <a:ea typeface="Calibri"/>
                <a:cs typeface="Calibri"/>
                <a:sym typeface="Calibri"/>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2" name="Google Shape;122;p20"/>
          <p:cNvSpPr txBox="1">
            <a:spLocks noGrp="1"/>
          </p:cNvSpPr>
          <p:nvPr>
            <p:ph type="body" idx="2"/>
          </p:nvPr>
        </p:nvSpPr>
        <p:spPr>
          <a:xfrm>
            <a:off x="481781" y="1829549"/>
            <a:ext cx="8370900" cy="1347000"/>
          </a:xfrm>
          <a:prstGeom prst="rect">
            <a:avLst/>
          </a:prstGeom>
          <a:noFill/>
          <a:ln>
            <a:noFill/>
          </a:ln>
        </p:spPr>
        <p:txBody>
          <a:bodyPr spcFirstLastPara="1" wrap="square" lIns="0" tIns="0" rIns="0" bIns="45700" anchor="t" anchorCtr="0">
            <a:noAutofit/>
          </a:bodyPr>
          <a:lstStyle>
            <a:lvl1pPr marL="457200" lvl="0" indent="-331470" algn="l">
              <a:lnSpc>
                <a:spcPct val="90000"/>
              </a:lnSpc>
              <a:spcBef>
                <a:spcPts val="300"/>
              </a:spcBef>
              <a:spcAft>
                <a:spcPts val="0"/>
              </a:spcAft>
              <a:buClr>
                <a:schemeClr val="dk1"/>
              </a:buClr>
              <a:buSzPts val="1620"/>
              <a:buFont typeface="Calibri"/>
              <a:buChar char="•"/>
              <a:defRPr sz="1800">
                <a:latin typeface="Calibri"/>
                <a:ea typeface="Calibri"/>
                <a:cs typeface="Calibri"/>
                <a:sym typeface="Calibri"/>
              </a:defRPr>
            </a:lvl1pPr>
            <a:lvl2pPr marL="914400" lvl="1" indent="-304800" algn="l">
              <a:lnSpc>
                <a:spcPct val="90000"/>
              </a:lnSpc>
              <a:spcBef>
                <a:spcPts val="300"/>
              </a:spcBef>
              <a:spcAft>
                <a:spcPts val="0"/>
              </a:spcAft>
              <a:buClr>
                <a:srgbClr val="9B9B9B"/>
              </a:buClr>
              <a:buSzPts val="1200"/>
              <a:buFont typeface="Calibri"/>
              <a:buChar char="•"/>
              <a:defRPr sz="1600">
                <a:latin typeface="Calibri"/>
                <a:ea typeface="Calibri"/>
                <a:cs typeface="Calibri"/>
                <a:sym typeface="Calibri"/>
              </a:defRPr>
            </a:lvl2pPr>
            <a:lvl3pPr marL="1371600" lvl="2" indent="-314960" algn="l">
              <a:lnSpc>
                <a:spcPct val="90000"/>
              </a:lnSpc>
              <a:spcBef>
                <a:spcPts val="300"/>
              </a:spcBef>
              <a:spcAft>
                <a:spcPts val="0"/>
              </a:spcAft>
              <a:buClr>
                <a:schemeClr val="dk1"/>
              </a:buClr>
              <a:buSzPts val="1360"/>
              <a:buFont typeface="Calibri"/>
              <a:buChar char="•"/>
              <a:defRPr sz="1600">
                <a:latin typeface="Calibri"/>
                <a:ea typeface="Calibri"/>
                <a:cs typeface="Calibri"/>
                <a:sym typeface="Calibri"/>
              </a:defRPr>
            </a:lvl3pPr>
            <a:lvl4pPr marL="1828800" lvl="3" indent="-304800" algn="l">
              <a:lnSpc>
                <a:spcPct val="90000"/>
              </a:lnSpc>
              <a:spcBef>
                <a:spcPts val="300"/>
              </a:spcBef>
              <a:spcAft>
                <a:spcPts val="0"/>
              </a:spcAft>
              <a:buClr>
                <a:schemeClr val="dk1"/>
              </a:buClr>
              <a:buSzPts val="1200"/>
              <a:buFont typeface="Calibri"/>
              <a:buChar char="•"/>
              <a:defRPr sz="1600">
                <a:latin typeface="Calibri"/>
                <a:ea typeface="Calibri"/>
                <a:cs typeface="Calibri"/>
                <a:sym typeface="Calibri"/>
              </a:defRPr>
            </a:lvl4pPr>
            <a:lvl5pPr marL="2286000" lvl="4" indent="-320039" algn="l">
              <a:lnSpc>
                <a:spcPct val="90000"/>
              </a:lnSpc>
              <a:spcBef>
                <a:spcPts val="300"/>
              </a:spcBef>
              <a:spcAft>
                <a:spcPts val="0"/>
              </a:spcAft>
              <a:buClr>
                <a:schemeClr val="dk1"/>
              </a:buClr>
              <a:buSzPts val="1440"/>
              <a:buFont typeface="Calibri"/>
              <a:buChar char="•"/>
              <a:defRPr sz="1600">
                <a:latin typeface="Calibri"/>
                <a:ea typeface="Calibri"/>
                <a:cs typeface="Calibri"/>
                <a:sym typeface="Calibri"/>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3" name="Google Shape;123;p20"/>
          <p:cNvSpPr txBox="1">
            <a:spLocks noGrp="1"/>
          </p:cNvSpPr>
          <p:nvPr>
            <p:ph type="body" idx="3"/>
          </p:nvPr>
        </p:nvSpPr>
        <p:spPr>
          <a:xfrm>
            <a:off x="481781" y="1065987"/>
            <a:ext cx="8370900" cy="295200"/>
          </a:xfrm>
          <a:prstGeom prst="rect">
            <a:avLst/>
          </a:prstGeom>
          <a:noFill/>
          <a:ln>
            <a:noFill/>
          </a:ln>
        </p:spPr>
        <p:txBody>
          <a:bodyPr spcFirstLastPara="1" wrap="square" lIns="0" tIns="0" rIns="0" bIns="45700" anchor="t" anchorCtr="0">
            <a:noAutofit/>
          </a:bodyPr>
          <a:lstStyle>
            <a:lvl1pPr marL="457200" lvl="0" indent="-228600" algn="l">
              <a:lnSpc>
                <a:spcPct val="90000"/>
              </a:lnSpc>
              <a:spcBef>
                <a:spcPts val="300"/>
              </a:spcBef>
              <a:spcAft>
                <a:spcPts val="0"/>
              </a:spcAft>
              <a:buClr>
                <a:schemeClr val="dk1"/>
              </a:buClr>
              <a:buSzPts val="1800"/>
              <a:buFont typeface="Calibri"/>
              <a:buNone/>
              <a:defRPr sz="2000">
                <a:latin typeface="Calibri"/>
                <a:ea typeface="Calibri"/>
                <a:cs typeface="Calibri"/>
                <a:sym typeface="Calibri"/>
              </a:defRPr>
            </a:lvl1pPr>
            <a:lvl2pPr marL="914400" lvl="1" indent="-314325" algn="l">
              <a:lnSpc>
                <a:spcPct val="90000"/>
              </a:lnSpc>
              <a:spcBef>
                <a:spcPts val="300"/>
              </a:spcBef>
              <a:spcAft>
                <a:spcPts val="0"/>
              </a:spcAft>
              <a:buClr>
                <a:srgbClr val="9B9B9B"/>
              </a:buClr>
              <a:buSzPts val="1350"/>
              <a:buChar char="•"/>
              <a:defRPr/>
            </a:lvl2pPr>
            <a:lvl3pPr marL="1371600" lvl="2" indent="-325755" algn="l">
              <a:lnSpc>
                <a:spcPct val="90000"/>
              </a:lnSpc>
              <a:spcBef>
                <a:spcPts val="300"/>
              </a:spcBef>
              <a:spcAft>
                <a:spcPts val="0"/>
              </a:spcAft>
              <a:buClr>
                <a:schemeClr val="dk1"/>
              </a:buClr>
              <a:buSzPts val="1530"/>
              <a:buChar char="•"/>
              <a:defRPr/>
            </a:lvl3pPr>
            <a:lvl4pPr marL="1828800" lvl="3" indent="-314325" algn="l">
              <a:lnSpc>
                <a:spcPct val="90000"/>
              </a:lnSpc>
              <a:spcBef>
                <a:spcPts val="300"/>
              </a:spcBef>
              <a:spcAft>
                <a:spcPts val="0"/>
              </a:spcAft>
              <a:buClr>
                <a:schemeClr val="dk1"/>
              </a:buClr>
              <a:buSzPts val="1350"/>
              <a:buChar char="•"/>
              <a:defRPr/>
            </a:lvl4pPr>
            <a:lvl5pPr marL="2286000" lvl="4" indent="-331470" algn="l">
              <a:lnSpc>
                <a:spcPct val="90000"/>
              </a:lnSpc>
              <a:spcBef>
                <a:spcPts val="300"/>
              </a:spcBef>
              <a:spcAft>
                <a:spcPts val="0"/>
              </a:spcAft>
              <a:buClr>
                <a:schemeClr val="dk1"/>
              </a:buClr>
              <a:buSzPts val="162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124" name="Google Shape;124;p20"/>
          <p:cNvPicPr preferRelativeResize="0"/>
          <p:nvPr/>
        </p:nvPicPr>
        <p:blipFill rotWithShape="1">
          <a:blip r:embed="rId2">
            <a:alphaModFix/>
          </a:blip>
          <a:srcRect/>
          <a:stretch/>
        </p:blipFill>
        <p:spPr>
          <a:xfrm>
            <a:off x="8160767" y="4684038"/>
            <a:ext cx="931204" cy="241871"/>
          </a:xfrm>
          <a:prstGeom prst="rect">
            <a:avLst/>
          </a:prstGeom>
          <a:noFill/>
          <a:ln>
            <a:noFill/>
          </a:ln>
        </p:spPr>
      </p:pic>
      <p:sp>
        <p:nvSpPr>
          <p:cNvPr id="125" name="Google Shape;125;p20"/>
          <p:cNvSpPr/>
          <p:nvPr/>
        </p:nvSpPr>
        <p:spPr>
          <a:xfrm>
            <a:off x="1" y="0"/>
            <a:ext cx="179400" cy="5143500"/>
          </a:xfrm>
          <a:prstGeom prst="rect">
            <a:avLst/>
          </a:prstGeom>
          <a:solidFill>
            <a:srgbClr val="FFEB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_Leeg" type="blank">
  <p:cSld name="BLANK">
    <p:spTree>
      <p:nvGrpSpPr>
        <p:cNvPr id="1" name="Shape 16"/>
        <p:cNvGrpSpPr/>
        <p:nvPr/>
      </p:nvGrpSpPr>
      <p:grpSpPr>
        <a:xfrm>
          <a:off x="0" y="0"/>
          <a:ext cx="0" cy="0"/>
          <a:chOff x="0" y="0"/>
          <a:chExt cx="0" cy="0"/>
        </a:xfrm>
      </p:grpSpPr>
      <p:sp>
        <p:nvSpPr>
          <p:cNvPr id="17" name="Google Shape;17;p3"/>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5_Tussentitel">
  <p:cSld name="5_Tussentitel">
    <p:bg>
      <p:bgPr>
        <a:solidFill>
          <a:srgbClr val="71C2FF"/>
        </a:solidFill>
        <a:effectLst/>
      </p:bgPr>
    </p:bg>
    <p:spTree>
      <p:nvGrpSpPr>
        <p:cNvPr id="1" name="Shape 126"/>
        <p:cNvGrpSpPr/>
        <p:nvPr/>
      </p:nvGrpSpPr>
      <p:grpSpPr>
        <a:xfrm>
          <a:off x="0" y="0"/>
          <a:ext cx="0" cy="0"/>
          <a:chOff x="0" y="0"/>
          <a:chExt cx="0" cy="0"/>
        </a:xfrm>
      </p:grpSpPr>
      <p:sp>
        <p:nvSpPr>
          <p:cNvPr id="127" name="Google Shape;127;p21"/>
          <p:cNvSpPr/>
          <p:nvPr/>
        </p:nvSpPr>
        <p:spPr>
          <a:xfrm>
            <a:off x="-2" y="0"/>
            <a:ext cx="1118154" cy="2221396"/>
          </a:xfrm>
          <a:prstGeom prst="rect">
            <a:avLst/>
          </a:prstGeom>
          <a:solidFill>
            <a:srgbClr val="71C2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50" b="0" i="0" u="none" strike="noStrike" cap="none">
              <a:solidFill>
                <a:schemeClr val="lt1"/>
              </a:solidFill>
              <a:latin typeface="Arial"/>
              <a:ea typeface="Arial"/>
              <a:cs typeface="Arial"/>
              <a:sym typeface="Arial"/>
            </a:endParaRPr>
          </a:p>
        </p:txBody>
      </p:sp>
      <p:pic>
        <p:nvPicPr>
          <p:cNvPr id="128" name="Google Shape;128;p21"/>
          <p:cNvPicPr preferRelativeResize="0"/>
          <p:nvPr/>
        </p:nvPicPr>
        <p:blipFill rotWithShape="1">
          <a:blip r:embed="rId2">
            <a:alphaModFix/>
          </a:blip>
          <a:srcRect/>
          <a:stretch/>
        </p:blipFill>
        <p:spPr>
          <a:xfrm>
            <a:off x="-1" y="-58365"/>
            <a:ext cx="9144002" cy="3303011"/>
          </a:xfrm>
          <a:prstGeom prst="rect">
            <a:avLst/>
          </a:prstGeom>
          <a:noFill/>
          <a:ln>
            <a:noFill/>
          </a:ln>
        </p:spPr>
      </p:pic>
      <p:pic>
        <p:nvPicPr>
          <p:cNvPr id="129" name="Google Shape;129;p21"/>
          <p:cNvPicPr preferRelativeResize="0"/>
          <p:nvPr/>
        </p:nvPicPr>
        <p:blipFill rotWithShape="1">
          <a:blip r:embed="rId3">
            <a:alphaModFix/>
          </a:blip>
          <a:srcRect t="-2165" b="38111"/>
          <a:stretch/>
        </p:blipFill>
        <p:spPr>
          <a:xfrm>
            <a:off x="2" y="2392846"/>
            <a:ext cx="9143999" cy="2750654"/>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2_Leeg">
  <p:cSld name="2_Leeg">
    <p:spTree>
      <p:nvGrpSpPr>
        <p:cNvPr id="1" name="Shape 18"/>
        <p:cNvGrpSpPr/>
        <p:nvPr/>
      </p:nvGrpSpPr>
      <p:grpSpPr>
        <a:xfrm>
          <a:off x="0" y="0"/>
          <a:ext cx="0" cy="0"/>
          <a:chOff x="0" y="0"/>
          <a:chExt cx="0" cy="0"/>
        </a:xfrm>
      </p:grpSpPr>
      <p:sp>
        <p:nvSpPr>
          <p:cNvPr id="19" name="Google Shape;19;p4"/>
          <p:cNvSpPr txBox="1">
            <a:spLocks noGrp="1"/>
          </p:cNvSpPr>
          <p:nvPr>
            <p:ph type="sldNum" idx="12"/>
          </p:nvPr>
        </p:nvSpPr>
        <p:spPr>
          <a:xfrm>
            <a:off x="6876014" y="4752000"/>
            <a:ext cx="21417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r>
              <a:rPr lang="en-GB"/>
              <a:t>26/03/17 </a:t>
            </a:r>
            <a:r>
              <a:rPr lang="en-GB" b="1"/>
              <a:t>│</a:t>
            </a:r>
            <a:fld id="{00000000-1234-1234-1234-123412341234}" type="slidenum">
              <a:rPr lang="en-GB"/>
              <a:t>‹#›</a:t>
            </a:fld>
            <a:endParaRPr/>
          </a:p>
        </p:txBody>
      </p:sp>
      <p:sp>
        <p:nvSpPr>
          <p:cNvPr id="20" name="Google Shape;20;p4"/>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a:lnSpc>
                <a:spcPct val="102702"/>
              </a:lnSpc>
              <a:spcBef>
                <a:spcPts val="0"/>
              </a:spcBef>
              <a:spcAft>
                <a:spcPts val="0"/>
              </a:spcAft>
              <a:buClr>
                <a:schemeClr val="dk1"/>
              </a:buClr>
              <a:buSzPts val="3700"/>
              <a:buNone/>
              <a:defRPr sz="3700" i="0" u="none" strike="noStrike" cap="none">
                <a:solidFill>
                  <a:schemeClr val="dk1"/>
                </a:solidFil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21" name="Google Shape;21;p4"/>
          <p:cNvSpPr txBox="1">
            <a:spLocks noGrp="1"/>
          </p:cNvSpPr>
          <p:nvPr>
            <p:ph type="body" idx="1"/>
          </p:nvPr>
        </p:nvSpPr>
        <p:spPr>
          <a:xfrm>
            <a:off x="540000" y="1436400"/>
            <a:ext cx="8064000" cy="2754000"/>
          </a:xfrm>
          <a:prstGeom prst="rect">
            <a:avLst/>
          </a:prstGeom>
          <a:noFill/>
          <a:ln>
            <a:noFill/>
          </a:ln>
        </p:spPr>
        <p:txBody>
          <a:bodyPr spcFirstLastPara="1" wrap="square" lIns="91425" tIns="91425" rIns="91425" bIns="91425" anchor="t" anchorCtr="0">
            <a:noAutofit/>
          </a:bodyPr>
          <a:lstStyle>
            <a:lvl1pPr marL="457200" marR="0" lvl="0" indent="-354330" algn="l">
              <a:lnSpc>
                <a:spcPct val="90000"/>
              </a:lnSpc>
              <a:spcBef>
                <a:spcPts val="300"/>
              </a:spcBef>
              <a:spcAft>
                <a:spcPts val="0"/>
              </a:spcAft>
              <a:buClr>
                <a:schemeClr val="dk1"/>
              </a:buClr>
              <a:buSzPts val="1980"/>
              <a:buChar char="•"/>
              <a:defRPr sz="2200" i="0" u="none" strike="noStrike" cap="none">
                <a:solidFill>
                  <a:schemeClr val="dk1"/>
                </a:solidFill>
              </a:defRPr>
            </a:lvl1pPr>
            <a:lvl2pPr marL="914400" marR="0" lvl="1" indent="-333375" algn="l">
              <a:lnSpc>
                <a:spcPct val="90000"/>
              </a:lnSpc>
              <a:spcBef>
                <a:spcPts val="300"/>
              </a:spcBef>
              <a:spcAft>
                <a:spcPts val="0"/>
              </a:spcAft>
              <a:buClr>
                <a:srgbClr val="7F7F7F"/>
              </a:buClr>
              <a:buSzPts val="1650"/>
              <a:buChar char="•"/>
              <a:defRPr sz="2200" i="0" u="none" strike="noStrike" cap="none">
                <a:solidFill>
                  <a:srgbClr val="7F7F7F"/>
                </a:solidFill>
              </a:defRPr>
            </a:lvl2pPr>
            <a:lvl3pPr marL="1371600" marR="0" lvl="2" indent="-336550" algn="l">
              <a:lnSpc>
                <a:spcPct val="90000"/>
              </a:lnSpc>
              <a:spcBef>
                <a:spcPts val="300"/>
              </a:spcBef>
              <a:spcAft>
                <a:spcPts val="0"/>
              </a:spcAft>
              <a:buClr>
                <a:schemeClr val="dk1"/>
              </a:buClr>
              <a:buSzPts val="1700"/>
              <a:buChar char="•"/>
              <a:defRPr sz="2000" i="0" u="none" strike="noStrike" cap="none">
                <a:solidFill>
                  <a:schemeClr val="dk1"/>
                </a:solidFill>
              </a:defRPr>
            </a:lvl3pPr>
            <a:lvl4pPr marL="1828800" marR="0" lvl="3" indent="-323850" algn="l">
              <a:lnSpc>
                <a:spcPct val="90000"/>
              </a:lnSpc>
              <a:spcBef>
                <a:spcPts val="300"/>
              </a:spcBef>
              <a:spcAft>
                <a:spcPts val="0"/>
              </a:spcAft>
              <a:buClr>
                <a:schemeClr val="dk1"/>
              </a:buClr>
              <a:buSzPts val="1500"/>
              <a:buChar char="•"/>
              <a:defRPr sz="2000" i="0" u="none" strike="noStrike" cap="none">
                <a:solidFill>
                  <a:schemeClr val="dk1"/>
                </a:solidFill>
              </a:defRPr>
            </a:lvl4pPr>
            <a:lvl5pPr marL="2286000" marR="0" lvl="4" indent="-342900" algn="l">
              <a:lnSpc>
                <a:spcPct val="90000"/>
              </a:lnSpc>
              <a:spcBef>
                <a:spcPts val="300"/>
              </a:spcBef>
              <a:spcAft>
                <a:spcPts val="0"/>
              </a:spcAft>
              <a:buClr>
                <a:schemeClr val="dk1"/>
              </a:buClr>
              <a:buSzPts val="1800"/>
              <a:buChar char="•"/>
              <a:defRPr sz="2000" i="0" u="none" strike="noStrike" cap="none">
                <a:solidFill>
                  <a:schemeClr val="dk1"/>
                </a:solidFill>
              </a:defRPr>
            </a:lvl5pPr>
            <a:lvl6pPr marL="2743200" marR="0" lvl="5" indent="-342900" algn="l">
              <a:lnSpc>
                <a:spcPct val="90000"/>
              </a:lnSpc>
              <a:spcBef>
                <a:spcPts val="500"/>
              </a:spcBef>
              <a:spcAft>
                <a:spcPts val="0"/>
              </a:spcAft>
              <a:buClr>
                <a:schemeClr val="dk1"/>
              </a:buClr>
              <a:buSzPts val="1800"/>
              <a:buChar char="•"/>
              <a:defRPr sz="1800" i="0" u="none" strike="noStrike" cap="none">
                <a:solidFill>
                  <a:schemeClr val="dk1"/>
                </a:solidFill>
              </a:defRPr>
            </a:lvl6pPr>
            <a:lvl7pPr marL="3200400" marR="0" lvl="6" indent="-342900" algn="l">
              <a:lnSpc>
                <a:spcPct val="90000"/>
              </a:lnSpc>
              <a:spcBef>
                <a:spcPts val="500"/>
              </a:spcBef>
              <a:spcAft>
                <a:spcPts val="0"/>
              </a:spcAft>
              <a:buClr>
                <a:schemeClr val="dk1"/>
              </a:buClr>
              <a:buSzPts val="1800"/>
              <a:buChar char="•"/>
              <a:defRPr sz="1800" i="0" u="none" strike="noStrike" cap="none">
                <a:solidFill>
                  <a:schemeClr val="dk1"/>
                </a:solidFill>
              </a:defRPr>
            </a:lvl7pPr>
            <a:lvl8pPr marL="3657600" marR="0" lvl="7" indent="-342900" algn="l">
              <a:lnSpc>
                <a:spcPct val="90000"/>
              </a:lnSpc>
              <a:spcBef>
                <a:spcPts val="500"/>
              </a:spcBef>
              <a:spcAft>
                <a:spcPts val="0"/>
              </a:spcAft>
              <a:buClr>
                <a:schemeClr val="dk1"/>
              </a:buClr>
              <a:buSzPts val="1800"/>
              <a:buChar char="•"/>
              <a:defRPr sz="1800" i="0" u="none" strike="noStrike" cap="none">
                <a:solidFill>
                  <a:schemeClr val="dk1"/>
                </a:solidFill>
              </a:defRPr>
            </a:lvl8pPr>
            <a:lvl9pPr marL="4114800" marR="0" lvl="8" indent="-342900" algn="l">
              <a:lnSpc>
                <a:spcPct val="90000"/>
              </a:lnSpc>
              <a:spcBef>
                <a:spcPts val="500"/>
              </a:spcBef>
              <a:spcAft>
                <a:spcPts val="0"/>
              </a:spcAft>
              <a:buClr>
                <a:schemeClr val="dk1"/>
              </a:buClr>
              <a:buSzPts val="1800"/>
              <a:buChar char="•"/>
              <a:defRPr sz="1800" i="0" u="none" strike="noStrike" cap="none">
                <a:solidFill>
                  <a:schemeClr val="dk1"/>
                </a:solidFill>
              </a:defRPr>
            </a:lvl9pPr>
          </a:lstStyle>
          <a:p>
            <a:endParaRPr/>
          </a:p>
        </p:txBody>
      </p:sp>
      <p:pic>
        <p:nvPicPr>
          <p:cNvPr id="22" name="Google Shape;22;p4"/>
          <p:cNvPicPr preferRelativeResize="0"/>
          <p:nvPr/>
        </p:nvPicPr>
        <p:blipFill rotWithShape="1">
          <a:blip r:embed="rId2">
            <a:alphaModFix/>
          </a:blip>
          <a:srcRect/>
          <a:stretch/>
        </p:blipFill>
        <p:spPr>
          <a:xfrm>
            <a:off x="648000" y="4392900"/>
            <a:ext cx="1377000" cy="535733"/>
          </a:xfrm>
          <a:prstGeom prst="rect">
            <a:avLst/>
          </a:prstGeom>
          <a:noFill/>
          <a:ln>
            <a:noFill/>
          </a:ln>
        </p:spPr>
      </p:pic>
      <p:sp>
        <p:nvSpPr>
          <p:cNvPr id="23" name="Google Shape;23;p4"/>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ussentitel 2">
  <p:cSld name="Tussentitel 2">
    <p:spTree>
      <p:nvGrpSpPr>
        <p:cNvPr id="1" name="Shape 24"/>
        <p:cNvGrpSpPr/>
        <p:nvPr/>
      </p:nvGrpSpPr>
      <p:grpSpPr>
        <a:xfrm>
          <a:off x="0" y="0"/>
          <a:ext cx="0" cy="0"/>
          <a:chOff x="0" y="0"/>
          <a:chExt cx="0" cy="0"/>
        </a:xfrm>
      </p:grpSpPr>
      <p:pic>
        <p:nvPicPr>
          <p:cNvPr id="25" name="Google Shape;25;p5"/>
          <p:cNvPicPr preferRelativeResize="0"/>
          <p:nvPr/>
        </p:nvPicPr>
        <p:blipFill rotWithShape="1">
          <a:blip r:embed="rId2">
            <a:alphaModFix/>
          </a:blip>
          <a:srcRect l="763" t="1399" r="6439" b="3434"/>
          <a:stretch/>
        </p:blipFill>
        <p:spPr>
          <a:xfrm>
            <a:off x="323527" y="-1"/>
            <a:ext cx="8820473" cy="5143501"/>
          </a:xfrm>
          <a:prstGeom prst="rect">
            <a:avLst/>
          </a:prstGeom>
          <a:noFill/>
          <a:ln>
            <a:noFill/>
          </a:ln>
        </p:spPr>
      </p:pic>
      <p:sp>
        <p:nvSpPr>
          <p:cNvPr id="26" name="Google Shape;26;p5"/>
          <p:cNvSpPr txBox="1">
            <a:spLocks noGrp="1"/>
          </p:cNvSpPr>
          <p:nvPr>
            <p:ph type="subTitle" idx="1"/>
          </p:nvPr>
        </p:nvSpPr>
        <p:spPr>
          <a:xfrm>
            <a:off x="1813992" y="3705876"/>
            <a:ext cx="6858000" cy="1241822"/>
          </a:xfrm>
          <a:prstGeom prst="rect">
            <a:avLst/>
          </a:prstGeom>
          <a:noFill/>
          <a:ln>
            <a:noFill/>
          </a:ln>
        </p:spPr>
        <p:txBody>
          <a:bodyPr spcFirstLastPara="1" wrap="square" lIns="91425" tIns="91425" rIns="91425" bIns="91425" anchor="t" anchorCtr="0">
            <a:noAutofit/>
          </a:bodyPr>
          <a:lstStyle>
            <a:lvl1pPr lvl="0" algn="r">
              <a:lnSpc>
                <a:spcPct val="90000"/>
              </a:lnSpc>
              <a:spcBef>
                <a:spcPts val="300"/>
              </a:spcBef>
              <a:spcAft>
                <a:spcPts val="0"/>
              </a:spcAft>
              <a:buSzPts val="1980"/>
              <a:buNone/>
              <a:defRPr sz="1800">
                <a:solidFill>
                  <a:schemeClr val="lt2"/>
                </a:solidFill>
                <a:latin typeface="Arial"/>
                <a:ea typeface="Arial"/>
                <a:cs typeface="Arial"/>
                <a:sym typeface="Arial"/>
              </a:defRPr>
            </a:lvl1pPr>
            <a:lvl2pPr lvl="1" algn="ctr">
              <a:lnSpc>
                <a:spcPct val="90000"/>
              </a:lnSpc>
              <a:spcBef>
                <a:spcPts val="300"/>
              </a:spcBef>
              <a:spcAft>
                <a:spcPts val="0"/>
              </a:spcAft>
              <a:buSzPts val="1540"/>
              <a:buNone/>
              <a:defRPr sz="1500"/>
            </a:lvl2pPr>
            <a:lvl3pPr lvl="2" algn="ctr">
              <a:lnSpc>
                <a:spcPct val="90000"/>
              </a:lnSpc>
              <a:spcBef>
                <a:spcPts val="300"/>
              </a:spcBef>
              <a:spcAft>
                <a:spcPts val="0"/>
              </a:spcAft>
              <a:buSzPts val="1800"/>
              <a:buNone/>
              <a:defRPr sz="1400"/>
            </a:lvl3pPr>
            <a:lvl4pPr lvl="3" algn="ctr">
              <a:lnSpc>
                <a:spcPct val="90000"/>
              </a:lnSpc>
              <a:spcBef>
                <a:spcPts val="300"/>
              </a:spcBef>
              <a:spcAft>
                <a:spcPts val="0"/>
              </a:spcAft>
              <a:buSzPts val="1500"/>
              <a:buNone/>
              <a:defRPr sz="1200"/>
            </a:lvl4pPr>
            <a:lvl5pPr lvl="4" algn="ctr">
              <a:lnSpc>
                <a:spcPct val="90000"/>
              </a:lnSpc>
              <a:spcBef>
                <a:spcPts val="300"/>
              </a:spcBef>
              <a:spcAft>
                <a:spcPts val="0"/>
              </a:spcAft>
              <a:buSzPts val="1800"/>
              <a:buNone/>
              <a:defRPr sz="1200"/>
            </a:lvl5pPr>
            <a:lvl6pPr lvl="5" algn="ctr">
              <a:lnSpc>
                <a:spcPct val="90000"/>
              </a:lnSpc>
              <a:spcBef>
                <a:spcPts val="500"/>
              </a:spcBef>
              <a:spcAft>
                <a:spcPts val="0"/>
              </a:spcAft>
              <a:buSzPts val="1800"/>
              <a:buNone/>
              <a:defRPr sz="1200"/>
            </a:lvl6pPr>
            <a:lvl7pPr lvl="6" algn="ctr">
              <a:lnSpc>
                <a:spcPct val="90000"/>
              </a:lnSpc>
              <a:spcBef>
                <a:spcPts val="500"/>
              </a:spcBef>
              <a:spcAft>
                <a:spcPts val="0"/>
              </a:spcAft>
              <a:buSzPts val="1800"/>
              <a:buNone/>
              <a:defRPr sz="1200"/>
            </a:lvl7pPr>
            <a:lvl8pPr lvl="7" algn="ctr">
              <a:lnSpc>
                <a:spcPct val="90000"/>
              </a:lnSpc>
              <a:spcBef>
                <a:spcPts val="500"/>
              </a:spcBef>
              <a:spcAft>
                <a:spcPts val="0"/>
              </a:spcAft>
              <a:buSzPts val="1800"/>
              <a:buNone/>
              <a:defRPr sz="1200"/>
            </a:lvl8pPr>
            <a:lvl9pPr lvl="8" algn="ctr">
              <a:lnSpc>
                <a:spcPct val="90000"/>
              </a:lnSpc>
              <a:spcBef>
                <a:spcPts val="500"/>
              </a:spcBef>
              <a:spcAft>
                <a:spcPts val="0"/>
              </a:spcAft>
              <a:buSzPts val="1800"/>
              <a:buNone/>
              <a:defRPr sz="1200"/>
            </a:lvl9pPr>
          </a:lstStyle>
          <a:p>
            <a:endParaRPr/>
          </a:p>
        </p:txBody>
      </p:sp>
      <p:sp>
        <p:nvSpPr>
          <p:cNvPr id="27" name="Google Shape;27;p5"/>
          <p:cNvSpPr txBox="1">
            <a:spLocks noGrp="1"/>
          </p:cNvSpPr>
          <p:nvPr>
            <p:ph type="title"/>
          </p:nvPr>
        </p:nvSpPr>
        <p:spPr>
          <a:xfrm>
            <a:off x="899594" y="1501902"/>
            <a:ext cx="7772401" cy="2095966"/>
          </a:xfrm>
          <a:prstGeom prst="rect">
            <a:avLst/>
          </a:prstGeom>
          <a:noFill/>
          <a:ln>
            <a:noFill/>
          </a:ln>
        </p:spPr>
        <p:txBody>
          <a:bodyPr spcFirstLastPara="1" wrap="square" lIns="91425" tIns="91425" rIns="91425" bIns="91425" anchor="b" anchorCtr="0">
            <a:noAutofit/>
          </a:bodyPr>
          <a:lstStyle>
            <a:lvl1pPr lvl="0" algn="r">
              <a:lnSpc>
                <a:spcPct val="102702"/>
              </a:lnSpc>
              <a:spcBef>
                <a:spcPts val="0"/>
              </a:spcBef>
              <a:spcAft>
                <a:spcPts val="0"/>
              </a:spcAft>
              <a:buSzPts val="3700"/>
              <a:buNone/>
              <a:defRPr sz="2700">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Intro orange">
  <p:cSld name="Intro orange">
    <p:bg>
      <p:bgPr>
        <a:solidFill>
          <a:schemeClr val="dk1"/>
        </a:solidFill>
        <a:effectLst/>
      </p:bgPr>
    </p:bg>
    <p:spTree>
      <p:nvGrpSpPr>
        <p:cNvPr id="1" name="Shape 28"/>
        <p:cNvGrpSpPr/>
        <p:nvPr/>
      </p:nvGrpSpPr>
      <p:grpSpPr>
        <a:xfrm>
          <a:off x="0" y="0"/>
          <a:ext cx="0" cy="0"/>
          <a:chOff x="0" y="0"/>
          <a:chExt cx="0" cy="0"/>
        </a:xfrm>
      </p:grpSpPr>
      <p:pic>
        <p:nvPicPr>
          <p:cNvPr id="29" name="Google Shape;29;p6"/>
          <p:cNvPicPr preferRelativeResize="0"/>
          <p:nvPr/>
        </p:nvPicPr>
        <p:blipFill rotWithShape="1">
          <a:blip r:embed="rId2">
            <a:alphaModFix/>
          </a:blip>
          <a:srcRect/>
          <a:stretch/>
        </p:blipFill>
        <p:spPr>
          <a:xfrm>
            <a:off x="747532" y="4099560"/>
            <a:ext cx="1791955" cy="701200"/>
          </a:xfrm>
          <a:prstGeom prst="rect">
            <a:avLst/>
          </a:prstGeom>
          <a:noFill/>
          <a:ln>
            <a:noFill/>
          </a:ln>
        </p:spPr>
      </p:pic>
      <p:sp>
        <p:nvSpPr>
          <p:cNvPr id="30" name="Google Shape;30;p6"/>
          <p:cNvSpPr txBox="1">
            <a:spLocks noGrp="1"/>
          </p:cNvSpPr>
          <p:nvPr>
            <p:ph type="body" idx="1"/>
          </p:nvPr>
        </p:nvSpPr>
        <p:spPr>
          <a:xfrm>
            <a:off x="984005" y="2779909"/>
            <a:ext cx="2271662" cy="882716"/>
          </a:xfrm>
          <a:prstGeom prst="rect">
            <a:avLst/>
          </a:prstGeom>
          <a:noFill/>
          <a:ln>
            <a:noFill/>
          </a:ln>
        </p:spPr>
        <p:txBody>
          <a:bodyPr spcFirstLastPara="1" wrap="square" lIns="91425" tIns="91425" rIns="91425" bIns="91425" anchor="t" anchorCtr="0">
            <a:noAutofit/>
          </a:bodyPr>
          <a:lstStyle>
            <a:lvl1pPr marL="457200" lvl="0" indent="-228600" algn="l">
              <a:lnSpc>
                <a:spcPct val="90000"/>
              </a:lnSpc>
              <a:spcBef>
                <a:spcPts val="300"/>
              </a:spcBef>
              <a:spcAft>
                <a:spcPts val="0"/>
              </a:spcAft>
              <a:buSzPts val="1980"/>
              <a:buNone/>
              <a:defRPr sz="1500" b="0" i="1">
                <a:solidFill>
                  <a:schemeClr val="lt1"/>
                </a:solidFill>
                <a:latin typeface="Proxima Nova"/>
                <a:ea typeface="Proxima Nova"/>
                <a:cs typeface="Proxima Nova"/>
                <a:sym typeface="Proxima Nova"/>
              </a:defRPr>
            </a:lvl1pPr>
            <a:lvl2pPr marL="914400" lvl="1" indent="-326390" algn="l">
              <a:lnSpc>
                <a:spcPct val="90000"/>
              </a:lnSpc>
              <a:spcBef>
                <a:spcPts val="300"/>
              </a:spcBef>
              <a:spcAft>
                <a:spcPts val="0"/>
              </a:spcAft>
              <a:buSzPts val="1540"/>
              <a:buChar char="•"/>
              <a:defRPr/>
            </a:lvl2pPr>
            <a:lvl3pPr marL="1371600" lvl="2" indent="-342900" algn="l">
              <a:lnSpc>
                <a:spcPct val="90000"/>
              </a:lnSpc>
              <a:spcBef>
                <a:spcPts val="300"/>
              </a:spcBef>
              <a:spcAft>
                <a:spcPts val="0"/>
              </a:spcAft>
              <a:buSzPts val="1800"/>
              <a:buChar char="•"/>
              <a:defRPr/>
            </a:lvl3pPr>
            <a:lvl4pPr marL="1828800" lvl="3" indent="-323850" algn="l">
              <a:lnSpc>
                <a:spcPct val="90000"/>
              </a:lnSpc>
              <a:spcBef>
                <a:spcPts val="300"/>
              </a:spcBef>
              <a:spcAft>
                <a:spcPts val="0"/>
              </a:spcAft>
              <a:buSzPts val="15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31" name="Google Shape;31;p6"/>
          <p:cNvSpPr txBox="1">
            <a:spLocks noGrp="1"/>
          </p:cNvSpPr>
          <p:nvPr>
            <p:ph type="body" idx="2"/>
          </p:nvPr>
        </p:nvSpPr>
        <p:spPr>
          <a:xfrm>
            <a:off x="985390" y="2405109"/>
            <a:ext cx="3476078" cy="382356"/>
          </a:xfrm>
          <a:prstGeom prst="rect">
            <a:avLst/>
          </a:prstGeom>
          <a:noFill/>
          <a:ln>
            <a:noFill/>
          </a:ln>
        </p:spPr>
        <p:txBody>
          <a:bodyPr spcFirstLastPara="1" wrap="square" lIns="91425" tIns="91425" rIns="91425" bIns="91425" anchor="t" anchorCtr="0">
            <a:noAutofit/>
          </a:bodyPr>
          <a:lstStyle>
            <a:lvl1pPr marL="457200" lvl="0" indent="-228600" algn="l">
              <a:lnSpc>
                <a:spcPct val="90000"/>
              </a:lnSpc>
              <a:spcBef>
                <a:spcPts val="300"/>
              </a:spcBef>
              <a:spcAft>
                <a:spcPts val="0"/>
              </a:spcAft>
              <a:buSzPts val="1980"/>
              <a:buNone/>
              <a:defRPr sz="2100" b="0" i="1">
                <a:solidFill>
                  <a:schemeClr val="lt1"/>
                </a:solidFill>
                <a:latin typeface="Proxima Nova"/>
                <a:ea typeface="Proxima Nova"/>
                <a:cs typeface="Proxima Nova"/>
                <a:sym typeface="Proxima Nova"/>
              </a:defRPr>
            </a:lvl1pPr>
            <a:lvl2pPr marL="914400" lvl="1" indent="-326390" algn="l">
              <a:lnSpc>
                <a:spcPct val="90000"/>
              </a:lnSpc>
              <a:spcBef>
                <a:spcPts val="300"/>
              </a:spcBef>
              <a:spcAft>
                <a:spcPts val="0"/>
              </a:spcAft>
              <a:buSzPts val="1540"/>
              <a:buChar char="•"/>
              <a:defRPr/>
            </a:lvl2pPr>
            <a:lvl3pPr marL="1371600" lvl="2" indent="-342900" algn="l">
              <a:lnSpc>
                <a:spcPct val="90000"/>
              </a:lnSpc>
              <a:spcBef>
                <a:spcPts val="300"/>
              </a:spcBef>
              <a:spcAft>
                <a:spcPts val="0"/>
              </a:spcAft>
              <a:buSzPts val="1800"/>
              <a:buChar char="•"/>
              <a:defRPr/>
            </a:lvl3pPr>
            <a:lvl4pPr marL="1828800" lvl="3" indent="-323850" algn="l">
              <a:lnSpc>
                <a:spcPct val="90000"/>
              </a:lnSpc>
              <a:spcBef>
                <a:spcPts val="300"/>
              </a:spcBef>
              <a:spcAft>
                <a:spcPts val="0"/>
              </a:spcAft>
              <a:buSzPts val="15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32" name="Google Shape;32;p6"/>
          <p:cNvSpPr txBox="1">
            <a:spLocks noGrp="1"/>
          </p:cNvSpPr>
          <p:nvPr>
            <p:ph type="body" idx="3"/>
          </p:nvPr>
        </p:nvSpPr>
        <p:spPr>
          <a:xfrm>
            <a:off x="628651" y="106341"/>
            <a:ext cx="6412230" cy="2236634"/>
          </a:xfrm>
          <a:prstGeom prst="rect">
            <a:avLst/>
          </a:prstGeom>
          <a:noFill/>
          <a:ln>
            <a:noFill/>
          </a:ln>
        </p:spPr>
        <p:txBody>
          <a:bodyPr spcFirstLastPara="1" wrap="square" lIns="91425" tIns="91425" rIns="91425" bIns="36000" anchor="t" anchorCtr="0">
            <a:noAutofit/>
          </a:bodyPr>
          <a:lstStyle>
            <a:lvl1pPr marL="457200" lvl="0" indent="-228600" algn="l">
              <a:lnSpc>
                <a:spcPct val="200000"/>
              </a:lnSpc>
              <a:spcBef>
                <a:spcPts val="0"/>
              </a:spcBef>
              <a:spcAft>
                <a:spcPts val="0"/>
              </a:spcAft>
              <a:buSzPts val="1980"/>
              <a:buNone/>
              <a:defRPr sz="7050" b="1" i="0">
                <a:solidFill>
                  <a:schemeClr val="lt1"/>
                </a:solidFill>
                <a:latin typeface="Proxima Nova Extrabold"/>
                <a:ea typeface="Proxima Nova Extrabold"/>
                <a:cs typeface="Proxima Nova Extrabold"/>
                <a:sym typeface="Proxima Nova Extrabold"/>
              </a:defRPr>
            </a:lvl1pPr>
            <a:lvl2pPr marL="914400" lvl="1" indent="-326390" algn="l">
              <a:lnSpc>
                <a:spcPct val="90000"/>
              </a:lnSpc>
              <a:spcBef>
                <a:spcPts val="300"/>
              </a:spcBef>
              <a:spcAft>
                <a:spcPts val="0"/>
              </a:spcAft>
              <a:buSzPts val="1540"/>
              <a:buChar char="•"/>
              <a:defRPr/>
            </a:lvl2pPr>
            <a:lvl3pPr marL="1371600" lvl="2" indent="-342900" algn="l">
              <a:lnSpc>
                <a:spcPct val="90000"/>
              </a:lnSpc>
              <a:spcBef>
                <a:spcPts val="300"/>
              </a:spcBef>
              <a:spcAft>
                <a:spcPts val="0"/>
              </a:spcAft>
              <a:buSzPts val="1800"/>
              <a:buChar char="•"/>
              <a:defRPr/>
            </a:lvl3pPr>
            <a:lvl4pPr marL="1828800" lvl="3" indent="-323850" algn="l">
              <a:lnSpc>
                <a:spcPct val="90000"/>
              </a:lnSpc>
              <a:spcBef>
                <a:spcPts val="300"/>
              </a:spcBef>
              <a:spcAft>
                <a:spcPts val="0"/>
              </a:spcAft>
              <a:buSzPts val="15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Quote orange">
  <p:cSld name="Quote orange">
    <p:spTree>
      <p:nvGrpSpPr>
        <p:cNvPr id="1" name="Shape 33"/>
        <p:cNvGrpSpPr/>
        <p:nvPr/>
      </p:nvGrpSpPr>
      <p:grpSpPr>
        <a:xfrm>
          <a:off x="0" y="0"/>
          <a:ext cx="0" cy="0"/>
          <a:chOff x="0" y="0"/>
          <a:chExt cx="0" cy="0"/>
        </a:xfrm>
      </p:grpSpPr>
      <p:pic>
        <p:nvPicPr>
          <p:cNvPr id="34" name="Google Shape;34;p7"/>
          <p:cNvPicPr preferRelativeResize="0"/>
          <p:nvPr/>
        </p:nvPicPr>
        <p:blipFill rotWithShape="1">
          <a:blip r:embed="rId2">
            <a:alphaModFix/>
          </a:blip>
          <a:srcRect/>
          <a:stretch/>
        </p:blipFill>
        <p:spPr>
          <a:xfrm>
            <a:off x="4355048" y="2882268"/>
            <a:ext cx="465923" cy="654810"/>
          </a:xfrm>
          <a:prstGeom prst="rect">
            <a:avLst/>
          </a:prstGeom>
          <a:noFill/>
          <a:ln>
            <a:noFill/>
          </a:ln>
        </p:spPr>
      </p:pic>
      <p:sp>
        <p:nvSpPr>
          <p:cNvPr id="35" name="Google Shape;35;p7"/>
          <p:cNvSpPr txBox="1">
            <a:spLocks noGrp="1"/>
          </p:cNvSpPr>
          <p:nvPr>
            <p:ph type="body" idx="1"/>
          </p:nvPr>
        </p:nvSpPr>
        <p:spPr>
          <a:xfrm>
            <a:off x="1090430" y="2076136"/>
            <a:ext cx="6995159" cy="882690"/>
          </a:xfrm>
          <a:prstGeom prst="rect">
            <a:avLst/>
          </a:prstGeom>
          <a:noFill/>
          <a:ln>
            <a:noFill/>
          </a:ln>
        </p:spPr>
        <p:txBody>
          <a:bodyPr spcFirstLastPara="1" wrap="square" lIns="91425" tIns="91425" rIns="91425" bIns="91425" anchor="t" anchorCtr="0">
            <a:noAutofit/>
          </a:bodyPr>
          <a:lstStyle>
            <a:lvl1pPr marL="457200" lvl="0" indent="-228600" algn="ctr">
              <a:lnSpc>
                <a:spcPct val="90000"/>
              </a:lnSpc>
              <a:spcBef>
                <a:spcPts val="300"/>
              </a:spcBef>
              <a:spcAft>
                <a:spcPts val="0"/>
              </a:spcAft>
              <a:buSzPts val="1980"/>
              <a:buNone/>
              <a:defRPr sz="2700" b="0" i="0">
                <a:solidFill>
                  <a:schemeClr val="lt1"/>
                </a:solidFill>
                <a:latin typeface="Proxima Nova Extrabold"/>
                <a:ea typeface="Proxima Nova Extrabold"/>
                <a:cs typeface="Proxima Nova Extrabold"/>
                <a:sym typeface="Proxima Nova Extrabold"/>
              </a:defRPr>
            </a:lvl1pPr>
            <a:lvl2pPr marL="914400" lvl="1" indent="-326390" algn="l">
              <a:lnSpc>
                <a:spcPct val="90000"/>
              </a:lnSpc>
              <a:spcBef>
                <a:spcPts val="300"/>
              </a:spcBef>
              <a:spcAft>
                <a:spcPts val="0"/>
              </a:spcAft>
              <a:buSzPts val="1540"/>
              <a:buChar char="•"/>
              <a:defRPr/>
            </a:lvl2pPr>
            <a:lvl3pPr marL="1371600" lvl="2" indent="-342900" algn="l">
              <a:lnSpc>
                <a:spcPct val="90000"/>
              </a:lnSpc>
              <a:spcBef>
                <a:spcPts val="300"/>
              </a:spcBef>
              <a:spcAft>
                <a:spcPts val="0"/>
              </a:spcAft>
              <a:buSzPts val="1800"/>
              <a:buChar char="•"/>
              <a:defRPr/>
            </a:lvl3pPr>
            <a:lvl4pPr marL="1828800" lvl="3" indent="-323850" algn="l">
              <a:lnSpc>
                <a:spcPct val="90000"/>
              </a:lnSpc>
              <a:spcBef>
                <a:spcPts val="300"/>
              </a:spcBef>
              <a:spcAft>
                <a:spcPts val="0"/>
              </a:spcAft>
              <a:buSzPts val="15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lide text">
  <p:cSld name="Slide text">
    <p:spTree>
      <p:nvGrpSpPr>
        <p:cNvPr id="1" name="Shape 36"/>
        <p:cNvGrpSpPr/>
        <p:nvPr/>
      </p:nvGrpSpPr>
      <p:grpSpPr>
        <a:xfrm>
          <a:off x="0" y="0"/>
          <a:ext cx="0" cy="0"/>
          <a:chOff x="0" y="0"/>
          <a:chExt cx="0" cy="0"/>
        </a:xfrm>
      </p:grpSpPr>
      <p:pic>
        <p:nvPicPr>
          <p:cNvPr id="37" name="Google Shape;37;p8"/>
          <p:cNvPicPr preferRelativeResize="0"/>
          <p:nvPr/>
        </p:nvPicPr>
        <p:blipFill rotWithShape="1">
          <a:blip r:embed="rId2">
            <a:alphaModFix amt="3000"/>
          </a:blip>
          <a:srcRect/>
          <a:stretch/>
        </p:blipFill>
        <p:spPr>
          <a:xfrm>
            <a:off x="4396151" y="244719"/>
            <a:ext cx="4514849" cy="4514849"/>
          </a:xfrm>
          <a:prstGeom prst="rect">
            <a:avLst/>
          </a:prstGeom>
          <a:noFill/>
          <a:ln>
            <a:noFill/>
          </a:ln>
        </p:spPr>
      </p:pic>
      <p:sp>
        <p:nvSpPr>
          <p:cNvPr id="38" name="Google Shape;38;p8"/>
          <p:cNvSpPr txBox="1"/>
          <p:nvPr/>
        </p:nvSpPr>
        <p:spPr>
          <a:xfrm>
            <a:off x="1047750" y="419100"/>
            <a:ext cx="0" cy="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2400" b="1" i="0" u="none" strike="noStrike" cap="none">
              <a:solidFill>
                <a:srgbClr val="9B9898"/>
              </a:solidFill>
              <a:latin typeface="Proxima Nova Semibold"/>
              <a:ea typeface="Proxima Nova Semibold"/>
              <a:cs typeface="Proxima Nova Semibold"/>
              <a:sym typeface="Proxima Nova Semibold"/>
            </a:endParaRPr>
          </a:p>
        </p:txBody>
      </p:sp>
      <p:sp>
        <p:nvSpPr>
          <p:cNvPr id="39" name="Google Shape;39;p8"/>
          <p:cNvSpPr txBox="1">
            <a:spLocks noGrp="1"/>
          </p:cNvSpPr>
          <p:nvPr>
            <p:ph type="body" idx="1"/>
          </p:nvPr>
        </p:nvSpPr>
        <p:spPr>
          <a:xfrm>
            <a:off x="628649" y="1501673"/>
            <a:ext cx="6545874" cy="2358596"/>
          </a:xfrm>
          <a:prstGeom prst="rect">
            <a:avLst/>
          </a:prstGeom>
          <a:noFill/>
          <a:ln>
            <a:noFill/>
          </a:ln>
        </p:spPr>
        <p:txBody>
          <a:bodyPr spcFirstLastPara="1" wrap="square" lIns="91425" tIns="91425" rIns="91425" bIns="91425" anchor="t" anchorCtr="0">
            <a:noAutofit/>
          </a:bodyPr>
          <a:lstStyle>
            <a:lvl1pPr marL="457200" marR="0" lvl="0" indent="-228600" algn="l">
              <a:lnSpc>
                <a:spcPct val="100000"/>
              </a:lnSpc>
              <a:spcBef>
                <a:spcPts val="900"/>
              </a:spcBef>
              <a:spcAft>
                <a:spcPts val="0"/>
              </a:spcAft>
              <a:buClr>
                <a:schemeClr val="dk1"/>
              </a:buClr>
              <a:buSzPts val="1800"/>
              <a:buFont typeface="Arial"/>
              <a:buNone/>
              <a:defRPr sz="1800"/>
            </a:lvl1pPr>
            <a:lvl2pPr marL="914400" lvl="1" indent="-326390" algn="l">
              <a:lnSpc>
                <a:spcPct val="90000"/>
              </a:lnSpc>
              <a:spcBef>
                <a:spcPts val="300"/>
              </a:spcBef>
              <a:spcAft>
                <a:spcPts val="0"/>
              </a:spcAft>
              <a:buSzPts val="1540"/>
              <a:buChar char="•"/>
              <a:defRPr/>
            </a:lvl2pPr>
            <a:lvl3pPr marL="1371600" lvl="2" indent="-342900" algn="l">
              <a:lnSpc>
                <a:spcPct val="90000"/>
              </a:lnSpc>
              <a:spcBef>
                <a:spcPts val="300"/>
              </a:spcBef>
              <a:spcAft>
                <a:spcPts val="0"/>
              </a:spcAft>
              <a:buSzPts val="1800"/>
              <a:buChar char="•"/>
              <a:defRPr/>
            </a:lvl3pPr>
            <a:lvl4pPr marL="1828800" lvl="3" indent="-323850" algn="l">
              <a:lnSpc>
                <a:spcPct val="90000"/>
              </a:lnSpc>
              <a:spcBef>
                <a:spcPts val="300"/>
              </a:spcBef>
              <a:spcAft>
                <a:spcPts val="0"/>
              </a:spcAft>
              <a:buSzPts val="15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40" name="Google Shape;40;p8"/>
          <p:cNvSpPr txBox="1">
            <a:spLocks noGrp="1"/>
          </p:cNvSpPr>
          <p:nvPr>
            <p:ph type="body" idx="2"/>
          </p:nvPr>
        </p:nvSpPr>
        <p:spPr>
          <a:xfrm>
            <a:off x="628649" y="655225"/>
            <a:ext cx="4578909" cy="467678"/>
          </a:xfrm>
          <a:prstGeom prst="rect">
            <a:avLst/>
          </a:prstGeom>
          <a:noFill/>
          <a:ln>
            <a:noFill/>
          </a:ln>
        </p:spPr>
        <p:txBody>
          <a:bodyPr spcFirstLastPara="1" wrap="square" lIns="91425" tIns="91425" rIns="91425" bIns="91425" anchor="t" anchorCtr="0">
            <a:noAutofit/>
          </a:bodyPr>
          <a:lstStyle>
            <a:lvl1pPr marL="457200" lvl="0" indent="-228600" algn="l">
              <a:lnSpc>
                <a:spcPct val="90000"/>
              </a:lnSpc>
              <a:spcBef>
                <a:spcPts val="300"/>
              </a:spcBef>
              <a:spcAft>
                <a:spcPts val="0"/>
              </a:spcAft>
              <a:buSzPts val="1980"/>
              <a:buNone/>
              <a:defRPr b="1" i="0">
                <a:solidFill>
                  <a:srgbClr val="9B9898"/>
                </a:solidFill>
                <a:latin typeface="Proxima Nova Semibold"/>
                <a:ea typeface="Proxima Nova Semibold"/>
                <a:cs typeface="Proxima Nova Semibold"/>
                <a:sym typeface="Proxima Nova Semibold"/>
              </a:defRPr>
            </a:lvl1pPr>
            <a:lvl2pPr marL="914400" lvl="1" indent="-326390" algn="l">
              <a:lnSpc>
                <a:spcPct val="90000"/>
              </a:lnSpc>
              <a:spcBef>
                <a:spcPts val="300"/>
              </a:spcBef>
              <a:spcAft>
                <a:spcPts val="0"/>
              </a:spcAft>
              <a:buSzPts val="1540"/>
              <a:buChar char="•"/>
              <a:defRPr/>
            </a:lvl2pPr>
            <a:lvl3pPr marL="1371600" lvl="2" indent="-342900" algn="l">
              <a:lnSpc>
                <a:spcPct val="90000"/>
              </a:lnSpc>
              <a:spcBef>
                <a:spcPts val="300"/>
              </a:spcBef>
              <a:spcAft>
                <a:spcPts val="0"/>
              </a:spcAft>
              <a:buSzPts val="1800"/>
              <a:buChar char="•"/>
              <a:defRPr/>
            </a:lvl3pPr>
            <a:lvl4pPr marL="1828800" lvl="3" indent="-323850" algn="l">
              <a:lnSpc>
                <a:spcPct val="90000"/>
              </a:lnSpc>
              <a:spcBef>
                <a:spcPts val="300"/>
              </a:spcBef>
              <a:spcAft>
                <a:spcPts val="0"/>
              </a:spcAft>
              <a:buSzPts val="15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41" name="Google Shape;41;p8"/>
          <p:cNvSpPr txBox="1"/>
          <p:nvPr/>
        </p:nvSpPr>
        <p:spPr>
          <a:xfrm>
            <a:off x="1537398" y="467249"/>
            <a:ext cx="0" cy="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2400" b="1" i="0" u="none" strike="noStrike" cap="none">
              <a:solidFill>
                <a:srgbClr val="9B9898"/>
              </a:solidFill>
              <a:latin typeface="Proxima Nova Semibold"/>
              <a:ea typeface="Proxima Nova Semibold"/>
              <a:cs typeface="Proxima Nova Semibold"/>
              <a:sym typeface="Proxima Nova Semibold"/>
            </a:endParaRPr>
          </a:p>
        </p:txBody>
      </p:sp>
      <p:sp>
        <p:nvSpPr>
          <p:cNvPr id="42" name="Google Shape;42;p8"/>
          <p:cNvSpPr txBox="1">
            <a:spLocks noGrp="1"/>
          </p:cNvSpPr>
          <p:nvPr>
            <p:ph type="body" idx="3"/>
          </p:nvPr>
        </p:nvSpPr>
        <p:spPr>
          <a:xfrm>
            <a:off x="628650" y="168595"/>
            <a:ext cx="4581956" cy="566738"/>
          </a:xfrm>
          <a:prstGeom prst="rect">
            <a:avLst/>
          </a:prstGeom>
          <a:noFill/>
          <a:ln>
            <a:noFill/>
          </a:ln>
        </p:spPr>
        <p:txBody>
          <a:bodyPr spcFirstLastPara="1" wrap="square" lIns="91425" tIns="91425" rIns="91425" bIns="91425" anchor="t" anchorCtr="0">
            <a:noAutofit/>
          </a:bodyPr>
          <a:lstStyle>
            <a:lvl1pPr marL="457200" lvl="0" indent="-228600" algn="l">
              <a:lnSpc>
                <a:spcPct val="90000"/>
              </a:lnSpc>
              <a:spcBef>
                <a:spcPts val="300"/>
              </a:spcBef>
              <a:spcAft>
                <a:spcPts val="0"/>
              </a:spcAft>
              <a:buSzPts val="1980"/>
              <a:buNone/>
              <a:defRPr sz="3000" b="1" i="0">
                <a:latin typeface="Proxima Nova Extrabold"/>
                <a:ea typeface="Proxima Nova Extrabold"/>
                <a:cs typeface="Proxima Nova Extrabold"/>
                <a:sym typeface="Proxima Nova Extrabold"/>
              </a:defRPr>
            </a:lvl1pPr>
            <a:lvl2pPr marL="914400" lvl="1" indent="-326390" algn="l">
              <a:lnSpc>
                <a:spcPct val="90000"/>
              </a:lnSpc>
              <a:spcBef>
                <a:spcPts val="300"/>
              </a:spcBef>
              <a:spcAft>
                <a:spcPts val="0"/>
              </a:spcAft>
              <a:buSzPts val="1540"/>
              <a:buChar char="•"/>
              <a:defRPr/>
            </a:lvl2pPr>
            <a:lvl3pPr marL="1371600" lvl="2" indent="-342900" algn="l">
              <a:lnSpc>
                <a:spcPct val="90000"/>
              </a:lnSpc>
              <a:spcBef>
                <a:spcPts val="300"/>
              </a:spcBef>
              <a:spcAft>
                <a:spcPts val="0"/>
              </a:spcAft>
              <a:buSzPts val="1800"/>
              <a:buChar char="•"/>
              <a:defRPr/>
            </a:lvl3pPr>
            <a:lvl4pPr marL="1828800" lvl="3" indent="-323850" algn="l">
              <a:lnSpc>
                <a:spcPct val="90000"/>
              </a:lnSpc>
              <a:spcBef>
                <a:spcPts val="300"/>
              </a:spcBef>
              <a:spcAft>
                <a:spcPts val="0"/>
              </a:spcAft>
              <a:buSzPts val="15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pic>
        <p:nvPicPr>
          <p:cNvPr id="43" name="Google Shape;43;p8"/>
          <p:cNvPicPr preferRelativeResize="0"/>
          <p:nvPr/>
        </p:nvPicPr>
        <p:blipFill rotWithShape="1">
          <a:blip r:embed="rId3">
            <a:alphaModFix/>
          </a:blip>
          <a:srcRect/>
          <a:stretch/>
        </p:blipFill>
        <p:spPr>
          <a:xfrm>
            <a:off x="420933" y="242534"/>
            <a:ext cx="207714" cy="322169"/>
          </a:xfrm>
          <a:prstGeom prst="rect">
            <a:avLst/>
          </a:prstGeom>
          <a:noFill/>
          <a:ln>
            <a:noFill/>
          </a:ln>
        </p:spPr>
      </p:pic>
      <p:sp>
        <p:nvSpPr>
          <p:cNvPr id="44" name="Google Shape;44;p8"/>
          <p:cNvSpPr txBox="1"/>
          <p:nvPr/>
        </p:nvSpPr>
        <p:spPr>
          <a:xfrm>
            <a:off x="1350169" y="4854179"/>
            <a:ext cx="0" cy="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2400" b="1" i="0" u="none" strike="noStrike" cap="none">
              <a:solidFill>
                <a:srgbClr val="9B9898"/>
              </a:solidFill>
              <a:latin typeface="Proxima Nova Semibold"/>
              <a:ea typeface="Proxima Nova Semibold"/>
              <a:cs typeface="Proxima Nova Semibold"/>
              <a:sym typeface="Proxima Nova Semibold"/>
            </a:endParaRPr>
          </a:p>
        </p:txBody>
      </p:sp>
      <p:sp>
        <p:nvSpPr>
          <p:cNvPr id="45" name="Google Shape;45;p8"/>
          <p:cNvSpPr txBox="1"/>
          <p:nvPr/>
        </p:nvSpPr>
        <p:spPr>
          <a:xfrm>
            <a:off x="1350169" y="4768454"/>
            <a:ext cx="0" cy="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2400" b="1" i="0" u="none" strike="noStrike" cap="none">
              <a:solidFill>
                <a:srgbClr val="9B9898"/>
              </a:solidFill>
              <a:latin typeface="Proxima Nova Semibold"/>
              <a:ea typeface="Proxima Nova Semibold"/>
              <a:cs typeface="Proxima Nova Semibold"/>
              <a:sym typeface="Proxima Nova Semibo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lide text without background">
  <p:cSld name="Slide text without background">
    <p:spTree>
      <p:nvGrpSpPr>
        <p:cNvPr id="1" name="Shape 46"/>
        <p:cNvGrpSpPr/>
        <p:nvPr/>
      </p:nvGrpSpPr>
      <p:grpSpPr>
        <a:xfrm>
          <a:off x="0" y="0"/>
          <a:ext cx="0" cy="0"/>
          <a:chOff x="0" y="0"/>
          <a:chExt cx="0" cy="0"/>
        </a:xfrm>
      </p:grpSpPr>
      <p:sp>
        <p:nvSpPr>
          <p:cNvPr id="47" name="Google Shape;47;p9"/>
          <p:cNvSpPr txBox="1"/>
          <p:nvPr/>
        </p:nvSpPr>
        <p:spPr>
          <a:xfrm>
            <a:off x="1296237" y="-75363"/>
            <a:ext cx="0" cy="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2400" b="1" i="0" u="none" strike="noStrike" cap="none">
              <a:solidFill>
                <a:srgbClr val="9B9898"/>
              </a:solidFill>
              <a:latin typeface="Proxima Nova Semibold"/>
              <a:ea typeface="Proxima Nova Semibold"/>
              <a:cs typeface="Proxima Nova Semibold"/>
              <a:sym typeface="Proxima Nova Semibold"/>
            </a:endParaRPr>
          </a:p>
        </p:txBody>
      </p:sp>
      <p:sp>
        <p:nvSpPr>
          <p:cNvPr id="48" name="Google Shape;48;p9"/>
          <p:cNvSpPr txBox="1"/>
          <p:nvPr/>
        </p:nvSpPr>
        <p:spPr>
          <a:xfrm>
            <a:off x="2133600" y="2038350"/>
            <a:ext cx="0" cy="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2400" b="1" i="0" u="none" strike="noStrike" cap="none">
              <a:solidFill>
                <a:srgbClr val="9B9898"/>
              </a:solidFill>
              <a:latin typeface="Proxima Nova Semibold"/>
              <a:ea typeface="Proxima Nova Semibold"/>
              <a:cs typeface="Proxima Nova Semibold"/>
              <a:sym typeface="Proxima Nova Semibold"/>
            </a:endParaRPr>
          </a:p>
        </p:txBody>
      </p:sp>
      <p:sp>
        <p:nvSpPr>
          <p:cNvPr id="49" name="Google Shape;49;p9"/>
          <p:cNvSpPr txBox="1"/>
          <p:nvPr/>
        </p:nvSpPr>
        <p:spPr>
          <a:xfrm>
            <a:off x="1781175" y="4819650"/>
            <a:ext cx="0" cy="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2400" b="1" i="0" u="none" strike="noStrike" cap="none">
              <a:solidFill>
                <a:srgbClr val="9B9898"/>
              </a:solidFill>
              <a:latin typeface="Proxima Nova Semibold"/>
              <a:ea typeface="Proxima Nova Semibold"/>
              <a:cs typeface="Proxima Nova Semibold"/>
              <a:sym typeface="Proxima Nova Semibold"/>
            </a:endParaRPr>
          </a:p>
        </p:txBody>
      </p:sp>
      <p:sp>
        <p:nvSpPr>
          <p:cNvPr id="50" name="Google Shape;50;p9"/>
          <p:cNvSpPr txBox="1"/>
          <p:nvPr/>
        </p:nvSpPr>
        <p:spPr>
          <a:xfrm>
            <a:off x="1514789" y="414494"/>
            <a:ext cx="0" cy="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2400" b="1" i="0" u="none" strike="noStrike" cap="none">
              <a:solidFill>
                <a:srgbClr val="9B9898"/>
              </a:solidFill>
              <a:latin typeface="Proxima Nova Semibold"/>
              <a:ea typeface="Proxima Nova Semibold"/>
              <a:cs typeface="Proxima Nova Semibold"/>
              <a:sym typeface="Proxima Nova Semibold"/>
            </a:endParaRPr>
          </a:p>
        </p:txBody>
      </p:sp>
      <p:sp>
        <p:nvSpPr>
          <p:cNvPr id="51" name="Google Shape;51;p9"/>
          <p:cNvSpPr txBox="1">
            <a:spLocks noGrp="1"/>
          </p:cNvSpPr>
          <p:nvPr>
            <p:ph type="body" idx="1"/>
          </p:nvPr>
        </p:nvSpPr>
        <p:spPr>
          <a:xfrm>
            <a:off x="628650" y="168595"/>
            <a:ext cx="4581956" cy="566738"/>
          </a:xfrm>
          <a:prstGeom prst="rect">
            <a:avLst/>
          </a:prstGeom>
          <a:noFill/>
          <a:ln>
            <a:noFill/>
          </a:ln>
        </p:spPr>
        <p:txBody>
          <a:bodyPr spcFirstLastPara="1" wrap="square" lIns="91425" tIns="91425" rIns="91425" bIns="91425" anchor="t" anchorCtr="0">
            <a:noAutofit/>
          </a:bodyPr>
          <a:lstStyle>
            <a:lvl1pPr marL="457200" lvl="0" indent="-228600" algn="l">
              <a:lnSpc>
                <a:spcPct val="90000"/>
              </a:lnSpc>
              <a:spcBef>
                <a:spcPts val="300"/>
              </a:spcBef>
              <a:spcAft>
                <a:spcPts val="0"/>
              </a:spcAft>
              <a:buSzPts val="1980"/>
              <a:buNone/>
              <a:defRPr sz="3000" b="1" i="0">
                <a:latin typeface="Proxima Nova Extrabold"/>
                <a:ea typeface="Proxima Nova Extrabold"/>
                <a:cs typeface="Proxima Nova Extrabold"/>
                <a:sym typeface="Proxima Nova Extrabold"/>
              </a:defRPr>
            </a:lvl1pPr>
            <a:lvl2pPr marL="914400" lvl="1" indent="-326390" algn="l">
              <a:lnSpc>
                <a:spcPct val="90000"/>
              </a:lnSpc>
              <a:spcBef>
                <a:spcPts val="300"/>
              </a:spcBef>
              <a:spcAft>
                <a:spcPts val="0"/>
              </a:spcAft>
              <a:buSzPts val="1540"/>
              <a:buChar char="•"/>
              <a:defRPr/>
            </a:lvl2pPr>
            <a:lvl3pPr marL="1371600" lvl="2" indent="-342900" algn="l">
              <a:lnSpc>
                <a:spcPct val="90000"/>
              </a:lnSpc>
              <a:spcBef>
                <a:spcPts val="300"/>
              </a:spcBef>
              <a:spcAft>
                <a:spcPts val="0"/>
              </a:spcAft>
              <a:buSzPts val="1800"/>
              <a:buChar char="•"/>
              <a:defRPr/>
            </a:lvl3pPr>
            <a:lvl4pPr marL="1828800" lvl="3" indent="-323850" algn="l">
              <a:lnSpc>
                <a:spcPct val="90000"/>
              </a:lnSpc>
              <a:spcBef>
                <a:spcPts val="300"/>
              </a:spcBef>
              <a:spcAft>
                <a:spcPts val="0"/>
              </a:spcAft>
              <a:buSzPts val="15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52" name="Google Shape;52;p9"/>
          <p:cNvSpPr txBox="1">
            <a:spLocks noGrp="1"/>
          </p:cNvSpPr>
          <p:nvPr>
            <p:ph type="body" idx="2"/>
          </p:nvPr>
        </p:nvSpPr>
        <p:spPr>
          <a:xfrm>
            <a:off x="628649" y="655225"/>
            <a:ext cx="4578909" cy="467678"/>
          </a:xfrm>
          <a:prstGeom prst="rect">
            <a:avLst/>
          </a:prstGeom>
          <a:noFill/>
          <a:ln>
            <a:noFill/>
          </a:ln>
        </p:spPr>
        <p:txBody>
          <a:bodyPr spcFirstLastPara="1" wrap="square" lIns="91425" tIns="91425" rIns="91425" bIns="91425" anchor="t" anchorCtr="0">
            <a:noAutofit/>
          </a:bodyPr>
          <a:lstStyle>
            <a:lvl1pPr marL="457200" lvl="0" indent="-228600" algn="l">
              <a:lnSpc>
                <a:spcPct val="90000"/>
              </a:lnSpc>
              <a:spcBef>
                <a:spcPts val="300"/>
              </a:spcBef>
              <a:spcAft>
                <a:spcPts val="0"/>
              </a:spcAft>
              <a:buSzPts val="1980"/>
              <a:buNone/>
              <a:defRPr b="1" i="0">
                <a:solidFill>
                  <a:srgbClr val="9B9898"/>
                </a:solidFill>
                <a:latin typeface="Proxima Nova Semibold"/>
                <a:ea typeface="Proxima Nova Semibold"/>
                <a:cs typeface="Proxima Nova Semibold"/>
                <a:sym typeface="Proxima Nova Semibold"/>
              </a:defRPr>
            </a:lvl1pPr>
            <a:lvl2pPr marL="914400" lvl="1" indent="-326390" algn="l">
              <a:lnSpc>
                <a:spcPct val="90000"/>
              </a:lnSpc>
              <a:spcBef>
                <a:spcPts val="300"/>
              </a:spcBef>
              <a:spcAft>
                <a:spcPts val="0"/>
              </a:spcAft>
              <a:buSzPts val="1540"/>
              <a:buChar char="•"/>
              <a:defRPr/>
            </a:lvl2pPr>
            <a:lvl3pPr marL="1371600" lvl="2" indent="-342900" algn="l">
              <a:lnSpc>
                <a:spcPct val="90000"/>
              </a:lnSpc>
              <a:spcBef>
                <a:spcPts val="300"/>
              </a:spcBef>
              <a:spcAft>
                <a:spcPts val="0"/>
              </a:spcAft>
              <a:buSzPts val="1800"/>
              <a:buChar char="•"/>
              <a:defRPr/>
            </a:lvl3pPr>
            <a:lvl4pPr marL="1828800" lvl="3" indent="-323850" algn="l">
              <a:lnSpc>
                <a:spcPct val="90000"/>
              </a:lnSpc>
              <a:spcBef>
                <a:spcPts val="300"/>
              </a:spcBef>
              <a:spcAft>
                <a:spcPts val="0"/>
              </a:spcAft>
              <a:buSzPts val="15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53" name="Google Shape;53;p9"/>
          <p:cNvSpPr txBox="1">
            <a:spLocks noGrp="1"/>
          </p:cNvSpPr>
          <p:nvPr>
            <p:ph type="body" idx="3"/>
          </p:nvPr>
        </p:nvSpPr>
        <p:spPr>
          <a:xfrm>
            <a:off x="628649" y="1501673"/>
            <a:ext cx="6545874" cy="2358596"/>
          </a:xfrm>
          <a:prstGeom prst="rect">
            <a:avLst/>
          </a:prstGeom>
          <a:noFill/>
          <a:ln>
            <a:noFill/>
          </a:ln>
        </p:spPr>
        <p:txBody>
          <a:bodyPr spcFirstLastPara="1" wrap="square" lIns="91425" tIns="91425" rIns="91425" bIns="91425" anchor="t" anchorCtr="0">
            <a:noAutofit/>
          </a:bodyPr>
          <a:lstStyle>
            <a:lvl1pPr marL="457200" marR="0" lvl="0" indent="-228600" algn="l">
              <a:lnSpc>
                <a:spcPct val="100000"/>
              </a:lnSpc>
              <a:spcBef>
                <a:spcPts val="900"/>
              </a:spcBef>
              <a:spcAft>
                <a:spcPts val="0"/>
              </a:spcAft>
              <a:buClr>
                <a:schemeClr val="dk1"/>
              </a:buClr>
              <a:buSzPts val="1800"/>
              <a:buFont typeface="Arial"/>
              <a:buNone/>
              <a:defRPr sz="1800"/>
            </a:lvl1pPr>
            <a:lvl2pPr marL="914400" lvl="1" indent="-326390" algn="l">
              <a:lnSpc>
                <a:spcPct val="90000"/>
              </a:lnSpc>
              <a:spcBef>
                <a:spcPts val="300"/>
              </a:spcBef>
              <a:spcAft>
                <a:spcPts val="0"/>
              </a:spcAft>
              <a:buSzPts val="1540"/>
              <a:buChar char="•"/>
              <a:defRPr/>
            </a:lvl2pPr>
            <a:lvl3pPr marL="1371600" lvl="2" indent="-342900" algn="l">
              <a:lnSpc>
                <a:spcPct val="90000"/>
              </a:lnSpc>
              <a:spcBef>
                <a:spcPts val="300"/>
              </a:spcBef>
              <a:spcAft>
                <a:spcPts val="0"/>
              </a:spcAft>
              <a:buSzPts val="1800"/>
              <a:buChar char="•"/>
              <a:defRPr/>
            </a:lvl3pPr>
            <a:lvl4pPr marL="1828800" lvl="3" indent="-323850" algn="l">
              <a:lnSpc>
                <a:spcPct val="90000"/>
              </a:lnSpc>
              <a:spcBef>
                <a:spcPts val="300"/>
              </a:spcBef>
              <a:spcAft>
                <a:spcPts val="0"/>
              </a:spcAft>
              <a:buSzPts val="15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pic>
        <p:nvPicPr>
          <p:cNvPr id="54" name="Google Shape;54;p9"/>
          <p:cNvPicPr preferRelativeResize="0"/>
          <p:nvPr/>
        </p:nvPicPr>
        <p:blipFill rotWithShape="1">
          <a:blip r:embed="rId2">
            <a:alphaModFix/>
          </a:blip>
          <a:srcRect/>
          <a:stretch/>
        </p:blipFill>
        <p:spPr>
          <a:xfrm>
            <a:off x="420933" y="242534"/>
            <a:ext cx="207714" cy="322169"/>
          </a:xfrm>
          <a:prstGeom prst="rect">
            <a:avLst/>
          </a:prstGeom>
          <a:noFill/>
          <a:ln>
            <a:noFill/>
          </a:ln>
        </p:spPr>
      </p:pic>
      <p:sp>
        <p:nvSpPr>
          <p:cNvPr id="55" name="Google Shape;55;p9"/>
          <p:cNvSpPr txBox="1"/>
          <p:nvPr/>
        </p:nvSpPr>
        <p:spPr>
          <a:xfrm>
            <a:off x="480701" y="954992"/>
            <a:ext cx="0" cy="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2400" b="1" i="0" u="none" strike="noStrike" cap="none">
              <a:solidFill>
                <a:srgbClr val="9B9898"/>
              </a:solidFill>
              <a:latin typeface="Proxima Nova Semibold"/>
              <a:ea typeface="Proxima Nova Semibold"/>
              <a:cs typeface="Proxima Nova Semibold"/>
              <a:sym typeface="Proxima Nova Semibo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el en object" type="obj">
  <p:cSld name="OBJECT">
    <p:spTree>
      <p:nvGrpSpPr>
        <p:cNvPr id="1" name="Shape 56"/>
        <p:cNvGrpSpPr/>
        <p:nvPr/>
      </p:nvGrpSpPr>
      <p:grpSpPr>
        <a:xfrm>
          <a:off x="0" y="0"/>
          <a:ext cx="0" cy="0"/>
          <a:chOff x="0" y="0"/>
          <a:chExt cx="0" cy="0"/>
        </a:xfrm>
      </p:grpSpPr>
      <p:sp>
        <p:nvSpPr>
          <p:cNvPr id="57" name="Google Shape;57;p10"/>
          <p:cNvSpPr txBox="1">
            <a:spLocks noGrp="1"/>
          </p:cNvSpPr>
          <p:nvPr>
            <p:ph type="title"/>
          </p:nvPr>
        </p:nvSpPr>
        <p:spPr>
          <a:xfrm>
            <a:off x="457200" y="205979"/>
            <a:ext cx="8229600" cy="857400"/>
          </a:xfrm>
          <a:prstGeom prst="rect">
            <a:avLst/>
          </a:prstGeom>
          <a:noFill/>
          <a:ln>
            <a:noFill/>
          </a:ln>
        </p:spPr>
        <p:txBody>
          <a:bodyPr spcFirstLastPara="1" wrap="square" lIns="91425" tIns="45700" rIns="91425" bIns="45700" anchor="ctr" anchorCtr="0">
            <a:noAutofit/>
          </a:bodyPr>
          <a:lstStyle>
            <a:lvl1pPr lvl="0" algn="l">
              <a:lnSpc>
                <a:spcPct val="102702"/>
              </a:lnSpc>
              <a:spcBef>
                <a:spcPts val="0"/>
              </a:spcBef>
              <a:spcAft>
                <a:spcPts val="0"/>
              </a:spcAft>
              <a:buClr>
                <a:schemeClr val="dk1"/>
              </a:buClr>
              <a:buSzPts val="4400"/>
              <a:buFont typeface="Calibri"/>
              <a:buNone/>
              <a:defRPr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8" name="Google Shape;58;p10"/>
          <p:cNvSpPr txBox="1">
            <a:spLocks noGrp="1"/>
          </p:cNvSpPr>
          <p:nvPr>
            <p:ph type="body" idx="1"/>
          </p:nvPr>
        </p:nvSpPr>
        <p:spPr>
          <a:xfrm>
            <a:off x="457200" y="1200151"/>
            <a:ext cx="8229600" cy="3110400"/>
          </a:xfrm>
          <a:prstGeom prst="rect">
            <a:avLst/>
          </a:prstGeom>
          <a:noFill/>
          <a:ln>
            <a:noFill/>
          </a:ln>
        </p:spPr>
        <p:txBody>
          <a:bodyPr spcFirstLastPara="1" wrap="square" lIns="91425" tIns="45700" rIns="91425" bIns="45700" anchor="t" anchorCtr="0">
            <a:noAutofit/>
          </a:bodyPr>
          <a:lstStyle>
            <a:lvl1pPr marL="457200" lvl="0" indent="-411480" algn="l">
              <a:lnSpc>
                <a:spcPct val="90000"/>
              </a:lnSpc>
              <a:spcBef>
                <a:spcPts val="640"/>
              </a:spcBef>
              <a:spcAft>
                <a:spcPts val="0"/>
              </a:spcAft>
              <a:buClr>
                <a:schemeClr val="dk1"/>
              </a:buClr>
              <a:buSzPts val="2880"/>
              <a:buFont typeface="Calibri"/>
              <a:buChar char="•"/>
              <a:defRPr/>
            </a:lvl1pPr>
            <a:lvl2pPr marL="914400" lvl="1" indent="-406400" algn="l">
              <a:lnSpc>
                <a:spcPct val="90000"/>
              </a:lnSpc>
              <a:spcBef>
                <a:spcPts val="560"/>
              </a:spcBef>
              <a:spcAft>
                <a:spcPts val="0"/>
              </a:spcAft>
              <a:buClr>
                <a:schemeClr val="dk1"/>
              </a:buClr>
              <a:buSzPts val="2800"/>
              <a:buFont typeface="Courier New"/>
              <a:buChar char="o"/>
              <a:defRPr/>
            </a:lvl2pPr>
            <a:lvl3pPr marL="1371600" lvl="2" indent="-381000" algn="l">
              <a:lnSpc>
                <a:spcPct val="90000"/>
              </a:lnSpc>
              <a:spcBef>
                <a:spcPts val="480"/>
              </a:spcBef>
              <a:spcAft>
                <a:spcPts val="0"/>
              </a:spcAft>
              <a:buClr>
                <a:schemeClr val="dk1"/>
              </a:buClr>
              <a:buSzPts val="2400"/>
              <a:buFont typeface="Arial"/>
              <a:buChar char="•"/>
              <a:defRPr/>
            </a:lvl3pPr>
            <a:lvl4pPr marL="1828800" lvl="3" indent="-342900" algn="l">
              <a:lnSpc>
                <a:spcPct val="90000"/>
              </a:lnSpc>
              <a:spcBef>
                <a:spcPts val="360"/>
              </a:spcBef>
              <a:spcAft>
                <a:spcPts val="0"/>
              </a:spcAft>
              <a:buClr>
                <a:schemeClr val="dk1"/>
              </a:buClr>
              <a:buSzPts val="1800"/>
              <a:buChar char="●"/>
              <a:defRPr/>
            </a:lvl4pPr>
            <a:lvl5pPr marL="2286000" lvl="4" indent="-342900" algn="l">
              <a:lnSpc>
                <a:spcPct val="90000"/>
              </a:lnSpc>
              <a:spcBef>
                <a:spcPts val="360"/>
              </a:spcBef>
              <a:spcAft>
                <a:spcPts val="0"/>
              </a:spcAft>
              <a:buClr>
                <a:schemeClr val="dk1"/>
              </a:buClr>
              <a:buSzPts val="1800"/>
              <a:buChar char="○"/>
              <a:defRPr/>
            </a:lvl5pPr>
            <a:lvl6pPr marL="2743200" lvl="5" indent="-342900" algn="l">
              <a:lnSpc>
                <a:spcPct val="90000"/>
              </a:lnSpc>
              <a:spcBef>
                <a:spcPts val="360"/>
              </a:spcBef>
              <a:spcAft>
                <a:spcPts val="0"/>
              </a:spcAft>
              <a:buClr>
                <a:schemeClr val="dk1"/>
              </a:buClr>
              <a:buSzPts val="1800"/>
              <a:buChar char="■"/>
              <a:defRPr/>
            </a:lvl6pPr>
            <a:lvl7pPr marL="3200400" lvl="6" indent="-342900" algn="l">
              <a:lnSpc>
                <a:spcPct val="90000"/>
              </a:lnSpc>
              <a:spcBef>
                <a:spcPts val="360"/>
              </a:spcBef>
              <a:spcAft>
                <a:spcPts val="0"/>
              </a:spcAft>
              <a:buClr>
                <a:schemeClr val="dk1"/>
              </a:buClr>
              <a:buSzPts val="1800"/>
              <a:buChar char="●"/>
              <a:defRPr/>
            </a:lvl7pPr>
            <a:lvl8pPr marL="3657600" lvl="7" indent="-342900" algn="l">
              <a:lnSpc>
                <a:spcPct val="90000"/>
              </a:lnSpc>
              <a:spcBef>
                <a:spcPts val="360"/>
              </a:spcBef>
              <a:spcAft>
                <a:spcPts val="0"/>
              </a:spcAft>
              <a:buClr>
                <a:schemeClr val="dk1"/>
              </a:buClr>
              <a:buSzPts val="1800"/>
              <a:buChar char="○"/>
              <a:defRPr/>
            </a:lvl8pPr>
            <a:lvl9pPr marL="4114800" lvl="8" indent="-342900" algn="l">
              <a:lnSpc>
                <a:spcPct val="90000"/>
              </a:lnSpc>
              <a:spcBef>
                <a:spcPts val="360"/>
              </a:spcBef>
              <a:spcAft>
                <a:spcPts val="0"/>
              </a:spcAft>
              <a:buClr>
                <a:schemeClr val="dk1"/>
              </a:buClr>
              <a:buSzPts val="1800"/>
              <a:buChar char="■"/>
              <a:defRPr/>
            </a:lvl9pPr>
          </a:lstStyle>
          <a:p>
            <a:endParaRPr/>
          </a:p>
        </p:txBody>
      </p:sp>
      <p:sp>
        <p:nvSpPr>
          <p:cNvPr id="59" name="Google Shape;59;p10"/>
          <p:cNvSpPr txBox="1">
            <a:spLocks noGrp="1"/>
          </p:cNvSpPr>
          <p:nvPr>
            <p:ph type="sldNum" idx="12"/>
          </p:nvPr>
        </p:nvSpPr>
        <p:spPr>
          <a:xfrm>
            <a:off x="6552947" y="4731990"/>
            <a:ext cx="2133600" cy="273900"/>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spcAft>
                <a:spcPts val="0"/>
              </a:spcAft>
              <a:buSzPts val="900"/>
              <a:buNone/>
              <a:defRPr sz="900" b="0" i="0" u="none" strike="noStrike" cap="none">
                <a:solidFill>
                  <a:srgbClr val="7F7F7F"/>
                </a:solidFill>
                <a:latin typeface="Arial"/>
                <a:ea typeface="Arial"/>
                <a:cs typeface="Arial"/>
                <a:sym typeface="Arial"/>
              </a:defRPr>
            </a:lvl1pPr>
            <a:lvl2pPr marL="0" lvl="1" indent="0" algn="r">
              <a:lnSpc>
                <a:spcPct val="100000"/>
              </a:lnSpc>
              <a:spcBef>
                <a:spcPts val="0"/>
              </a:spcBef>
              <a:spcAft>
                <a:spcPts val="0"/>
              </a:spcAft>
              <a:buSzPts val="900"/>
              <a:buNone/>
              <a:defRPr sz="900" b="0" i="0" u="none" strike="noStrike" cap="none">
                <a:solidFill>
                  <a:srgbClr val="7F7F7F"/>
                </a:solidFill>
                <a:latin typeface="Arial"/>
                <a:ea typeface="Arial"/>
                <a:cs typeface="Arial"/>
                <a:sym typeface="Arial"/>
              </a:defRPr>
            </a:lvl2pPr>
            <a:lvl3pPr marL="0" lvl="2" indent="0" algn="r">
              <a:lnSpc>
                <a:spcPct val="100000"/>
              </a:lnSpc>
              <a:spcBef>
                <a:spcPts val="0"/>
              </a:spcBef>
              <a:spcAft>
                <a:spcPts val="0"/>
              </a:spcAft>
              <a:buSzPts val="900"/>
              <a:buNone/>
              <a:defRPr sz="900" b="0" i="0" u="none" strike="noStrike" cap="none">
                <a:solidFill>
                  <a:srgbClr val="7F7F7F"/>
                </a:solidFill>
                <a:latin typeface="Arial"/>
                <a:ea typeface="Arial"/>
                <a:cs typeface="Arial"/>
                <a:sym typeface="Arial"/>
              </a:defRPr>
            </a:lvl3pPr>
            <a:lvl4pPr marL="0" lvl="3" indent="0" algn="r">
              <a:lnSpc>
                <a:spcPct val="100000"/>
              </a:lnSpc>
              <a:spcBef>
                <a:spcPts val="0"/>
              </a:spcBef>
              <a:spcAft>
                <a:spcPts val="0"/>
              </a:spcAft>
              <a:buSzPts val="900"/>
              <a:buNone/>
              <a:defRPr sz="900" b="0" i="0" u="none" strike="noStrike" cap="none">
                <a:solidFill>
                  <a:srgbClr val="7F7F7F"/>
                </a:solidFill>
                <a:latin typeface="Arial"/>
                <a:ea typeface="Arial"/>
                <a:cs typeface="Arial"/>
                <a:sym typeface="Arial"/>
              </a:defRPr>
            </a:lvl4pPr>
            <a:lvl5pPr marL="0" lvl="4" indent="0" algn="r">
              <a:lnSpc>
                <a:spcPct val="100000"/>
              </a:lnSpc>
              <a:spcBef>
                <a:spcPts val="0"/>
              </a:spcBef>
              <a:spcAft>
                <a:spcPts val="0"/>
              </a:spcAft>
              <a:buSzPts val="900"/>
              <a:buNone/>
              <a:defRPr sz="900" b="0" i="0" u="none" strike="noStrike" cap="none">
                <a:solidFill>
                  <a:srgbClr val="7F7F7F"/>
                </a:solidFill>
                <a:latin typeface="Arial"/>
                <a:ea typeface="Arial"/>
                <a:cs typeface="Arial"/>
                <a:sym typeface="Arial"/>
              </a:defRPr>
            </a:lvl5pPr>
            <a:lvl6pPr marL="0" lvl="5" indent="0" algn="r">
              <a:lnSpc>
                <a:spcPct val="100000"/>
              </a:lnSpc>
              <a:spcBef>
                <a:spcPts val="0"/>
              </a:spcBef>
              <a:spcAft>
                <a:spcPts val="0"/>
              </a:spcAft>
              <a:buSzPts val="900"/>
              <a:buNone/>
              <a:defRPr sz="900" b="0" i="0" u="none" strike="noStrike" cap="none">
                <a:solidFill>
                  <a:srgbClr val="7F7F7F"/>
                </a:solidFill>
                <a:latin typeface="Arial"/>
                <a:ea typeface="Arial"/>
                <a:cs typeface="Arial"/>
                <a:sym typeface="Arial"/>
              </a:defRPr>
            </a:lvl6pPr>
            <a:lvl7pPr marL="0" lvl="6" indent="0" algn="r">
              <a:lnSpc>
                <a:spcPct val="100000"/>
              </a:lnSpc>
              <a:spcBef>
                <a:spcPts val="0"/>
              </a:spcBef>
              <a:spcAft>
                <a:spcPts val="0"/>
              </a:spcAft>
              <a:buSzPts val="900"/>
              <a:buNone/>
              <a:defRPr sz="900" b="0" i="0" u="none" strike="noStrike" cap="none">
                <a:solidFill>
                  <a:srgbClr val="7F7F7F"/>
                </a:solidFill>
                <a:latin typeface="Arial"/>
                <a:ea typeface="Arial"/>
                <a:cs typeface="Arial"/>
                <a:sym typeface="Arial"/>
              </a:defRPr>
            </a:lvl7pPr>
            <a:lvl8pPr marL="0" lvl="7" indent="0" algn="r">
              <a:lnSpc>
                <a:spcPct val="100000"/>
              </a:lnSpc>
              <a:spcBef>
                <a:spcPts val="0"/>
              </a:spcBef>
              <a:spcAft>
                <a:spcPts val="0"/>
              </a:spcAft>
              <a:buSzPts val="900"/>
              <a:buNone/>
              <a:defRPr sz="900" b="0" i="0" u="none" strike="noStrike" cap="none">
                <a:solidFill>
                  <a:srgbClr val="7F7F7F"/>
                </a:solidFill>
                <a:latin typeface="Arial"/>
                <a:ea typeface="Arial"/>
                <a:cs typeface="Arial"/>
                <a:sym typeface="Arial"/>
              </a:defRPr>
            </a:lvl8pPr>
            <a:lvl9pPr marL="0" lvl="8" indent="0" algn="r">
              <a:lnSpc>
                <a:spcPct val="100000"/>
              </a:lnSpc>
              <a:spcBef>
                <a:spcPts val="0"/>
              </a:spcBef>
              <a:spcAft>
                <a:spcPts val="0"/>
              </a:spcAft>
              <a:buSzPts val="900"/>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rtl="0">
              <a:lnSpc>
                <a:spcPct val="102702"/>
              </a:lnSpc>
              <a:spcBef>
                <a:spcPts val="0"/>
              </a:spcBef>
              <a:spcAft>
                <a:spcPts val="0"/>
              </a:spcAft>
              <a:buClr>
                <a:schemeClr val="dk1"/>
              </a:buClr>
              <a:buSzPts val="3700"/>
              <a:buFont typeface="Proxima Nova"/>
              <a:buNone/>
              <a:defRPr sz="3700" b="0"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2pPr>
            <a:lvl3pPr marR="0" lvl="2"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3pPr>
            <a:lvl4pPr marR="0" lvl="3"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4pPr>
            <a:lvl5pPr marR="0" lvl="4"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5pPr>
            <a:lvl6pPr marR="0" lvl="5"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6pPr>
            <a:lvl7pPr marR="0" lvl="6"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7pPr>
            <a:lvl8pPr marR="0" lvl="7"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8pPr>
            <a:lvl9pPr marR="0" lvl="8"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9pPr>
          </a:lstStyle>
          <a:p>
            <a:endParaRPr/>
          </a:p>
        </p:txBody>
      </p:sp>
      <p:sp>
        <p:nvSpPr>
          <p:cNvPr id="7" name="Google Shape;7;p1"/>
          <p:cNvSpPr txBox="1">
            <a:spLocks noGrp="1"/>
          </p:cNvSpPr>
          <p:nvPr>
            <p:ph type="body" idx="1"/>
          </p:nvPr>
        </p:nvSpPr>
        <p:spPr>
          <a:xfrm>
            <a:off x="457800" y="1132305"/>
            <a:ext cx="7416000" cy="2754000"/>
          </a:xfrm>
          <a:prstGeom prst="rect">
            <a:avLst/>
          </a:prstGeom>
          <a:noFill/>
          <a:ln>
            <a:noFill/>
          </a:ln>
        </p:spPr>
        <p:txBody>
          <a:bodyPr spcFirstLastPara="1" wrap="square" lIns="91425" tIns="91425" rIns="91425" bIns="91425" anchor="t" anchorCtr="0">
            <a:noAutofit/>
          </a:bodyPr>
          <a:lstStyle>
            <a:lvl1pPr marL="457200" marR="0" lvl="0" indent="-354330" algn="l" rtl="0">
              <a:lnSpc>
                <a:spcPct val="90000"/>
              </a:lnSpc>
              <a:spcBef>
                <a:spcPts val="300"/>
              </a:spcBef>
              <a:spcAft>
                <a:spcPts val="0"/>
              </a:spcAft>
              <a:buClr>
                <a:schemeClr val="dk1"/>
              </a:buClr>
              <a:buSzPts val="1980"/>
              <a:buFont typeface="Proxima Nova"/>
              <a:buChar char="•"/>
              <a:defRPr sz="2200" b="0" i="0" u="none" strike="noStrike" cap="none">
                <a:solidFill>
                  <a:schemeClr val="dk1"/>
                </a:solidFill>
                <a:latin typeface="Proxima Nova"/>
                <a:ea typeface="Proxima Nova"/>
                <a:cs typeface="Proxima Nova"/>
                <a:sym typeface="Proxima Nova"/>
              </a:defRPr>
            </a:lvl1pPr>
            <a:lvl2pPr marL="914400" marR="0" lvl="1" indent="-326390" algn="l" rtl="0">
              <a:lnSpc>
                <a:spcPct val="90000"/>
              </a:lnSpc>
              <a:spcBef>
                <a:spcPts val="300"/>
              </a:spcBef>
              <a:spcAft>
                <a:spcPts val="0"/>
              </a:spcAft>
              <a:buClr>
                <a:srgbClr val="7F7F7F"/>
              </a:buClr>
              <a:buSzPts val="1540"/>
              <a:buFont typeface="Proxima Nova"/>
              <a:buChar char="•"/>
              <a:defRPr sz="2200" b="0" i="0" u="none" strike="noStrike" cap="none">
                <a:solidFill>
                  <a:srgbClr val="7F7F7F"/>
                </a:solidFill>
                <a:latin typeface="Proxima Nova"/>
                <a:ea typeface="Proxima Nova"/>
                <a:cs typeface="Proxima Nova"/>
                <a:sym typeface="Proxima Nova"/>
              </a:defRPr>
            </a:lvl2pPr>
            <a:lvl3pPr marL="1371600" marR="0" lvl="2" indent="-342900" algn="l" rtl="0">
              <a:lnSpc>
                <a:spcPct val="90000"/>
              </a:lnSpc>
              <a:spcBef>
                <a:spcPts val="300"/>
              </a:spcBef>
              <a:spcAft>
                <a:spcPts val="0"/>
              </a:spcAft>
              <a:buClr>
                <a:schemeClr val="dk1"/>
              </a:buClr>
              <a:buSzPts val="1800"/>
              <a:buFont typeface="Proxima Nova"/>
              <a:buChar char="•"/>
              <a:defRPr sz="2000" b="0" i="0" u="none" strike="noStrike" cap="none">
                <a:solidFill>
                  <a:schemeClr val="dk1"/>
                </a:solidFill>
                <a:latin typeface="Proxima Nova"/>
                <a:ea typeface="Proxima Nova"/>
                <a:cs typeface="Proxima Nova"/>
                <a:sym typeface="Proxima Nova"/>
              </a:defRPr>
            </a:lvl3pPr>
            <a:lvl4pPr marL="1828800" marR="0" lvl="3" indent="-323850" algn="l" rtl="0">
              <a:lnSpc>
                <a:spcPct val="90000"/>
              </a:lnSpc>
              <a:spcBef>
                <a:spcPts val="300"/>
              </a:spcBef>
              <a:spcAft>
                <a:spcPts val="0"/>
              </a:spcAft>
              <a:buClr>
                <a:schemeClr val="dk1"/>
              </a:buClr>
              <a:buSzPts val="1500"/>
              <a:buFont typeface="Proxima Nova"/>
              <a:buChar char="•"/>
              <a:defRPr sz="2000" b="0" i="0" u="none" strike="noStrike" cap="none">
                <a:solidFill>
                  <a:schemeClr val="dk1"/>
                </a:solidFill>
                <a:latin typeface="Proxima Nova"/>
                <a:ea typeface="Proxima Nova"/>
                <a:cs typeface="Proxima Nova"/>
                <a:sym typeface="Proxima Nova"/>
              </a:defRPr>
            </a:lvl4pPr>
            <a:lvl5pPr marL="2286000" marR="0" lvl="4" indent="-342900" algn="l" rtl="0">
              <a:lnSpc>
                <a:spcPct val="90000"/>
              </a:lnSpc>
              <a:spcBef>
                <a:spcPts val="300"/>
              </a:spcBef>
              <a:spcAft>
                <a:spcPts val="0"/>
              </a:spcAft>
              <a:buClr>
                <a:schemeClr val="dk1"/>
              </a:buClr>
              <a:buSzPts val="1800"/>
              <a:buFont typeface="Proxima Nova"/>
              <a:buChar char="•"/>
              <a:defRPr sz="2000" b="0" i="0" u="none" strike="noStrike" cap="none">
                <a:solidFill>
                  <a:schemeClr val="dk1"/>
                </a:solidFill>
                <a:latin typeface="Proxima Nova"/>
                <a:ea typeface="Proxima Nova"/>
                <a:cs typeface="Proxima Nova"/>
                <a:sym typeface="Proxima Nova"/>
              </a:defRPr>
            </a:lvl5pPr>
            <a:lvl6pPr marL="2743200" marR="0" lvl="5" indent="-342900" algn="l" rtl="0">
              <a:lnSpc>
                <a:spcPct val="90000"/>
              </a:lnSpc>
              <a:spcBef>
                <a:spcPts val="500"/>
              </a:spcBef>
              <a:spcAft>
                <a:spcPts val="0"/>
              </a:spcAft>
              <a:buClr>
                <a:schemeClr val="dk1"/>
              </a:buClr>
              <a:buSzPts val="1800"/>
              <a:buFont typeface="Proxima Nova"/>
              <a:buChar char="•"/>
              <a:defRPr sz="1800" b="0" i="0" u="none" strike="noStrike" cap="none">
                <a:solidFill>
                  <a:schemeClr val="dk1"/>
                </a:solidFill>
                <a:latin typeface="Proxima Nova"/>
                <a:ea typeface="Proxima Nova"/>
                <a:cs typeface="Proxima Nova"/>
                <a:sym typeface="Proxima Nova"/>
              </a:defRPr>
            </a:lvl6pPr>
            <a:lvl7pPr marL="3200400" marR="0" lvl="6" indent="-342900" algn="l" rtl="0">
              <a:lnSpc>
                <a:spcPct val="90000"/>
              </a:lnSpc>
              <a:spcBef>
                <a:spcPts val="500"/>
              </a:spcBef>
              <a:spcAft>
                <a:spcPts val="0"/>
              </a:spcAft>
              <a:buClr>
                <a:schemeClr val="dk1"/>
              </a:buClr>
              <a:buSzPts val="1800"/>
              <a:buFont typeface="Proxima Nova"/>
              <a:buChar char="•"/>
              <a:defRPr sz="1800" b="0" i="0" u="none" strike="noStrike" cap="none">
                <a:solidFill>
                  <a:schemeClr val="dk1"/>
                </a:solidFill>
                <a:latin typeface="Proxima Nova"/>
                <a:ea typeface="Proxima Nova"/>
                <a:cs typeface="Proxima Nova"/>
                <a:sym typeface="Proxima Nova"/>
              </a:defRPr>
            </a:lvl7pPr>
            <a:lvl8pPr marL="3657600" marR="0" lvl="7" indent="-342900" algn="l" rtl="0">
              <a:lnSpc>
                <a:spcPct val="90000"/>
              </a:lnSpc>
              <a:spcBef>
                <a:spcPts val="500"/>
              </a:spcBef>
              <a:spcAft>
                <a:spcPts val="0"/>
              </a:spcAft>
              <a:buClr>
                <a:schemeClr val="dk1"/>
              </a:buClr>
              <a:buSzPts val="1800"/>
              <a:buFont typeface="Proxima Nova"/>
              <a:buChar char="•"/>
              <a:defRPr sz="1800" b="0" i="0" u="none" strike="noStrike" cap="none">
                <a:solidFill>
                  <a:schemeClr val="dk1"/>
                </a:solidFill>
                <a:latin typeface="Proxima Nova"/>
                <a:ea typeface="Proxima Nova"/>
                <a:cs typeface="Proxima Nova"/>
                <a:sym typeface="Proxima Nova"/>
              </a:defRPr>
            </a:lvl8pPr>
            <a:lvl9pPr marL="4114800" marR="0" lvl="8" indent="-342900" algn="l" rtl="0">
              <a:lnSpc>
                <a:spcPct val="90000"/>
              </a:lnSpc>
              <a:spcBef>
                <a:spcPts val="500"/>
              </a:spcBef>
              <a:spcAft>
                <a:spcPts val="0"/>
              </a:spcAft>
              <a:buClr>
                <a:schemeClr val="dk1"/>
              </a:buClr>
              <a:buSzPts val="1800"/>
              <a:buFont typeface="Proxima Nova"/>
              <a:buChar char="•"/>
              <a:defRPr sz="1800" b="0" i="0" u="none" strike="noStrike" cap="none">
                <a:solidFill>
                  <a:schemeClr val="dk1"/>
                </a:solidFill>
                <a:latin typeface="Proxima Nova"/>
                <a:ea typeface="Proxima Nova"/>
                <a:cs typeface="Proxima Nova"/>
                <a:sym typeface="Proxima Nova"/>
              </a:defRPr>
            </a:lvl9pPr>
          </a:lstStyle>
          <a:p>
            <a:endParaRPr/>
          </a:p>
        </p:txBody>
      </p:sp>
      <p:sp>
        <p:nvSpPr>
          <p:cNvPr id="8" name="Google Shape;8;p1"/>
          <p:cNvSpPr txBox="1">
            <a:spLocks noGrp="1"/>
          </p:cNvSpPr>
          <p:nvPr>
            <p:ph type="dt" idx="10"/>
          </p:nvPr>
        </p:nvSpPr>
        <p:spPr>
          <a:xfrm>
            <a:off x="3050875" y="4752000"/>
            <a:ext cx="900000" cy="2700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000000"/>
              </a:buClr>
              <a:buSzPts val="1400"/>
              <a:buFont typeface="Arial"/>
              <a:buNone/>
              <a:defRPr sz="900" b="0" i="0" u="none" strike="noStrike" cap="none">
                <a:solidFill>
                  <a:srgbClr val="7F7F7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9" name="Google Shape;9;p1"/>
          <p:cNvSpPr txBox="1">
            <a:spLocks noGrp="1"/>
          </p:cNvSpPr>
          <p:nvPr>
            <p:ph type="ftr" idx="11"/>
          </p:nvPr>
        </p:nvSpPr>
        <p:spPr>
          <a:xfrm>
            <a:off x="3993393" y="4752000"/>
            <a:ext cx="1890000" cy="270000"/>
          </a:xfrm>
          <a:prstGeom prst="rect">
            <a:avLst/>
          </a:prstGeom>
          <a:noFill/>
          <a:ln>
            <a:noFill/>
          </a:ln>
        </p:spPr>
        <p:txBody>
          <a:bodyPr spcFirstLastPara="1" wrap="square" lIns="91425" tIns="91425" rIns="91425" bIns="91425" anchor="ctr" anchorCtr="0">
            <a:noAutofit/>
          </a:bodyPr>
          <a:lstStyle>
            <a:lvl1pPr marR="0" lvl="0" algn="ctr" rtl="0">
              <a:lnSpc>
                <a:spcPct val="100000"/>
              </a:lnSpc>
              <a:spcBef>
                <a:spcPts val="0"/>
              </a:spcBef>
              <a:spcAft>
                <a:spcPts val="0"/>
              </a:spcAft>
              <a:buClr>
                <a:srgbClr val="000000"/>
              </a:buClr>
              <a:buSzPts val="1400"/>
              <a:buFont typeface="Arial"/>
              <a:buNone/>
              <a:defRPr sz="900" b="0" i="0" u="none" strike="noStrike" cap="none">
                <a:solidFill>
                  <a:srgbClr val="7F7F7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0" name="Google Shape;10;p1"/>
          <p:cNvSpPr txBox="1">
            <a:spLocks noGrp="1"/>
          </p:cNvSpPr>
          <p:nvPr>
            <p:ph type="sldNum" idx="12"/>
          </p:nvPr>
        </p:nvSpPr>
        <p:spPr>
          <a:xfrm>
            <a:off x="5944611" y="4752000"/>
            <a:ext cx="540000" cy="2700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comments" Target="../comments/comment1.xml"/><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7.png"/></Relationships>
</file>

<file path=ppt/slides/_rels/slide26.xml.rels><?xml version="1.0" encoding="UTF-8" standalone="yes"?>
<Relationships xmlns="http://schemas.openxmlformats.org/package/2006/relationships"><Relationship Id="rId3" Type="http://schemas.openxmlformats.org/officeDocument/2006/relationships/comments" Target="../comments/comment2.xml"/><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28.xml"/><Relationship Id="rId1" Type="http://schemas.openxmlformats.org/officeDocument/2006/relationships/slideLayout" Target="../slideLayouts/slideLayout3.xml"/><Relationship Id="rId4" Type="http://schemas.openxmlformats.org/officeDocument/2006/relationships/image" Target="../media/image28.png"/></Relationships>
</file>

<file path=ppt/slides/_rels/slide29.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29.xml"/><Relationship Id="rId1" Type="http://schemas.openxmlformats.org/officeDocument/2006/relationships/slideLayout" Target="../slideLayouts/slideLayout3.xml"/><Relationship Id="rId4" Type="http://schemas.openxmlformats.org/officeDocument/2006/relationships/image" Target="../media/image28.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30.xml"/><Relationship Id="rId1" Type="http://schemas.openxmlformats.org/officeDocument/2006/relationships/slideLayout" Target="../slideLayouts/slideLayout3.xml"/><Relationship Id="rId4" Type="http://schemas.openxmlformats.org/officeDocument/2006/relationships/image" Target="../media/image28.png"/></Relationships>
</file>

<file path=ppt/slides/_rels/slide31.xml.rels><?xml version="1.0" encoding="UTF-8" standalone="yes"?>
<Relationships xmlns="http://schemas.openxmlformats.org/package/2006/relationships"><Relationship Id="rId3" Type="http://schemas.openxmlformats.org/officeDocument/2006/relationships/image" Target="../media/image23.jpg"/><Relationship Id="rId7" Type="http://schemas.openxmlformats.org/officeDocument/2006/relationships/comments" Target="../comments/comment3.xml"/><Relationship Id="rId2" Type="http://schemas.openxmlformats.org/officeDocument/2006/relationships/notesSlide" Target="../notesSlides/notesSlide31.xml"/><Relationship Id="rId1" Type="http://schemas.openxmlformats.org/officeDocument/2006/relationships/slideLayout" Target="../slideLayouts/slideLayout3.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32.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32.xml"/><Relationship Id="rId1" Type="http://schemas.openxmlformats.org/officeDocument/2006/relationships/slideLayout" Target="../slideLayouts/slideLayout3.xml"/><Relationship Id="rId4" Type="http://schemas.openxmlformats.org/officeDocument/2006/relationships/image" Target="../media/image28.png"/></Relationships>
</file>

<file path=ppt/slides/_rels/slide3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7.xml"/><Relationship Id="rId1" Type="http://schemas.openxmlformats.org/officeDocument/2006/relationships/slideLayout" Target="../slideLayouts/slideLayout3.xml"/><Relationship Id="rId4" Type="http://schemas.openxmlformats.org/officeDocument/2006/relationships/image" Target="../media/image23.jpg"/></Relationships>
</file>

<file path=ppt/slides/_rels/slide38.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38.xml"/><Relationship Id="rId1" Type="http://schemas.openxmlformats.org/officeDocument/2006/relationships/slideLayout" Target="../slideLayouts/slideLayout3.xml"/><Relationship Id="rId4" Type="http://schemas.openxmlformats.org/officeDocument/2006/relationships/image" Target="../media/image32.png"/></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9.xml"/><Relationship Id="rId1" Type="http://schemas.openxmlformats.org/officeDocument/2006/relationships/slideLayout" Target="../slideLayouts/slideLayout3.xml"/><Relationship Id="rId4" Type="http://schemas.openxmlformats.org/officeDocument/2006/relationships/image" Target="../media/image23.jpg"/></Relationships>
</file>

<file path=ppt/slides/_rels/slide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40.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40.xml"/><Relationship Id="rId1" Type="http://schemas.openxmlformats.org/officeDocument/2006/relationships/slideLayout" Target="../slideLayouts/slideLayout3.xml"/><Relationship Id="rId4" Type="http://schemas.openxmlformats.org/officeDocument/2006/relationships/image" Target="../media/image33.png"/></Relationships>
</file>

<file path=ppt/slides/_rels/slide4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1.xml"/><Relationship Id="rId1" Type="http://schemas.openxmlformats.org/officeDocument/2006/relationships/slideLayout" Target="../slideLayouts/slideLayout3.xml"/><Relationship Id="rId4" Type="http://schemas.openxmlformats.org/officeDocument/2006/relationships/image" Target="../media/image23.jpg"/></Relationships>
</file>

<file path=ppt/slides/_rels/slide4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 Id="rId9" Type="http://schemas.openxmlformats.org/officeDocument/2006/relationships/image" Target="../media/image22.png"/></Relationships>
</file>

<file path=ppt/slides/_rels/slide4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comments" Target="../comments/comment4.xml"/><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6.png"/><Relationship Id="rId7" Type="http://schemas.openxmlformats.org/officeDocument/2006/relationships/image" Target="../media/image48.png"/><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image" Target="../media/image23.jpg"/><Relationship Id="rId5" Type="http://schemas.openxmlformats.org/officeDocument/2006/relationships/image" Target="../media/image44.png"/><Relationship Id="rId4" Type="http://schemas.openxmlformats.org/officeDocument/2006/relationships/image" Target="../media/image47.png"/></Relationships>
</file>

<file path=ppt/slides/_rels/slide5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comments" Target="../comments/comment5.xml"/></Relationships>
</file>

<file path=ppt/slides/_rels/slide5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53.xml.rels><?xml version="1.0" encoding="UTF-8" standalone="yes"?>
<Relationships xmlns="http://schemas.openxmlformats.org/package/2006/relationships"><Relationship Id="rId3" Type="http://schemas.openxmlformats.org/officeDocument/2006/relationships/hyperlink" Target="http://registry2.it.csiro.au/def/property" TargetMode="External"/><Relationship Id="rId2" Type="http://schemas.openxmlformats.org/officeDocument/2006/relationships/notesSlide" Target="../notesSlides/notesSlide53.xml"/><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hyperlink" Target="http://registry2.it.csiro.au/def/unit" TargetMode="External"/></Relationships>
</file>

<file path=ppt/slides/_rels/slide5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6.xml"/><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hyperlink" Target="http://dd.eionet.europa.eu/dataelements/75873" TargetMode="External"/></Relationships>
</file>

<file path=ppt/slides/_rels/slide5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7.xml"/><Relationship Id="rId1" Type="http://schemas.openxmlformats.org/officeDocument/2006/relationships/slideLayout" Target="../slideLayouts/slideLayout2.xml"/><Relationship Id="rId5" Type="http://schemas.openxmlformats.org/officeDocument/2006/relationships/image" Target="../media/image58.png"/><Relationship Id="rId4" Type="http://schemas.openxmlformats.org/officeDocument/2006/relationships/hyperlink" Target="http://dd.eionet.europa.eu/dataelements/75907" TargetMode="External"/></Relationships>
</file>

<file path=ppt/slides/_rels/slide5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8.xml"/><Relationship Id="rId1" Type="http://schemas.openxmlformats.org/officeDocument/2006/relationships/slideLayout" Target="../slideLayouts/slideLayout2.xml"/><Relationship Id="rId5" Type="http://schemas.openxmlformats.org/officeDocument/2006/relationships/image" Target="../media/image58.png"/><Relationship Id="rId4" Type="http://schemas.openxmlformats.org/officeDocument/2006/relationships/image" Target="../media/image59.png"/></Relationships>
</file>

<file path=ppt/slides/_rels/slide5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hyperlink" Target="https://app.klaxoon.com/participate/board/H5KQMV8" TargetMode="External"/></Relationships>
</file>

<file path=ppt/slides/_rels/slide6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61.xml.rels><?xml version="1.0" encoding="UTF-8" standalone="yes"?>
<Relationships xmlns="http://schemas.openxmlformats.org/package/2006/relationships"><Relationship Id="rId3" Type="http://schemas.openxmlformats.org/officeDocument/2006/relationships/hyperlink" Target="https://github.com/Informatievlaanderen/OSLOthema-airAndWater" TargetMode="External"/><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8" Type="http://schemas.openxmlformats.org/officeDocument/2006/relationships/hyperlink" Target="https://www.w3.org/TR/vocab-ssn/#SSNSYSTEMSystemCapability" TargetMode="External"/><Relationship Id="rId3" Type="http://schemas.openxmlformats.org/officeDocument/2006/relationships/hyperlink" Target="https://www.w3.org/TR/vocab-ssn/#SOSAProcedure" TargetMode="External"/><Relationship Id="rId7" Type="http://schemas.openxmlformats.org/officeDocument/2006/relationships/hyperlink" Target="https://www.w3.org/TR/vocab-ssn/#ssn-system" TargetMode="External"/><Relationship Id="rId2" Type="http://schemas.openxmlformats.org/officeDocument/2006/relationships/notesSlide" Target="../notesSlides/notesSlide63.xml"/><Relationship Id="rId1" Type="http://schemas.openxmlformats.org/officeDocument/2006/relationships/slideLayout" Target="../slideLayouts/slideLayout2.xml"/><Relationship Id="rId6" Type="http://schemas.openxmlformats.org/officeDocument/2006/relationships/hyperlink" Target="https://www.w3.org/TR/vocab-ssn-ext/#sosa:ObservationCollection" TargetMode="External"/><Relationship Id="rId5" Type="http://schemas.openxmlformats.org/officeDocument/2006/relationships/hyperlink" Target="https://www.w3.org/TR/vocab-ssn/#SOSAPlatform" TargetMode="External"/><Relationship Id="rId10" Type="http://schemas.openxmlformats.org/officeDocument/2006/relationships/hyperlink" Target="https://fiware-datamodels.readthedocs.io/en/latest/Device/Device/doc/spec/index.html" TargetMode="External"/><Relationship Id="rId4" Type="http://schemas.openxmlformats.org/officeDocument/2006/relationships/hyperlink" Target="https://www.w3.org/TR/vocab-ssn/#SOSASensor" TargetMode="External"/><Relationship Id="rId9" Type="http://schemas.openxmlformats.org/officeDocument/2006/relationships/hyperlink" Target="https://www.w3.org/TR/vocab-ssn/#SSNSYSTEMSurvivalRange" TargetMode="Externa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65.xml"/><Relationship Id="rId1" Type="http://schemas.openxmlformats.org/officeDocument/2006/relationships/slideLayout" Target="../slideLayouts/slideLayout2.xml"/><Relationship Id="rId5" Type="http://schemas.openxmlformats.org/officeDocument/2006/relationships/comments" Target="../comments/comment6.xml"/><Relationship Id="rId4" Type="http://schemas.openxmlformats.org/officeDocument/2006/relationships/image" Target="../media/image63.jp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3" Type="http://schemas.openxmlformats.org/officeDocument/2006/relationships/hyperlink" Target="mailto:kevin.haleydt@vlaanderen.be" TargetMode="External"/><Relationship Id="rId2" Type="http://schemas.openxmlformats.org/officeDocument/2006/relationships/notesSlide" Target="../notesSlides/notesSlide67.xml"/><Relationship Id="rId1" Type="http://schemas.openxmlformats.org/officeDocument/2006/relationships/slideLayout" Target="../slideLayouts/slideLayout3.xml"/><Relationship Id="rId5" Type="http://schemas.openxmlformats.org/officeDocument/2006/relationships/hyperlink" Target="https://github.com/Informatievlaanderen/OSLOthema-airAndWater" TargetMode="External"/><Relationship Id="rId4" Type="http://schemas.openxmlformats.org/officeDocument/2006/relationships/image" Target="../media/image61.png"/></Relationships>
</file>

<file path=ppt/slides/_rels/slide6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grpSp>
        <p:nvGrpSpPr>
          <p:cNvPr id="134" name="Google Shape;134;p22"/>
          <p:cNvGrpSpPr/>
          <p:nvPr/>
        </p:nvGrpSpPr>
        <p:grpSpPr>
          <a:xfrm>
            <a:off x="-177800" y="-135466"/>
            <a:ext cx="6828631" cy="5427134"/>
            <a:chOff x="0" y="0"/>
            <a:chExt cx="8134350" cy="6858001"/>
          </a:xfrm>
        </p:grpSpPr>
        <p:sp>
          <p:nvSpPr>
            <p:cNvPr id="135" name="Google Shape;135;p22"/>
            <p:cNvSpPr/>
            <p:nvPr/>
          </p:nvSpPr>
          <p:spPr>
            <a:xfrm>
              <a:off x="4057650" y="1"/>
              <a:ext cx="4076700" cy="6858000"/>
            </a:xfrm>
            <a:prstGeom prst="trapezoid">
              <a:avLst>
                <a:gd name="adj" fmla="val 2686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050" b="0" i="0" u="none" strike="noStrike" cap="none">
                <a:solidFill>
                  <a:schemeClr val="lt1"/>
                </a:solidFill>
                <a:latin typeface="Arial"/>
                <a:ea typeface="Arial"/>
                <a:cs typeface="Arial"/>
                <a:sym typeface="Arial"/>
              </a:endParaRPr>
            </a:p>
          </p:txBody>
        </p:sp>
        <p:sp>
          <p:nvSpPr>
            <p:cNvPr id="136" name="Google Shape;136;p22"/>
            <p:cNvSpPr/>
            <p:nvPr/>
          </p:nvSpPr>
          <p:spPr>
            <a:xfrm>
              <a:off x="0" y="0"/>
              <a:ext cx="5295900" cy="685799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050" b="0" i="0" u="none" strike="noStrike" cap="none">
                <a:solidFill>
                  <a:schemeClr val="lt1"/>
                </a:solidFill>
                <a:latin typeface="Arial"/>
                <a:ea typeface="Arial"/>
                <a:cs typeface="Arial"/>
                <a:sym typeface="Arial"/>
              </a:endParaRPr>
            </a:p>
          </p:txBody>
        </p:sp>
      </p:grpSp>
      <p:sp>
        <p:nvSpPr>
          <p:cNvPr id="137" name="Google Shape;137;p22"/>
          <p:cNvSpPr txBox="1"/>
          <p:nvPr/>
        </p:nvSpPr>
        <p:spPr>
          <a:xfrm>
            <a:off x="511351" y="1310795"/>
            <a:ext cx="5612553" cy="1390149"/>
          </a:xfrm>
          <a:prstGeom prst="rect">
            <a:avLst/>
          </a:prstGeom>
          <a:noFill/>
          <a:ln>
            <a:noFill/>
          </a:ln>
        </p:spPr>
        <p:txBody>
          <a:bodyPr spcFirstLastPara="1" wrap="square" lIns="91425" tIns="45700" rIns="91425" bIns="45700" anchor="b" anchorCtr="0">
            <a:noAutofit/>
          </a:bodyPr>
          <a:lstStyle/>
          <a:p>
            <a:pPr marL="0" marR="0" lvl="0" indent="0" algn="l" rtl="0">
              <a:lnSpc>
                <a:spcPct val="158343"/>
              </a:lnSpc>
              <a:spcBef>
                <a:spcPts val="0"/>
              </a:spcBef>
              <a:spcAft>
                <a:spcPts val="0"/>
              </a:spcAft>
              <a:buClr>
                <a:srgbClr val="000000"/>
              </a:buClr>
              <a:buSzPts val="3200"/>
              <a:buFont typeface="Arial"/>
              <a:buNone/>
            </a:pPr>
            <a:r>
              <a:rPr lang="en-GB" sz="3200" b="0" i="0" u="none" strike="noStrike" cap="none">
                <a:solidFill>
                  <a:schemeClr val="dk1"/>
                </a:solidFill>
                <a:latin typeface="Arial"/>
                <a:ea typeface="Arial"/>
                <a:cs typeface="Arial"/>
                <a:sym typeface="Arial"/>
              </a:rPr>
              <a:t>OSLO Air and Water:</a:t>
            </a:r>
            <a:endParaRPr/>
          </a:p>
          <a:p>
            <a:pPr marL="0" marR="0" lvl="0" indent="0" algn="l" rtl="0">
              <a:lnSpc>
                <a:spcPct val="158343"/>
              </a:lnSpc>
              <a:spcBef>
                <a:spcPts val="0"/>
              </a:spcBef>
              <a:spcAft>
                <a:spcPts val="0"/>
              </a:spcAft>
              <a:buClr>
                <a:srgbClr val="000000"/>
              </a:buClr>
              <a:buSzPts val="3200"/>
              <a:buFont typeface="Arial"/>
              <a:buNone/>
            </a:pPr>
            <a:r>
              <a:rPr lang="en-GB" sz="3200">
                <a:solidFill>
                  <a:schemeClr val="dk1"/>
                </a:solidFill>
              </a:rPr>
              <a:t>Workshop 2</a:t>
            </a:r>
            <a:endParaRPr/>
          </a:p>
        </p:txBody>
      </p:sp>
      <p:sp>
        <p:nvSpPr>
          <p:cNvPr id="138" name="Google Shape;138;p22"/>
          <p:cNvSpPr txBox="1"/>
          <p:nvPr/>
        </p:nvSpPr>
        <p:spPr>
          <a:xfrm>
            <a:off x="492411" y="3109297"/>
            <a:ext cx="7070100" cy="790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GB" sz="1550" b="0" i="0" u="none" strike="noStrike" cap="none" dirty="0">
                <a:solidFill>
                  <a:srgbClr val="000000"/>
                </a:solidFill>
                <a:latin typeface="Arial"/>
                <a:ea typeface="Arial"/>
                <a:cs typeface="Arial"/>
                <a:sym typeface="Arial"/>
              </a:rPr>
              <a:t>Welcome!</a:t>
            </a:r>
            <a:br>
              <a:rPr lang="en-GB" sz="1550" b="0" i="0" u="none" strike="noStrike" cap="none" dirty="0">
                <a:solidFill>
                  <a:srgbClr val="000000"/>
                </a:solidFill>
                <a:latin typeface="Arial"/>
                <a:ea typeface="Arial"/>
                <a:cs typeface="Arial"/>
                <a:sym typeface="Arial"/>
              </a:rPr>
            </a:br>
            <a:endParaRPr sz="155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en-GB" dirty="0"/>
              <a:t>Thursday March 4th</a:t>
            </a:r>
            <a:r>
              <a:rPr lang="en-GB" sz="1400" b="0" i="0" u="none" strike="noStrike" cap="none" dirty="0">
                <a:solidFill>
                  <a:srgbClr val="000000"/>
                </a:solidFill>
                <a:latin typeface="Arial"/>
                <a:ea typeface="Arial"/>
                <a:cs typeface="Arial"/>
                <a:sym typeface="Arial"/>
              </a:rPr>
              <a:t> 202</a:t>
            </a:r>
            <a:r>
              <a:rPr lang="en-GB" dirty="0"/>
              <a:t>1</a:t>
            </a:r>
            <a:endParaRPr sz="1200" b="0" i="0" u="none" strike="noStrike" cap="none" dirty="0">
              <a:solidFill>
                <a:srgbClr val="000000"/>
              </a:solidFill>
              <a:latin typeface="Arial"/>
              <a:ea typeface="Arial"/>
              <a:cs typeface="Arial"/>
              <a:sym typeface="Arial"/>
            </a:endParaRPr>
          </a:p>
        </p:txBody>
      </p:sp>
      <p:sp>
        <p:nvSpPr>
          <p:cNvPr id="139" name="Google Shape;139;p22"/>
          <p:cNvSpPr txBox="1"/>
          <p:nvPr/>
        </p:nvSpPr>
        <p:spPr>
          <a:xfrm>
            <a:off x="499135" y="3848580"/>
            <a:ext cx="4773300" cy="264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GB" sz="1400" b="0" i="0" u="none" strike="noStrike" cap="none">
                <a:solidFill>
                  <a:srgbClr val="000000"/>
                </a:solidFill>
                <a:latin typeface="Arial"/>
                <a:ea typeface="Arial"/>
                <a:cs typeface="Arial"/>
                <a:sym typeface="Arial"/>
              </a:rPr>
              <a:t>Virtu</a:t>
            </a:r>
            <a:r>
              <a:rPr lang="en-GB"/>
              <a:t>al</a:t>
            </a:r>
            <a:r>
              <a:rPr lang="en-GB" sz="1400" b="0" i="0" u="none" strike="noStrike" cap="none">
                <a:solidFill>
                  <a:srgbClr val="000000"/>
                </a:solidFill>
                <a:latin typeface="Arial"/>
                <a:ea typeface="Arial"/>
                <a:cs typeface="Arial"/>
                <a:sym typeface="Arial"/>
              </a:rPr>
              <a:t> working group – Microsoft Teams</a:t>
            </a:r>
            <a:endParaRPr/>
          </a:p>
        </p:txBody>
      </p:sp>
      <p:pic>
        <p:nvPicPr>
          <p:cNvPr id="140" name="Google Shape;140;p22"/>
          <p:cNvPicPr preferRelativeResize="0"/>
          <p:nvPr/>
        </p:nvPicPr>
        <p:blipFill rotWithShape="1">
          <a:blip r:embed="rId3">
            <a:alphaModFix/>
          </a:blip>
          <a:srcRect l="5325"/>
          <a:stretch/>
        </p:blipFill>
        <p:spPr>
          <a:xfrm>
            <a:off x="499135" y="273306"/>
            <a:ext cx="1828550" cy="734475"/>
          </a:xfrm>
          <a:prstGeom prst="rect">
            <a:avLst/>
          </a:prstGeom>
          <a:noFill/>
          <a:ln>
            <a:noFill/>
          </a:ln>
        </p:spPr>
      </p:pic>
      <p:pic>
        <p:nvPicPr>
          <p:cNvPr id="141" name="Google Shape;141;p22"/>
          <p:cNvPicPr preferRelativeResize="0"/>
          <p:nvPr/>
        </p:nvPicPr>
        <p:blipFill>
          <a:blip r:embed="rId4">
            <a:alphaModFix/>
          </a:blip>
          <a:stretch>
            <a:fillRect/>
          </a:stretch>
        </p:blipFill>
        <p:spPr>
          <a:xfrm>
            <a:off x="6435088" y="102888"/>
            <a:ext cx="2600325" cy="9048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31"/>
          <p:cNvSpPr txBox="1"/>
          <p:nvPr/>
        </p:nvSpPr>
        <p:spPr>
          <a:xfrm>
            <a:off x="628651" y="273845"/>
            <a:ext cx="7886700" cy="6618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None/>
            </a:pPr>
            <a:r>
              <a:rPr lang="en-GB" sz="3000" b="1"/>
              <a:t>Agreement on Core elements of the model</a:t>
            </a:r>
            <a:endParaRPr sz="3000" b="1" i="0" u="none" strike="noStrike" cap="none">
              <a:solidFill>
                <a:srgbClr val="000000"/>
              </a:solidFill>
              <a:latin typeface="Arial"/>
              <a:ea typeface="Arial"/>
              <a:cs typeface="Arial"/>
              <a:sym typeface="Arial"/>
            </a:endParaRPr>
          </a:p>
        </p:txBody>
      </p:sp>
      <p:pic>
        <p:nvPicPr>
          <p:cNvPr id="234" name="Google Shape;234;p31"/>
          <p:cNvPicPr preferRelativeResize="0"/>
          <p:nvPr/>
        </p:nvPicPr>
        <p:blipFill>
          <a:blip r:embed="rId3">
            <a:alphaModFix/>
          </a:blip>
          <a:stretch>
            <a:fillRect/>
          </a:stretch>
        </p:blipFill>
        <p:spPr>
          <a:xfrm>
            <a:off x="1029164" y="865925"/>
            <a:ext cx="7085660" cy="3978325"/>
          </a:xfrm>
          <a:prstGeom prst="rect">
            <a:avLst/>
          </a:prstGeom>
          <a:noFill/>
          <a:ln>
            <a:noFill/>
          </a:ln>
        </p:spPr>
      </p:pic>
      <p:sp>
        <p:nvSpPr>
          <p:cNvPr id="235" name="Google Shape;235;p31"/>
          <p:cNvSpPr/>
          <p:nvPr/>
        </p:nvSpPr>
        <p:spPr>
          <a:xfrm>
            <a:off x="3150600" y="1177825"/>
            <a:ext cx="879000" cy="522000"/>
          </a:xfrm>
          <a:prstGeom prst="rect">
            <a:avLst/>
          </a:prstGeom>
          <a:solidFill>
            <a:srgbClr val="D98686">
              <a:alpha val="21230"/>
            </a:srgbClr>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31"/>
          <p:cNvSpPr/>
          <p:nvPr/>
        </p:nvSpPr>
        <p:spPr>
          <a:xfrm>
            <a:off x="1284050" y="1177825"/>
            <a:ext cx="879000" cy="522000"/>
          </a:xfrm>
          <a:prstGeom prst="rect">
            <a:avLst/>
          </a:prstGeom>
          <a:solidFill>
            <a:srgbClr val="D98686">
              <a:alpha val="21230"/>
            </a:srgbClr>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31"/>
          <p:cNvSpPr/>
          <p:nvPr/>
        </p:nvSpPr>
        <p:spPr>
          <a:xfrm>
            <a:off x="3150600" y="2537425"/>
            <a:ext cx="879000" cy="522000"/>
          </a:xfrm>
          <a:prstGeom prst="rect">
            <a:avLst/>
          </a:prstGeom>
          <a:solidFill>
            <a:srgbClr val="D98686">
              <a:alpha val="21230"/>
            </a:srgbClr>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31"/>
          <p:cNvSpPr/>
          <p:nvPr/>
        </p:nvSpPr>
        <p:spPr>
          <a:xfrm>
            <a:off x="1284050" y="2537425"/>
            <a:ext cx="879000" cy="522000"/>
          </a:xfrm>
          <a:prstGeom prst="rect">
            <a:avLst/>
          </a:prstGeom>
          <a:solidFill>
            <a:srgbClr val="D98686">
              <a:alpha val="21230"/>
            </a:srgbClr>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31"/>
          <p:cNvSpPr/>
          <p:nvPr/>
        </p:nvSpPr>
        <p:spPr>
          <a:xfrm>
            <a:off x="7015250" y="1177825"/>
            <a:ext cx="879000" cy="522000"/>
          </a:xfrm>
          <a:prstGeom prst="rect">
            <a:avLst/>
          </a:prstGeom>
          <a:solidFill>
            <a:srgbClr val="D98686">
              <a:alpha val="21230"/>
            </a:srgbClr>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31"/>
          <p:cNvSpPr/>
          <p:nvPr/>
        </p:nvSpPr>
        <p:spPr>
          <a:xfrm>
            <a:off x="5265425" y="1177825"/>
            <a:ext cx="879000" cy="522000"/>
          </a:xfrm>
          <a:prstGeom prst="rect">
            <a:avLst/>
          </a:prstGeom>
          <a:solidFill>
            <a:srgbClr val="D98686">
              <a:alpha val="21230"/>
            </a:srgbClr>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31"/>
          <p:cNvSpPr/>
          <p:nvPr/>
        </p:nvSpPr>
        <p:spPr>
          <a:xfrm>
            <a:off x="3150600" y="4024700"/>
            <a:ext cx="879000" cy="522000"/>
          </a:xfrm>
          <a:prstGeom prst="rect">
            <a:avLst/>
          </a:prstGeom>
          <a:solidFill>
            <a:srgbClr val="D98686">
              <a:alpha val="21230"/>
            </a:srgbClr>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31"/>
          <p:cNvSpPr/>
          <p:nvPr/>
        </p:nvSpPr>
        <p:spPr>
          <a:xfrm>
            <a:off x="5265425" y="2537425"/>
            <a:ext cx="879000" cy="522000"/>
          </a:xfrm>
          <a:prstGeom prst="rect">
            <a:avLst/>
          </a:prstGeom>
          <a:solidFill>
            <a:srgbClr val="D98686">
              <a:alpha val="21230"/>
            </a:srgbClr>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31"/>
          <p:cNvSpPr/>
          <p:nvPr/>
        </p:nvSpPr>
        <p:spPr>
          <a:xfrm>
            <a:off x="5265425" y="4024700"/>
            <a:ext cx="879000" cy="522000"/>
          </a:xfrm>
          <a:prstGeom prst="rect">
            <a:avLst/>
          </a:prstGeom>
          <a:solidFill>
            <a:srgbClr val="D98686">
              <a:alpha val="21230"/>
            </a:srgbClr>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32"/>
          <p:cNvSpPr txBox="1"/>
          <p:nvPr/>
        </p:nvSpPr>
        <p:spPr>
          <a:xfrm>
            <a:off x="628651" y="273845"/>
            <a:ext cx="7886700" cy="6618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None/>
            </a:pPr>
            <a:r>
              <a:rPr lang="en-GB" sz="3200" b="1"/>
              <a:t>Questions on specific use cases</a:t>
            </a:r>
            <a:endParaRPr sz="3200" b="1" i="0" u="none" strike="noStrike" cap="none">
              <a:solidFill>
                <a:srgbClr val="000000"/>
              </a:solidFill>
              <a:latin typeface="Arial"/>
              <a:ea typeface="Arial"/>
              <a:cs typeface="Arial"/>
              <a:sym typeface="Arial"/>
            </a:endParaRPr>
          </a:p>
        </p:txBody>
      </p:sp>
      <p:pic>
        <p:nvPicPr>
          <p:cNvPr id="249" name="Google Shape;249;p32"/>
          <p:cNvPicPr preferRelativeResize="0"/>
          <p:nvPr/>
        </p:nvPicPr>
        <p:blipFill>
          <a:blip r:embed="rId3">
            <a:alphaModFix/>
          </a:blip>
          <a:stretch>
            <a:fillRect/>
          </a:stretch>
        </p:blipFill>
        <p:spPr>
          <a:xfrm>
            <a:off x="1029164" y="865925"/>
            <a:ext cx="7085660" cy="3978325"/>
          </a:xfrm>
          <a:prstGeom prst="rect">
            <a:avLst/>
          </a:prstGeom>
          <a:noFill/>
          <a:ln>
            <a:noFill/>
          </a:ln>
        </p:spPr>
      </p:pic>
      <p:sp>
        <p:nvSpPr>
          <p:cNvPr id="250" name="Google Shape;250;p32"/>
          <p:cNvSpPr txBox="1"/>
          <p:nvPr/>
        </p:nvSpPr>
        <p:spPr>
          <a:xfrm>
            <a:off x="6367950" y="2072043"/>
            <a:ext cx="2428800" cy="1486800"/>
          </a:xfrm>
          <a:prstGeom prst="rect">
            <a:avLst/>
          </a:prstGeom>
          <a:solidFill>
            <a:srgbClr val="FFFFFF"/>
          </a:solidFill>
          <a:ln w="9525" cap="flat" cmpd="sng">
            <a:solidFill>
              <a:srgbClr val="FF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FF0000"/>
                </a:solidFill>
                <a:latin typeface="Proxima Nova"/>
                <a:ea typeface="Proxima Nova"/>
                <a:cs typeface="Proxima Nova"/>
                <a:sym typeface="Proxima Nova"/>
              </a:rPr>
              <a:t>What about:</a:t>
            </a:r>
            <a:endParaRPr>
              <a:solidFill>
                <a:srgbClr val="FF0000"/>
              </a:solidFill>
              <a:latin typeface="Proxima Nova"/>
              <a:ea typeface="Proxima Nova"/>
              <a:cs typeface="Proxima Nova"/>
              <a:sym typeface="Proxima Nova"/>
            </a:endParaRPr>
          </a:p>
          <a:p>
            <a:pPr marL="457200" lvl="0" indent="-317500" algn="l" rtl="0">
              <a:spcBef>
                <a:spcPts val="0"/>
              </a:spcBef>
              <a:spcAft>
                <a:spcPts val="0"/>
              </a:spcAft>
              <a:buClr>
                <a:srgbClr val="FF0000"/>
              </a:buClr>
              <a:buSzPts val="1400"/>
              <a:buFont typeface="Proxima Nova"/>
              <a:buChar char="-"/>
            </a:pPr>
            <a:r>
              <a:rPr lang="en-GB">
                <a:solidFill>
                  <a:srgbClr val="FF0000"/>
                </a:solidFill>
                <a:latin typeface="Proxima Nova"/>
                <a:ea typeface="Proxima Nova"/>
                <a:cs typeface="Proxima Nova"/>
                <a:sym typeface="Proxima Nova"/>
              </a:rPr>
              <a:t>Microorganisms as observable property</a:t>
            </a:r>
            <a:endParaRPr>
              <a:solidFill>
                <a:srgbClr val="FF0000"/>
              </a:solidFill>
              <a:latin typeface="Proxima Nova"/>
              <a:ea typeface="Proxima Nova"/>
              <a:cs typeface="Proxima Nova"/>
              <a:sym typeface="Proxima Nova"/>
            </a:endParaRPr>
          </a:p>
          <a:p>
            <a:pPr marL="457200" lvl="0" indent="-317500" algn="l" rtl="0">
              <a:spcBef>
                <a:spcPts val="0"/>
              </a:spcBef>
              <a:spcAft>
                <a:spcPts val="0"/>
              </a:spcAft>
              <a:buClr>
                <a:srgbClr val="FF0000"/>
              </a:buClr>
              <a:buSzPts val="1400"/>
              <a:buFont typeface="Proxima Nova"/>
              <a:buChar char="-"/>
            </a:pPr>
            <a:r>
              <a:rPr lang="en-GB">
                <a:solidFill>
                  <a:srgbClr val="FF0000"/>
                </a:solidFill>
                <a:latin typeface="Proxima Nova"/>
                <a:ea typeface="Proxima Nova"/>
                <a:cs typeface="Proxima Nova"/>
                <a:sym typeface="Proxima Nova"/>
              </a:rPr>
              <a:t>Sewer - Pollution</a:t>
            </a:r>
            <a:endParaRPr>
              <a:solidFill>
                <a:srgbClr val="FF0000"/>
              </a:solidFill>
              <a:latin typeface="Proxima Nova"/>
              <a:ea typeface="Proxima Nova"/>
              <a:cs typeface="Proxima Nova"/>
              <a:sym typeface="Proxima Nova"/>
            </a:endParaRPr>
          </a:p>
          <a:p>
            <a:pPr marL="457200" lvl="0" indent="-317500" algn="l" rtl="0">
              <a:spcBef>
                <a:spcPts val="0"/>
              </a:spcBef>
              <a:spcAft>
                <a:spcPts val="0"/>
              </a:spcAft>
              <a:buClr>
                <a:srgbClr val="FF0000"/>
              </a:buClr>
              <a:buSzPts val="1400"/>
              <a:buFont typeface="Proxima Nova"/>
              <a:buChar char="-"/>
            </a:pPr>
            <a:r>
              <a:rPr lang="en-GB">
                <a:solidFill>
                  <a:srgbClr val="FF0000"/>
                </a:solidFill>
                <a:latin typeface="Proxima Nova"/>
                <a:ea typeface="Proxima Nova"/>
                <a:cs typeface="Proxima Nova"/>
                <a:sym typeface="Proxima Nova"/>
              </a:rPr>
              <a:t>...</a:t>
            </a:r>
            <a:endParaRPr>
              <a:solidFill>
                <a:srgbClr val="FF0000"/>
              </a:solidFill>
              <a:latin typeface="Proxima Nova"/>
              <a:ea typeface="Proxima Nova"/>
              <a:cs typeface="Proxima Nova"/>
              <a:sym typeface="Proxima Nova"/>
            </a:endParaRPr>
          </a:p>
        </p:txBody>
      </p:sp>
      <p:sp>
        <p:nvSpPr>
          <p:cNvPr id="251" name="Google Shape;251;p32"/>
          <p:cNvSpPr/>
          <p:nvPr/>
        </p:nvSpPr>
        <p:spPr>
          <a:xfrm>
            <a:off x="3150600" y="1177825"/>
            <a:ext cx="879000" cy="522000"/>
          </a:xfrm>
          <a:prstGeom prst="rect">
            <a:avLst/>
          </a:prstGeom>
          <a:solidFill>
            <a:srgbClr val="D98686">
              <a:alpha val="21230"/>
            </a:srgbClr>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33"/>
          <p:cNvSpPr txBox="1"/>
          <p:nvPr/>
        </p:nvSpPr>
        <p:spPr>
          <a:xfrm>
            <a:off x="628651" y="273845"/>
            <a:ext cx="7886700" cy="6618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None/>
            </a:pPr>
            <a:r>
              <a:rPr lang="en-GB" sz="2800" b="1"/>
              <a:t>Quid general approach Observable Property?</a:t>
            </a:r>
            <a:endParaRPr sz="2800" b="1" i="0" u="none" strike="noStrike" cap="none">
              <a:solidFill>
                <a:srgbClr val="000000"/>
              </a:solidFill>
              <a:latin typeface="Arial"/>
              <a:ea typeface="Arial"/>
              <a:cs typeface="Arial"/>
              <a:sym typeface="Arial"/>
            </a:endParaRPr>
          </a:p>
        </p:txBody>
      </p:sp>
      <p:pic>
        <p:nvPicPr>
          <p:cNvPr id="257" name="Google Shape;257;p33"/>
          <p:cNvPicPr preferRelativeResize="0"/>
          <p:nvPr/>
        </p:nvPicPr>
        <p:blipFill>
          <a:blip r:embed="rId3">
            <a:alphaModFix/>
          </a:blip>
          <a:stretch>
            <a:fillRect/>
          </a:stretch>
        </p:blipFill>
        <p:spPr>
          <a:xfrm>
            <a:off x="1029164" y="865925"/>
            <a:ext cx="7085660" cy="3978325"/>
          </a:xfrm>
          <a:prstGeom prst="rect">
            <a:avLst/>
          </a:prstGeom>
          <a:noFill/>
          <a:ln>
            <a:noFill/>
          </a:ln>
        </p:spPr>
      </p:pic>
      <p:sp>
        <p:nvSpPr>
          <p:cNvPr id="258" name="Google Shape;258;p33"/>
          <p:cNvSpPr txBox="1"/>
          <p:nvPr/>
        </p:nvSpPr>
        <p:spPr>
          <a:xfrm>
            <a:off x="6367950" y="2072052"/>
            <a:ext cx="2428800" cy="1949700"/>
          </a:xfrm>
          <a:prstGeom prst="rect">
            <a:avLst/>
          </a:prstGeom>
          <a:solidFill>
            <a:srgbClr val="FFFFFF"/>
          </a:solidFill>
          <a:ln w="9525" cap="flat" cmpd="sng">
            <a:solidFill>
              <a:srgbClr val="FF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FF0000"/>
                </a:solidFill>
                <a:latin typeface="Proxima Nova"/>
                <a:ea typeface="Proxima Nova"/>
                <a:cs typeface="Proxima Nova"/>
                <a:sym typeface="Proxima Nova"/>
              </a:rPr>
              <a:t>… But also questions with regards to the range of observable properties that could be used &amp; how we can tackle this. For example by looking into specific existing code lists such as QUDT...</a:t>
            </a:r>
            <a:endParaRPr>
              <a:solidFill>
                <a:srgbClr val="FF0000"/>
              </a:solidFill>
              <a:latin typeface="Proxima Nova"/>
              <a:ea typeface="Proxima Nova"/>
              <a:cs typeface="Proxima Nova"/>
              <a:sym typeface="Proxima Nova"/>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34"/>
          <p:cNvSpPr txBox="1"/>
          <p:nvPr/>
        </p:nvSpPr>
        <p:spPr>
          <a:xfrm>
            <a:off x="628651" y="273845"/>
            <a:ext cx="7886700" cy="6618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None/>
            </a:pPr>
            <a:r>
              <a:rPr lang="en-GB" sz="3200" b="1"/>
              <a:t>But what about sampling methods?</a:t>
            </a:r>
            <a:endParaRPr sz="3200" b="1" i="0" u="none" strike="noStrike" cap="none">
              <a:solidFill>
                <a:srgbClr val="000000"/>
              </a:solidFill>
              <a:latin typeface="Arial"/>
              <a:ea typeface="Arial"/>
              <a:cs typeface="Arial"/>
              <a:sym typeface="Arial"/>
            </a:endParaRPr>
          </a:p>
        </p:txBody>
      </p:sp>
      <p:pic>
        <p:nvPicPr>
          <p:cNvPr id="264" name="Google Shape;264;p34"/>
          <p:cNvPicPr preferRelativeResize="0"/>
          <p:nvPr/>
        </p:nvPicPr>
        <p:blipFill>
          <a:blip r:embed="rId3">
            <a:alphaModFix/>
          </a:blip>
          <a:stretch>
            <a:fillRect/>
          </a:stretch>
        </p:blipFill>
        <p:spPr>
          <a:xfrm>
            <a:off x="1029164" y="865925"/>
            <a:ext cx="7085660" cy="3978325"/>
          </a:xfrm>
          <a:prstGeom prst="rect">
            <a:avLst/>
          </a:prstGeom>
          <a:noFill/>
          <a:ln>
            <a:noFill/>
          </a:ln>
        </p:spPr>
      </p:pic>
      <p:sp>
        <p:nvSpPr>
          <p:cNvPr id="265" name="Google Shape;265;p34"/>
          <p:cNvSpPr txBox="1"/>
          <p:nvPr/>
        </p:nvSpPr>
        <p:spPr>
          <a:xfrm>
            <a:off x="516325" y="3275851"/>
            <a:ext cx="1737900" cy="1021200"/>
          </a:xfrm>
          <a:prstGeom prst="rect">
            <a:avLst/>
          </a:prstGeom>
          <a:solidFill>
            <a:srgbClr val="FFFFFF"/>
          </a:solidFill>
          <a:ln w="9525" cap="flat" cmpd="sng">
            <a:solidFill>
              <a:srgbClr val="FF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FF0000"/>
                </a:solidFill>
                <a:latin typeface="Proxima Nova"/>
                <a:ea typeface="Proxima Nova"/>
                <a:cs typeface="Proxima Nova"/>
                <a:sym typeface="Proxima Nova"/>
              </a:rPr>
              <a:t>Is there a way to document the sampling method?</a:t>
            </a:r>
            <a:endParaRPr>
              <a:solidFill>
                <a:srgbClr val="FF0000"/>
              </a:solidFill>
              <a:latin typeface="Proxima Nova"/>
              <a:ea typeface="Proxima Nova"/>
              <a:cs typeface="Proxima Nova"/>
              <a:sym typeface="Proxima Nova"/>
            </a:endParaRPr>
          </a:p>
          <a:p>
            <a:pPr marL="0" lvl="0" indent="0" algn="l" rtl="0">
              <a:spcBef>
                <a:spcPts val="0"/>
              </a:spcBef>
              <a:spcAft>
                <a:spcPts val="0"/>
              </a:spcAft>
              <a:buNone/>
            </a:pPr>
            <a:r>
              <a:rPr lang="en-GB">
                <a:solidFill>
                  <a:srgbClr val="FF0000"/>
                </a:solidFill>
                <a:latin typeface="Proxima Nova"/>
                <a:ea typeface="Proxima Nova"/>
                <a:cs typeface="Proxima Nova"/>
                <a:sym typeface="Proxima Nova"/>
              </a:rPr>
              <a:t>Chromatograms?</a:t>
            </a:r>
            <a:endParaRPr>
              <a:solidFill>
                <a:srgbClr val="FF0000"/>
              </a:solidFill>
              <a:latin typeface="Proxima Nova"/>
              <a:ea typeface="Proxima Nova"/>
              <a:cs typeface="Proxima Nova"/>
              <a:sym typeface="Proxima Nova"/>
            </a:endParaRPr>
          </a:p>
        </p:txBody>
      </p:sp>
      <p:sp>
        <p:nvSpPr>
          <p:cNvPr id="266" name="Google Shape;266;p34"/>
          <p:cNvSpPr/>
          <p:nvPr/>
        </p:nvSpPr>
        <p:spPr>
          <a:xfrm>
            <a:off x="1284050" y="2537425"/>
            <a:ext cx="879000" cy="522000"/>
          </a:xfrm>
          <a:prstGeom prst="rect">
            <a:avLst/>
          </a:prstGeom>
          <a:solidFill>
            <a:srgbClr val="D98686">
              <a:alpha val="21230"/>
            </a:srgbClr>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35"/>
          <p:cNvSpPr txBox="1"/>
          <p:nvPr/>
        </p:nvSpPr>
        <p:spPr>
          <a:xfrm>
            <a:off x="628651" y="273845"/>
            <a:ext cx="7886700" cy="6618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None/>
            </a:pPr>
            <a:r>
              <a:rPr lang="en-GB" sz="3200" b="1"/>
              <a:t>Additional models to verify</a:t>
            </a:r>
            <a:endParaRPr sz="3200" b="1" i="0" u="none" strike="noStrike" cap="none">
              <a:solidFill>
                <a:srgbClr val="000000"/>
              </a:solidFill>
              <a:latin typeface="Arial"/>
              <a:ea typeface="Arial"/>
              <a:cs typeface="Arial"/>
              <a:sym typeface="Arial"/>
            </a:endParaRPr>
          </a:p>
        </p:txBody>
      </p:sp>
      <p:pic>
        <p:nvPicPr>
          <p:cNvPr id="272" name="Google Shape;272;p35"/>
          <p:cNvPicPr preferRelativeResize="0"/>
          <p:nvPr/>
        </p:nvPicPr>
        <p:blipFill>
          <a:blip r:embed="rId3">
            <a:alphaModFix/>
          </a:blip>
          <a:stretch>
            <a:fillRect/>
          </a:stretch>
        </p:blipFill>
        <p:spPr>
          <a:xfrm>
            <a:off x="3558325" y="1187800"/>
            <a:ext cx="5480476" cy="3077075"/>
          </a:xfrm>
          <a:prstGeom prst="rect">
            <a:avLst/>
          </a:prstGeom>
          <a:noFill/>
          <a:ln>
            <a:noFill/>
          </a:ln>
        </p:spPr>
      </p:pic>
      <p:sp>
        <p:nvSpPr>
          <p:cNvPr id="273" name="Google Shape;273;p35"/>
          <p:cNvSpPr txBox="1"/>
          <p:nvPr/>
        </p:nvSpPr>
        <p:spPr>
          <a:xfrm>
            <a:off x="578100" y="1084800"/>
            <a:ext cx="2770200" cy="1477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latin typeface="Proxima Nova"/>
                <a:ea typeface="Proxima Nova"/>
                <a:cs typeface="Proxima Nova"/>
                <a:sym typeface="Proxima Nova"/>
              </a:rPr>
              <a:t>Lastly, other models were also brought up to take into account:</a:t>
            </a:r>
            <a:endParaRPr>
              <a:latin typeface="Proxima Nova"/>
              <a:ea typeface="Proxima Nova"/>
              <a:cs typeface="Proxima Nova"/>
              <a:sym typeface="Proxima Nova"/>
            </a:endParaRPr>
          </a:p>
          <a:p>
            <a:pPr marL="457200" lvl="0" indent="-317500" algn="l" rtl="0">
              <a:spcBef>
                <a:spcPts val="0"/>
              </a:spcBef>
              <a:spcAft>
                <a:spcPts val="0"/>
              </a:spcAft>
              <a:buSzPts val="1400"/>
              <a:buFont typeface="Proxima Nova"/>
              <a:buChar char="●"/>
            </a:pPr>
            <a:r>
              <a:rPr lang="en-GB">
                <a:latin typeface="Proxima Nova"/>
                <a:ea typeface="Proxima Nova"/>
                <a:cs typeface="Proxima Nova"/>
                <a:sym typeface="Proxima Nova"/>
              </a:rPr>
              <a:t>W3 Cube</a:t>
            </a:r>
            <a:endParaRPr>
              <a:latin typeface="Proxima Nova"/>
              <a:ea typeface="Proxima Nova"/>
              <a:cs typeface="Proxima Nova"/>
              <a:sym typeface="Proxima Nova"/>
            </a:endParaRPr>
          </a:p>
          <a:p>
            <a:pPr marL="457200" lvl="0" indent="-317500" algn="l" rtl="0">
              <a:spcBef>
                <a:spcPts val="0"/>
              </a:spcBef>
              <a:spcAft>
                <a:spcPts val="0"/>
              </a:spcAft>
              <a:buSzPts val="1400"/>
              <a:buFont typeface="Proxima Nova"/>
              <a:buChar char="●"/>
            </a:pPr>
            <a:r>
              <a:rPr lang="en-GB">
                <a:latin typeface="Proxima Nova"/>
                <a:ea typeface="Proxima Nova"/>
                <a:cs typeface="Proxima Nova"/>
                <a:sym typeface="Proxima Nova"/>
              </a:rPr>
              <a:t>WISE (EU reporting on water pollutants)</a:t>
            </a:r>
            <a:endParaRPr>
              <a:latin typeface="Proxima Nova"/>
              <a:ea typeface="Proxima Nova"/>
              <a:cs typeface="Proxima Nova"/>
              <a:sym typeface="Proxima Nova"/>
            </a:endParaRPr>
          </a:p>
          <a:p>
            <a:pPr marL="457200" lvl="0" indent="-317500" algn="l" rtl="0">
              <a:spcBef>
                <a:spcPts val="0"/>
              </a:spcBef>
              <a:spcAft>
                <a:spcPts val="0"/>
              </a:spcAft>
              <a:buSzPts val="1400"/>
              <a:buFont typeface="Proxima Nova"/>
              <a:buChar char="●"/>
            </a:pPr>
            <a:r>
              <a:rPr lang="en-GB">
                <a:latin typeface="Proxima Nova"/>
                <a:ea typeface="Proxima Nova"/>
                <a:cs typeface="Proxima Nova"/>
                <a:sym typeface="Proxima Nova"/>
              </a:rPr>
              <a:t>WaterML</a:t>
            </a:r>
            <a:endParaRPr>
              <a:latin typeface="Proxima Nova"/>
              <a:ea typeface="Proxima Nova"/>
              <a:cs typeface="Proxima Nova"/>
              <a:sym typeface="Proxima Nova"/>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36"/>
          <p:cNvSpPr txBox="1">
            <a:spLocks noGrp="1"/>
          </p:cNvSpPr>
          <p:nvPr>
            <p:ph type="title"/>
          </p:nvPr>
        </p:nvSpPr>
        <p:spPr>
          <a:xfrm>
            <a:off x="899594" y="1501902"/>
            <a:ext cx="7772400" cy="2096100"/>
          </a:xfrm>
          <a:prstGeom prst="rect">
            <a:avLst/>
          </a:prstGeom>
          <a:noFill/>
          <a:ln>
            <a:noFill/>
          </a:ln>
        </p:spPr>
        <p:txBody>
          <a:bodyPr spcFirstLastPara="1" wrap="square" lIns="91425" tIns="91425" rIns="91425" bIns="91425" anchor="b" anchorCtr="0">
            <a:noAutofit/>
          </a:bodyPr>
          <a:lstStyle/>
          <a:p>
            <a:pPr marL="0" lvl="0" indent="0" algn="r" rtl="0">
              <a:lnSpc>
                <a:spcPct val="102702"/>
              </a:lnSpc>
              <a:spcBef>
                <a:spcPts val="0"/>
              </a:spcBef>
              <a:spcAft>
                <a:spcPts val="0"/>
              </a:spcAft>
              <a:buSzPts val="3700"/>
              <a:buNone/>
            </a:pPr>
            <a:r>
              <a:rPr lang="en-GB"/>
              <a:t>Models: ‘Core’, Air &amp; Water</a:t>
            </a:r>
            <a:endParaRPr/>
          </a:p>
        </p:txBody>
      </p:sp>
      <p:sp>
        <p:nvSpPr>
          <p:cNvPr id="279" name="Google Shape;279;p36"/>
          <p:cNvSpPr txBox="1">
            <a:spLocks noGrp="1"/>
          </p:cNvSpPr>
          <p:nvPr>
            <p:ph type="subTitle" idx="1"/>
          </p:nvPr>
        </p:nvSpPr>
        <p:spPr>
          <a:xfrm>
            <a:off x="1813994" y="3848751"/>
            <a:ext cx="6858000" cy="1241700"/>
          </a:xfrm>
          <a:prstGeom prst="rect">
            <a:avLst/>
          </a:prstGeom>
          <a:noFill/>
          <a:ln>
            <a:noFill/>
          </a:ln>
        </p:spPr>
        <p:txBody>
          <a:bodyPr spcFirstLastPara="1" wrap="square" lIns="91425" tIns="91425" rIns="91425" bIns="91425" anchor="t" anchorCtr="0">
            <a:noAutofit/>
          </a:bodyPr>
          <a:lstStyle/>
          <a:p>
            <a:pPr marL="0" lvl="0" indent="0" algn="r" rtl="0">
              <a:lnSpc>
                <a:spcPct val="90000"/>
              </a:lnSpc>
              <a:spcBef>
                <a:spcPts val="300"/>
              </a:spcBef>
              <a:spcAft>
                <a:spcPts val="0"/>
              </a:spcAft>
              <a:buSzPts val="1980"/>
              <a:buNone/>
            </a:pPr>
            <a:r>
              <a:rPr lang="en-GB" sz="1400">
                <a:solidFill>
                  <a:srgbClr val="4C4C4C"/>
                </a:solidFill>
              </a:rPr>
              <a:t>Changes since last thematic workshop</a:t>
            </a:r>
            <a:endParaRPr sz="1400">
              <a:solidFill>
                <a:srgbClr val="4C4C4C"/>
              </a:solidFill>
            </a:endParaRPr>
          </a:p>
        </p:txBody>
      </p:sp>
      <p:sp>
        <p:nvSpPr>
          <p:cNvPr id="280" name="Google Shape;280;p36"/>
          <p:cNvSpPr/>
          <p:nvPr/>
        </p:nvSpPr>
        <p:spPr>
          <a:xfrm>
            <a:off x="-3133" y="782"/>
            <a:ext cx="328800" cy="51435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pic>
        <p:nvPicPr>
          <p:cNvPr id="285" name="Google Shape;285;p37"/>
          <p:cNvPicPr preferRelativeResize="0"/>
          <p:nvPr/>
        </p:nvPicPr>
        <p:blipFill>
          <a:blip r:embed="rId3">
            <a:alphaModFix/>
          </a:blip>
          <a:stretch>
            <a:fillRect/>
          </a:stretch>
        </p:blipFill>
        <p:spPr>
          <a:xfrm>
            <a:off x="3119077" y="1353775"/>
            <a:ext cx="5895850" cy="3310300"/>
          </a:xfrm>
          <a:prstGeom prst="rect">
            <a:avLst/>
          </a:prstGeom>
          <a:noFill/>
          <a:ln>
            <a:noFill/>
          </a:ln>
        </p:spPr>
      </p:pic>
      <p:sp>
        <p:nvSpPr>
          <p:cNvPr id="286" name="Google Shape;286;p37"/>
          <p:cNvSpPr txBox="1"/>
          <p:nvPr/>
        </p:nvSpPr>
        <p:spPr>
          <a:xfrm>
            <a:off x="628650" y="273850"/>
            <a:ext cx="8036700" cy="6618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None/>
            </a:pPr>
            <a:r>
              <a:rPr lang="en-GB" sz="3200" b="1"/>
              <a:t>4 Principal Changes to the “Core” model</a:t>
            </a:r>
            <a:endParaRPr sz="3200" b="1" i="0" u="none" strike="noStrike" cap="none">
              <a:solidFill>
                <a:srgbClr val="000000"/>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p38"/>
          <p:cNvSpPr txBox="1"/>
          <p:nvPr/>
        </p:nvSpPr>
        <p:spPr>
          <a:xfrm>
            <a:off x="821625" y="1353775"/>
            <a:ext cx="2297400" cy="1293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200">
                <a:latin typeface="Proxima Nova"/>
                <a:ea typeface="Proxima Nova"/>
                <a:cs typeface="Proxima Nova"/>
                <a:sym typeface="Proxima Nova"/>
              </a:rPr>
              <a:t>ISO O&amp;M preferred over SOSA interpretation for the </a:t>
            </a:r>
            <a:r>
              <a:rPr lang="en-GB" sz="1200" b="1">
                <a:latin typeface="Proxima Nova"/>
                <a:ea typeface="Proxima Nova"/>
                <a:cs typeface="Proxima Nova"/>
                <a:sym typeface="Proxima Nova"/>
              </a:rPr>
              <a:t>FeatureOfInterest, ObservableProperty, SamplingFeature, Observation &amp; Results classes</a:t>
            </a:r>
            <a:endParaRPr sz="1200" b="1">
              <a:latin typeface="Proxima Nova"/>
              <a:ea typeface="Proxima Nova"/>
              <a:cs typeface="Proxima Nova"/>
              <a:sym typeface="Proxima Nova"/>
            </a:endParaRPr>
          </a:p>
        </p:txBody>
      </p:sp>
      <p:pic>
        <p:nvPicPr>
          <p:cNvPr id="292" name="Google Shape;292;p38"/>
          <p:cNvPicPr preferRelativeResize="0"/>
          <p:nvPr/>
        </p:nvPicPr>
        <p:blipFill>
          <a:blip r:embed="rId3">
            <a:alphaModFix/>
          </a:blip>
          <a:stretch>
            <a:fillRect/>
          </a:stretch>
        </p:blipFill>
        <p:spPr>
          <a:xfrm>
            <a:off x="3119077" y="1353775"/>
            <a:ext cx="5895850" cy="3310300"/>
          </a:xfrm>
          <a:prstGeom prst="rect">
            <a:avLst/>
          </a:prstGeom>
          <a:noFill/>
          <a:ln>
            <a:noFill/>
          </a:ln>
        </p:spPr>
      </p:pic>
      <p:sp>
        <p:nvSpPr>
          <p:cNvPr id="293" name="Google Shape;293;p38"/>
          <p:cNvSpPr/>
          <p:nvPr/>
        </p:nvSpPr>
        <p:spPr>
          <a:xfrm>
            <a:off x="441275" y="1476300"/>
            <a:ext cx="289200" cy="2892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a:t>1</a:t>
            </a:r>
            <a:endParaRPr/>
          </a:p>
        </p:txBody>
      </p:sp>
      <p:sp>
        <p:nvSpPr>
          <p:cNvPr id="294" name="Google Shape;294;p38"/>
          <p:cNvSpPr txBox="1"/>
          <p:nvPr/>
        </p:nvSpPr>
        <p:spPr>
          <a:xfrm>
            <a:off x="821625" y="2676325"/>
            <a:ext cx="2297400" cy="800400"/>
          </a:xfrm>
          <a:prstGeom prst="rect">
            <a:avLst/>
          </a:prstGeom>
          <a:noFill/>
          <a:ln>
            <a:noFill/>
          </a:ln>
        </p:spPr>
        <p:txBody>
          <a:bodyPr spcFirstLastPara="1" wrap="square" lIns="91425" tIns="91425" rIns="91425" bIns="91425" anchor="t" anchorCtr="0">
            <a:spAutoFit/>
          </a:bodyPr>
          <a:lstStyle/>
          <a:p>
            <a:pPr marL="457200" lvl="0" indent="-292100" algn="l" rtl="0">
              <a:spcBef>
                <a:spcPts val="0"/>
              </a:spcBef>
              <a:spcAft>
                <a:spcPts val="0"/>
              </a:spcAft>
              <a:buSzPts val="1000"/>
              <a:buFont typeface="Proxima Nova"/>
              <a:buChar char="●"/>
            </a:pPr>
            <a:r>
              <a:rPr lang="en-GB" sz="1000">
                <a:latin typeface="Proxima Nova"/>
                <a:ea typeface="Proxima Nova"/>
                <a:cs typeface="Proxima Nova"/>
                <a:sym typeface="Proxima Nova"/>
              </a:rPr>
              <a:t>ISO O&amp;M definitions seem to be better aligned than SOSA</a:t>
            </a:r>
            <a:endParaRPr sz="1000">
              <a:latin typeface="Proxima Nova"/>
              <a:ea typeface="Proxima Nova"/>
              <a:cs typeface="Proxima Nova"/>
              <a:sym typeface="Proxima Nova"/>
            </a:endParaRPr>
          </a:p>
          <a:p>
            <a:pPr marL="457200" lvl="0" indent="-292100" algn="l" rtl="0">
              <a:spcBef>
                <a:spcPts val="0"/>
              </a:spcBef>
              <a:spcAft>
                <a:spcPts val="0"/>
              </a:spcAft>
              <a:buSzPts val="1000"/>
              <a:buFont typeface="Proxima Nova"/>
              <a:buChar char="●"/>
            </a:pPr>
            <a:r>
              <a:rPr lang="en-GB" sz="1000">
                <a:latin typeface="Proxima Nova"/>
                <a:ea typeface="Proxima Nova"/>
                <a:cs typeface="Proxima Nova"/>
                <a:sym typeface="Proxima Nova"/>
              </a:rPr>
              <a:t>Modeling mismatch with SamplingFeature in SOSA</a:t>
            </a:r>
            <a:endParaRPr sz="1000">
              <a:latin typeface="Proxima Nova"/>
              <a:ea typeface="Proxima Nova"/>
              <a:cs typeface="Proxima Nova"/>
              <a:sym typeface="Proxima Nova"/>
            </a:endParaRPr>
          </a:p>
        </p:txBody>
      </p:sp>
      <p:sp>
        <p:nvSpPr>
          <p:cNvPr id="295" name="Google Shape;295;p38"/>
          <p:cNvSpPr txBox="1"/>
          <p:nvPr/>
        </p:nvSpPr>
        <p:spPr>
          <a:xfrm>
            <a:off x="628650" y="273850"/>
            <a:ext cx="8036700" cy="6618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None/>
            </a:pPr>
            <a:r>
              <a:rPr lang="en-GB" sz="3200" b="1"/>
              <a:t>4 Principal Changes to the “Core” model</a:t>
            </a:r>
            <a:endParaRPr sz="3200" b="1" i="0" u="none" strike="noStrike" cap="none">
              <a:solidFill>
                <a:srgbClr val="000000"/>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pic>
        <p:nvPicPr>
          <p:cNvPr id="300" name="Google Shape;300;p39"/>
          <p:cNvPicPr preferRelativeResize="0"/>
          <p:nvPr/>
        </p:nvPicPr>
        <p:blipFill>
          <a:blip r:embed="rId3">
            <a:alphaModFix/>
          </a:blip>
          <a:stretch>
            <a:fillRect/>
          </a:stretch>
        </p:blipFill>
        <p:spPr>
          <a:xfrm>
            <a:off x="3119077" y="1353775"/>
            <a:ext cx="5895850" cy="3310300"/>
          </a:xfrm>
          <a:prstGeom prst="rect">
            <a:avLst/>
          </a:prstGeom>
          <a:noFill/>
          <a:ln>
            <a:noFill/>
          </a:ln>
        </p:spPr>
      </p:pic>
      <p:sp>
        <p:nvSpPr>
          <p:cNvPr id="301" name="Google Shape;301;p39"/>
          <p:cNvSpPr/>
          <p:nvPr/>
        </p:nvSpPr>
        <p:spPr>
          <a:xfrm>
            <a:off x="3210175" y="1552500"/>
            <a:ext cx="1112400" cy="694500"/>
          </a:xfrm>
          <a:prstGeom prst="rect">
            <a:avLst/>
          </a:prstGeom>
          <a:solidFill>
            <a:srgbClr val="F4CCCC">
              <a:alpha val="34080"/>
            </a:srgbClr>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b="1">
                <a:solidFill>
                  <a:srgbClr val="FF0000"/>
                </a:solidFill>
              </a:rPr>
              <a:t>O&amp;M:Feature</a:t>
            </a:r>
            <a:endParaRPr sz="1000" b="1">
              <a:solidFill>
                <a:srgbClr val="FF0000"/>
              </a:solidFill>
            </a:endParaRPr>
          </a:p>
        </p:txBody>
      </p:sp>
      <p:sp>
        <p:nvSpPr>
          <p:cNvPr id="302" name="Google Shape;302;p39"/>
          <p:cNvSpPr/>
          <p:nvPr/>
        </p:nvSpPr>
        <p:spPr>
          <a:xfrm>
            <a:off x="3219775" y="2737875"/>
            <a:ext cx="1112400" cy="694500"/>
          </a:xfrm>
          <a:prstGeom prst="rect">
            <a:avLst/>
          </a:prstGeom>
          <a:solidFill>
            <a:srgbClr val="F4CCCC">
              <a:alpha val="34080"/>
            </a:srgbClr>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700" b="1">
                <a:solidFill>
                  <a:srgbClr val="FF0000"/>
                </a:solidFill>
              </a:rPr>
              <a:t>O&amp;M:SpatialSampling-Feature</a:t>
            </a:r>
            <a:endParaRPr sz="700" b="1">
              <a:solidFill>
                <a:srgbClr val="FF0000"/>
              </a:solidFill>
            </a:endParaRPr>
          </a:p>
        </p:txBody>
      </p:sp>
      <p:sp>
        <p:nvSpPr>
          <p:cNvPr id="303" name="Google Shape;303;p39"/>
          <p:cNvSpPr/>
          <p:nvPr/>
        </p:nvSpPr>
        <p:spPr>
          <a:xfrm>
            <a:off x="4664475" y="3879200"/>
            <a:ext cx="1112400" cy="694500"/>
          </a:xfrm>
          <a:prstGeom prst="rect">
            <a:avLst/>
          </a:prstGeom>
          <a:solidFill>
            <a:srgbClr val="F4CCCC">
              <a:alpha val="34080"/>
            </a:srgbClr>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b="1">
                <a:solidFill>
                  <a:srgbClr val="FF0000"/>
                </a:solidFill>
              </a:rPr>
              <a:t>O&amp;M:Result</a:t>
            </a:r>
            <a:endParaRPr sz="1000" b="1">
              <a:solidFill>
                <a:srgbClr val="FF0000"/>
              </a:solidFill>
            </a:endParaRPr>
          </a:p>
        </p:txBody>
      </p:sp>
      <p:sp>
        <p:nvSpPr>
          <p:cNvPr id="304" name="Google Shape;304;p39"/>
          <p:cNvSpPr/>
          <p:nvPr/>
        </p:nvSpPr>
        <p:spPr>
          <a:xfrm>
            <a:off x="441275" y="1476300"/>
            <a:ext cx="289200" cy="2892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a:t>1</a:t>
            </a:r>
            <a:endParaRPr/>
          </a:p>
        </p:txBody>
      </p:sp>
      <p:sp>
        <p:nvSpPr>
          <p:cNvPr id="305" name="Google Shape;305;p39"/>
          <p:cNvSpPr/>
          <p:nvPr/>
        </p:nvSpPr>
        <p:spPr>
          <a:xfrm>
            <a:off x="4664475" y="1552500"/>
            <a:ext cx="1112400" cy="694500"/>
          </a:xfrm>
          <a:prstGeom prst="rect">
            <a:avLst/>
          </a:prstGeom>
          <a:solidFill>
            <a:srgbClr val="F4CCCC">
              <a:alpha val="34080"/>
            </a:srgbClr>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000" b="1">
                <a:solidFill>
                  <a:srgbClr val="FF0000"/>
                </a:solidFill>
              </a:rPr>
              <a:t>O&amp;M:Property</a:t>
            </a:r>
            <a:endParaRPr sz="1000" b="1">
              <a:solidFill>
                <a:srgbClr val="FF0000"/>
              </a:solidFill>
            </a:endParaRPr>
          </a:p>
        </p:txBody>
      </p:sp>
      <p:sp>
        <p:nvSpPr>
          <p:cNvPr id="306" name="Google Shape;306;p39"/>
          <p:cNvSpPr/>
          <p:nvPr/>
        </p:nvSpPr>
        <p:spPr>
          <a:xfrm>
            <a:off x="4664475" y="2737875"/>
            <a:ext cx="1112400" cy="694500"/>
          </a:xfrm>
          <a:prstGeom prst="rect">
            <a:avLst/>
          </a:prstGeom>
          <a:solidFill>
            <a:srgbClr val="F4CCCC">
              <a:alpha val="34080"/>
            </a:srgbClr>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800" b="1">
                <a:solidFill>
                  <a:srgbClr val="FF0000"/>
                </a:solidFill>
              </a:rPr>
              <a:t>O&amp;M:Observation</a:t>
            </a:r>
            <a:endParaRPr sz="800" b="1">
              <a:solidFill>
                <a:srgbClr val="FF0000"/>
              </a:solidFill>
            </a:endParaRPr>
          </a:p>
        </p:txBody>
      </p:sp>
      <p:sp>
        <p:nvSpPr>
          <p:cNvPr id="307" name="Google Shape;307;p39"/>
          <p:cNvSpPr txBox="1"/>
          <p:nvPr/>
        </p:nvSpPr>
        <p:spPr>
          <a:xfrm>
            <a:off x="821625" y="1353775"/>
            <a:ext cx="2297400" cy="1293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200">
                <a:latin typeface="Proxima Nova"/>
                <a:ea typeface="Proxima Nova"/>
                <a:cs typeface="Proxima Nova"/>
                <a:sym typeface="Proxima Nova"/>
              </a:rPr>
              <a:t>ISO O&amp;M preferred over SOSA interpretation for the </a:t>
            </a:r>
            <a:r>
              <a:rPr lang="en-GB" sz="1200" b="1">
                <a:latin typeface="Proxima Nova"/>
                <a:ea typeface="Proxima Nova"/>
                <a:cs typeface="Proxima Nova"/>
                <a:sym typeface="Proxima Nova"/>
              </a:rPr>
              <a:t>FeatureOfInterest, ObservableProperty, SamplingFeature, Observation &amp; Results classes</a:t>
            </a:r>
            <a:endParaRPr sz="1200" b="1">
              <a:latin typeface="Proxima Nova"/>
              <a:ea typeface="Proxima Nova"/>
              <a:cs typeface="Proxima Nova"/>
              <a:sym typeface="Proxima Nova"/>
            </a:endParaRPr>
          </a:p>
        </p:txBody>
      </p:sp>
      <p:sp>
        <p:nvSpPr>
          <p:cNvPr id="308" name="Google Shape;308;p39"/>
          <p:cNvSpPr txBox="1"/>
          <p:nvPr/>
        </p:nvSpPr>
        <p:spPr>
          <a:xfrm>
            <a:off x="821625" y="2676325"/>
            <a:ext cx="2297400" cy="800400"/>
          </a:xfrm>
          <a:prstGeom prst="rect">
            <a:avLst/>
          </a:prstGeom>
          <a:noFill/>
          <a:ln>
            <a:noFill/>
          </a:ln>
        </p:spPr>
        <p:txBody>
          <a:bodyPr spcFirstLastPara="1" wrap="square" lIns="91425" tIns="91425" rIns="91425" bIns="91425" anchor="t" anchorCtr="0">
            <a:spAutoFit/>
          </a:bodyPr>
          <a:lstStyle/>
          <a:p>
            <a:pPr marL="457200" lvl="0" indent="-292100" algn="l" rtl="0">
              <a:spcBef>
                <a:spcPts val="0"/>
              </a:spcBef>
              <a:spcAft>
                <a:spcPts val="0"/>
              </a:spcAft>
              <a:buSzPts val="1000"/>
              <a:buFont typeface="Proxima Nova"/>
              <a:buChar char="●"/>
            </a:pPr>
            <a:r>
              <a:rPr lang="en-GB" sz="1000">
                <a:latin typeface="Proxima Nova"/>
                <a:ea typeface="Proxima Nova"/>
                <a:cs typeface="Proxima Nova"/>
                <a:sym typeface="Proxima Nova"/>
              </a:rPr>
              <a:t>ISO O&amp;M definitions seem to be better aligned than SOSA</a:t>
            </a:r>
            <a:endParaRPr sz="1000">
              <a:latin typeface="Proxima Nova"/>
              <a:ea typeface="Proxima Nova"/>
              <a:cs typeface="Proxima Nova"/>
              <a:sym typeface="Proxima Nova"/>
            </a:endParaRPr>
          </a:p>
          <a:p>
            <a:pPr marL="457200" lvl="0" indent="-292100" algn="l" rtl="0">
              <a:spcBef>
                <a:spcPts val="0"/>
              </a:spcBef>
              <a:spcAft>
                <a:spcPts val="0"/>
              </a:spcAft>
              <a:buSzPts val="1000"/>
              <a:buFont typeface="Proxima Nova"/>
              <a:buChar char="●"/>
            </a:pPr>
            <a:r>
              <a:rPr lang="en-GB" sz="1000">
                <a:latin typeface="Proxima Nova"/>
                <a:ea typeface="Proxima Nova"/>
                <a:cs typeface="Proxima Nova"/>
                <a:sym typeface="Proxima Nova"/>
              </a:rPr>
              <a:t>Modeling mismatch with SamplingFeature in SOSA</a:t>
            </a:r>
            <a:endParaRPr sz="1000">
              <a:latin typeface="Proxima Nova"/>
              <a:ea typeface="Proxima Nova"/>
              <a:cs typeface="Proxima Nova"/>
              <a:sym typeface="Proxima Nova"/>
            </a:endParaRPr>
          </a:p>
        </p:txBody>
      </p:sp>
      <p:sp>
        <p:nvSpPr>
          <p:cNvPr id="309" name="Google Shape;309;p39"/>
          <p:cNvSpPr txBox="1"/>
          <p:nvPr/>
        </p:nvSpPr>
        <p:spPr>
          <a:xfrm>
            <a:off x="628650" y="273850"/>
            <a:ext cx="8036700" cy="6618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None/>
            </a:pPr>
            <a:r>
              <a:rPr lang="en-GB" sz="3200" b="1"/>
              <a:t>4 Principal Changes to the “Core” model</a:t>
            </a:r>
            <a:endParaRPr sz="3200" b="1" i="0" u="none" strike="noStrike" cap="none">
              <a:solidFill>
                <a:srgbClr val="000000"/>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Google Shape;314;p40"/>
          <p:cNvSpPr txBox="1"/>
          <p:nvPr/>
        </p:nvSpPr>
        <p:spPr>
          <a:xfrm>
            <a:off x="821625" y="1353775"/>
            <a:ext cx="22974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200">
                <a:latin typeface="Proxima Nova"/>
                <a:ea typeface="Proxima Nova"/>
                <a:cs typeface="Proxima Nova"/>
                <a:sym typeface="Proxima Nova"/>
              </a:rPr>
              <a:t>ISO O&amp;M preferred over SOSA interpretation</a:t>
            </a:r>
            <a:endParaRPr sz="1200">
              <a:latin typeface="Proxima Nova"/>
              <a:ea typeface="Proxima Nova"/>
              <a:cs typeface="Proxima Nova"/>
              <a:sym typeface="Proxima Nova"/>
            </a:endParaRPr>
          </a:p>
        </p:txBody>
      </p:sp>
      <p:pic>
        <p:nvPicPr>
          <p:cNvPr id="315" name="Google Shape;315;p40"/>
          <p:cNvPicPr preferRelativeResize="0"/>
          <p:nvPr/>
        </p:nvPicPr>
        <p:blipFill>
          <a:blip r:embed="rId3">
            <a:alphaModFix/>
          </a:blip>
          <a:stretch>
            <a:fillRect/>
          </a:stretch>
        </p:blipFill>
        <p:spPr>
          <a:xfrm>
            <a:off x="3119077" y="1353775"/>
            <a:ext cx="5895850" cy="3310300"/>
          </a:xfrm>
          <a:prstGeom prst="rect">
            <a:avLst/>
          </a:prstGeom>
          <a:noFill/>
          <a:ln>
            <a:noFill/>
          </a:ln>
        </p:spPr>
      </p:pic>
      <p:sp>
        <p:nvSpPr>
          <p:cNvPr id="316" name="Google Shape;316;p40"/>
          <p:cNvSpPr/>
          <p:nvPr/>
        </p:nvSpPr>
        <p:spPr>
          <a:xfrm>
            <a:off x="441275" y="1476300"/>
            <a:ext cx="289200" cy="2892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a:t>1</a:t>
            </a:r>
            <a:endParaRPr/>
          </a:p>
        </p:txBody>
      </p:sp>
      <p:sp>
        <p:nvSpPr>
          <p:cNvPr id="317" name="Google Shape;317;p40"/>
          <p:cNvSpPr/>
          <p:nvPr/>
        </p:nvSpPr>
        <p:spPr>
          <a:xfrm>
            <a:off x="441275" y="2091625"/>
            <a:ext cx="289200" cy="2892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a:t>2</a:t>
            </a:r>
            <a:endParaRPr/>
          </a:p>
        </p:txBody>
      </p:sp>
      <p:sp>
        <p:nvSpPr>
          <p:cNvPr id="318" name="Google Shape;318;p40"/>
          <p:cNvSpPr txBox="1"/>
          <p:nvPr/>
        </p:nvSpPr>
        <p:spPr>
          <a:xfrm>
            <a:off x="821625" y="1959175"/>
            <a:ext cx="22974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200">
                <a:latin typeface="Proxima Nova"/>
                <a:ea typeface="Proxima Nova"/>
                <a:cs typeface="Proxima Nova"/>
                <a:sym typeface="Proxima Nova"/>
              </a:rPr>
              <a:t>First proposal of attributes based on O&amp;M</a:t>
            </a:r>
            <a:endParaRPr>
              <a:latin typeface="Proxima Nova"/>
              <a:ea typeface="Proxima Nova"/>
              <a:cs typeface="Proxima Nova"/>
              <a:sym typeface="Proxima Nova"/>
            </a:endParaRPr>
          </a:p>
        </p:txBody>
      </p:sp>
      <p:sp>
        <p:nvSpPr>
          <p:cNvPr id="319" name="Google Shape;319;p40"/>
          <p:cNvSpPr/>
          <p:nvPr/>
        </p:nvSpPr>
        <p:spPr>
          <a:xfrm>
            <a:off x="3219775" y="2571750"/>
            <a:ext cx="2614800" cy="807000"/>
          </a:xfrm>
          <a:prstGeom prst="rect">
            <a:avLst/>
          </a:prstGeom>
          <a:solidFill>
            <a:srgbClr val="F4CCCC">
              <a:alpha val="34080"/>
            </a:srgbClr>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40"/>
          <p:cNvSpPr txBox="1"/>
          <p:nvPr/>
        </p:nvSpPr>
        <p:spPr>
          <a:xfrm>
            <a:off x="628650" y="273850"/>
            <a:ext cx="8036700" cy="6618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None/>
            </a:pPr>
            <a:r>
              <a:rPr lang="en-GB" sz="3200" b="1"/>
              <a:t>4 Principal Changes to the “Core” model</a:t>
            </a:r>
            <a:endParaRPr sz="3200" b="1" i="0" u="none" strike="noStrike" cap="none">
              <a:solidFill>
                <a:srgbClr val="000000"/>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grpSp>
        <p:nvGrpSpPr>
          <p:cNvPr id="146" name="Google Shape;146;p23"/>
          <p:cNvGrpSpPr/>
          <p:nvPr/>
        </p:nvGrpSpPr>
        <p:grpSpPr>
          <a:xfrm>
            <a:off x="894100" y="1764238"/>
            <a:ext cx="1682575" cy="1568700"/>
            <a:chOff x="3383325" y="1089638"/>
            <a:chExt cx="1682575" cy="1568700"/>
          </a:xfrm>
        </p:grpSpPr>
        <p:sp>
          <p:nvSpPr>
            <p:cNvPr id="147" name="Google Shape;147;p23"/>
            <p:cNvSpPr/>
            <p:nvPr/>
          </p:nvSpPr>
          <p:spPr>
            <a:xfrm>
              <a:off x="3383325" y="1089638"/>
              <a:ext cx="1568700" cy="1568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23"/>
            <p:cNvSpPr/>
            <p:nvPr/>
          </p:nvSpPr>
          <p:spPr>
            <a:xfrm>
              <a:off x="3497200" y="1089638"/>
              <a:ext cx="1568700" cy="15687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9" name="Google Shape;149;p23"/>
            <p:cNvPicPr preferRelativeResize="0"/>
            <p:nvPr/>
          </p:nvPicPr>
          <p:blipFill>
            <a:blip r:embed="rId3">
              <a:alphaModFix/>
            </a:blip>
            <a:stretch>
              <a:fillRect/>
            </a:stretch>
          </p:blipFill>
          <p:spPr>
            <a:xfrm>
              <a:off x="3744288" y="1450598"/>
              <a:ext cx="846775" cy="846775"/>
            </a:xfrm>
            <a:prstGeom prst="rect">
              <a:avLst/>
            </a:prstGeom>
            <a:noFill/>
            <a:ln>
              <a:noFill/>
            </a:ln>
          </p:spPr>
        </p:pic>
      </p:grpSp>
      <p:sp>
        <p:nvSpPr>
          <p:cNvPr id="150" name="Google Shape;150;p23"/>
          <p:cNvSpPr txBox="1"/>
          <p:nvPr/>
        </p:nvSpPr>
        <p:spPr>
          <a:xfrm>
            <a:off x="628651" y="273845"/>
            <a:ext cx="7886700" cy="738225"/>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None/>
            </a:pPr>
            <a:r>
              <a:rPr lang="en-GB" sz="3200" b="1" i="0" u="none" strike="noStrike" cap="none">
                <a:solidFill>
                  <a:srgbClr val="000000"/>
                </a:solidFill>
                <a:latin typeface="Arial"/>
                <a:ea typeface="Arial"/>
                <a:cs typeface="Arial"/>
                <a:sym typeface="Arial"/>
              </a:rPr>
              <a:t>Purpose of today</a:t>
            </a:r>
            <a:endParaRPr sz="3200" b="1" i="0" u="none" strike="noStrike" cap="none">
              <a:solidFill>
                <a:srgbClr val="000000"/>
              </a:solidFill>
              <a:latin typeface="Arial"/>
              <a:ea typeface="Arial"/>
              <a:cs typeface="Arial"/>
              <a:sym typeface="Arial"/>
            </a:endParaRPr>
          </a:p>
        </p:txBody>
      </p:sp>
      <p:sp>
        <p:nvSpPr>
          <p:cNvPr id="151" name="Google Shape;151;p23"/>
          <p:cNvSpPr/>
          <p:nvPr/>
        </p:nvSpPr>
        <p:spPr>
          <a:xfrm>
            <a:off x="3256325" y="1402513"/>
            <a:ext cx="5217300" cy="2721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GB" sz="1100" b="1">
                <a:solidFill>
                  <a:schemeClr val="dk1"/>
                </a:solidFill>
              </a:rPr>
              <a:t>Give a recap of TW1 and address the questions raised</a:t>
            </a:r>
            <a:endParaRPr sz="1100"/>
          </a:p>
        </p:txBody>
      </p:sp>
      <p:sp>
        <p:nvSpPr>
          <p:cNvPr id="152" name="Google Shape;152;p23"/>
          <p:cNvSpPr/>
          <p:nvPr/>
        </p:nvSpPr>
        <p:spPr>
          <a:xfrm>
            <a:off x="3256325" y="2044300"/>
            <a:ext cx="5609400" cy="2721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GB" sz="1100" b="1">
                <a:solidFill>
                  <a:schemeClr val="dk1"/>
                </a:solidFill>
              </a:rPr>
              <a:t>Going over changes to Core, Water &amp; Air models</a:t>
            </a:r>
            <a:endParaRPr sz="1100"/>
          </a:p>
        </p:txBody>
      </p:sp>
      <p:sp>
        <p:nvSpPr>
          <p:cNvPr id="153" name="Google Shape;153;p23"/>
          <p:cNvSpPr/>
          <p:nvPr/>
        </p:nvSpPr>
        <p:spPr>
          <a:xfrm>
            <a:off x="2665475" y="2636550"/>
            <a:ext cx="457200" cy="457200"/>
          </a:xfrm>
          <a:custGeom>
            <a:avLst/>
            <a:gdLst/>
            <a:ahLst/>
            <a:cxnLst/>
            <a:rect l="l" t="t" r="r" b="b"/>
            <a:pathLst>
              <a:path w="346" h="346" extrusionOk="0">
                <a:moveTo>
                  <a:pt x="0" y="0"/>
                </a:moveTo>
                <a:cubicBezTo>
                  <a:pt x="0" y="346"/>
                  <a:pt x="0" y="346"/>
                  <a:pt x="0" y="346"/>
                </a:cubicBezTo>
                <a:cubicBezTo>
                  <a:pt x="346" y="346"/>
                  <a:pt x="346" y="346"/>
                  <a:pt x="346" y="346"/>
                </a:cubicBezTo>
                <a:cubicBezTo>
                  <a:pt x="346" y="0"/>
                  <a:pt x="346" y="0"/>
                  <a:pt x="346" y="0"/>
                </a:cubicBezTo>
                <a:lnTo>
                  <a:pt x="0" y="0"/>
                </a:lnTo>
                <a:close/>
                <a:moveTo>
                  <a:pt x="332" y="331"/>
                </a:moveTo>
                <a:cubicBezTo>
                  <a:pt x="15" y="331"/>
                  <a:pt x="15" y="331"/>
                  <a:pt x="15" y="331"/>
                </a:cubicBezTo>
                <a:cubicBezTo>
                  <a:pt x="15" y="15"/>
                  <a:pt x="15" y="15"/>
                  <a:pt x="15" y="15"/>
                </a:cubicBezTo>
                <a:cubicBezTo>
                  <a:pt x="332" y="15"/>
                  <a:pt x="332" y="15"/>
                  <a:pt x="332" y="15"/>
                </a:cubicBezTo>
                <a:lnTo>
                  <a:pt x="332" y="331"/>
                </a:lnTo>
                <a:close/>
                <a:moveTo>
                  <a:pt x="80" y="145"/>
                </a:moveTo>
                <a:cubicBezTo>
                  <a:pt x="32" y="239"/>
                  <a:pt x="32" y="239"/>
                  <a:pt x="32" y="239"/>
                </a:cubicBezTo>
                <a:cubicBezTo>
                  <a:pt x="127" y="239"/>
                  <a:pt x="127" y="239"/>
                  <a:pt x="127" y="239"/>
                </a:cubicBezTo>
                <a:lnTo>
                  <a:pt x="80" y="145"/>
                </a:lnTo>
                <a:close/>
                <a:moveTo>
                  <a:pt x="80" y="178"/>
                </a:moveTo>
                <a:cubicBezTo>
                  <a:pt x="103" y="224"/>
                  <a:pt x="103" y="224"/>
                  <a:pt x="103" y="224"/>
                </a:cubicBezTo>
                <a:cubicBezTo>
                  <a:pt x="56" y="224"/>
                  <a:pt x="56" y="224"/>
                  <a:pt x="56" y="224"/>
                </a:cubicBezTo>
                <a:lnTo>
                  <a:pt x="80" y="178"/>
                </a:lnTo>
                <a:close/>
                <a:moveTo>
                  <a:pt x="219" y="195"/>
                </a:moveTo>
                <a:cubicBezTo>
                  <a:pt x="315" y="195"/>
                  <a:pt x="315" y="195"/>
                  <a:pt x="315" y="195"/>
                </a:cubicBezTo>
                <a:cubicBezTo>
                  <a:pt x="267" y="101"/>
                  <a:pt x="267" y="101"/>
                  <a:pt x="267" y="101"/>
                </a:cubicBezTo>
                <a:lnTo>
                  <a:pt x="219" y="195"/>
                </a:lnTo>
                <a:close/>
                <a:moveTo>
                  <a:pt x="243" y="180"/>
                </a:moveTo>
                <a:cubicBezTo>
                  <a:pt x="267" y="133"/>
                  <a:pt x="267" y="133"/>
                  <a:pt x="267" y="133"/>
                </a:cubicBezTo>
                <a:cubicBezTo>
                  <a:pt x="291" y="180"/>
                  <a:pt x="291" y="180"/>
                  <a:pt x="291" y="180"/>
                </a:cubicBezTo>
                <a:lnTo>
                  <a:pt x="243" y="180"/>
                </a:lnTo>
                <a:close/>
                <a:moveTo>
                  <a:pt x="83" y="104"/>
                </a:moveTo>
                <a:cubicBezTo>
                  <a:pt x="136" y="95"/>
                  <a:pt x="136" y="95"/>
                  <a:pt x="136" y="95"/>
                </a:cubicBezTo>
                <a:cubicBezTo>
                  <a:pt x="140" y="107"/>
                  <a:pt x="151" y="116"/>
                  <a:pt x="164" y="119"/>
                </a:cubicBezTo>
                <a:cubicBezTo>
                  <a:pt x="164" y="295"/>
                  <a:pt x="164" y="295"/>
                  <a:pt x="164" y="295"/>
                </a:cubicBezTo>
                <a:cubicBezTo>
                  <a:pt x="120" y="295"/>
                  <a:pt x="120" y="295"/>
                  <a:pt x="120" y="295"/>
                </a:cubicBezTo>
                <a:cubicBezTo>
                  <a:pt x="120" y="310"/>
                  <a:pt x="120" y="310"/>
                  <a:pt x="120" y="310"/>
                </a:cubicBezTo>
                <a:cubicBezTo>
                  <a:pt x="227" y="310"/>
                  <a:pt x="227" y="310"/>
                  <a:pt x="227" y="310"/>
                </a:cubicBezTo>
                <a:cubicBezTo>
                  <a:pt x="227" y="295"/>
                  <a:pt x="227" y="295"/>
                  <a:pt x="227" y="295"/>
                </a:cubicBezTo>
                <a:cubicBezTo>
                  <a:pt x="179" y="295"/>
                  <a:pt x="179" y="295"/>
                  <a:pt x="179" y="295"/>
                </a:cubicBezTo>
                <a:cubicBezTo>
                  <a:pt x="179" y="119"/>
                  <a:pt x="179" y="119"/>
                  <a:pt x="179" y="119"/>
                </a:cubicBezTo>
                <a:cubicBezTo>
                  <a:pt x="197" y="115"/>
                  <a:pt x="210" y="100"/>
                  <a:pt x="210" y="81"/>
                </a:cubicBezTo>
                <a:cubicBezTo>
                  <a:pt x="210" y="81"/>
                  <a:pt x="210" y="81"/>
                  <a:pt x="210" y="81"/>
                </a:cubicBezTo>
                <a:cubicBezTo>
                  <a:pt x="260" y="71"/>
                  <a:pt x="260" y="71"/>
                  <a:pt x="260" y="71"/>
                </a:cubicBezTo>
                <a:cubicBezTo>
                  <a:pt x="260" y="81"/>
                  <a:pt x="260" y="81"/>
                  <a:pt x="260" y="81"/>
                </a:cubicBezTo>
                <a:cubicBezTo>
                  <a:pt x="275" y="81"/>
                  <a:pt x="275" y="81"/>
                  <a:pt x="275" y="81"/>
                </a:cubicBezTo>
                <a:cubicBezTo>
                  <a:pt x="275" y="54"/>
                  <a:pt x="275" y="54"/>
                  <a:pt x="275" y="54"/>
                </a:cubicBezTo>
                <a:cubicBezTo>
                  <a:pt x="207" y="66"/>
                  <a:pt x="207" y="66"/>
                  <a:pt x="207" y="66"/>
                </a:cubicBezTo>
                <a:cubicBezTo>
                  <a:pt x="201" y="52"/>
                  <a:pt x="187" y="43"/>
                  <a:pt x="172" y="43"/>
                </a:cubicBezTo>
                <a:cubicBezTo>
                  <a:pt x="151" y="43"/>
                  <a:pt x="134" y="59"/>
                  <a:pt x="133" y="80"/>
                </a:cubicBezTo>
                <a:cubicBezTo>
                  <a:pt x="68" y="92"/>
                  <a:pt x="68" y="92"/>
                  <a:pt x="68" y="92"/>
                </a:cubicBezTo>
                <a:cubicBezTo>
                  <a:pt x="68" y="121"/>
                  <a:pt x="68" y="121"/>
                  <a:pt x="68" y="121"/>
                </a:cubicBezTo>
                <a:cubicBezTo>
                  <a:pt x="83" y="121"/>
                  <a:pt x="83" y="121"/>
                  <a:pt x="83" y="121"/>
                </a:cubicBezTo>
                <a:lnTo>
                  <a:pt x="83" y="104"/>
                </a:lnTo>
                <a:close/>
                <a:moveTo>
                  <a:pt x="172" y="58"/>
                </a:moveTo>
                <a:cubicBezTo>
                  <a:pt x="185" y="58"/>
                  <a:pt x="195" y="68"/>
                  <a:pt x="195" y="81"/>
                </a:cubicBezTo>
                <a:cubicBezTo>
                  <a:pt x="195" y="94"/>
                  <a:pt x="185" y="105"/>
                  <a:pt x="172" y="105"/>
                </a:cubicBezTo>
                <a:cubicBezTo>
                  <a:pt x="159" y="105"/>
                  <a:pt x="148" y="94"/>
                  <a:pt x="148" y="81"/>
                </a:cubicBezTo>
                <a:cubicBezTo>
                  <a:pt x="148" y="68"/>
                  <a:pt x="159" y="58"/>
                  <a:pt x="172" y="58"/>
                </a:cubicBezTo>
                <a:close/>
              </a:path>
            </a:pathLst>
          </a:custGeom>
          <a:solidFill>
            <a:srgbClr val="43434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800">
              <a:solidFill>
                <a:srgbClr val="D04A02"/>
              </a:solidFill>
              <a:latin typeface="Arial"/>
              <a:ea typeface="Arial"/>
              <a:cs typeface="Arial"/>
              <a:sym typeface="Arial"/>
            </a:endParaRPr>
          </a:p>
        </p:txBody>
      </p:sp>
      <p:sp>
        <p:nvSpPr>
          <p:cNvPr id="154" name="Google Shape;154;p23"/>
          <p:cNvSpPr/>
          <p:nvPr/>
        </p:nvSpPr>
        <p:spPr>
          <a:xfrm>
            <a:off x="3256325" y="3425475"/>
            <a:ext cx="4352700" cy="2721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GB" sz="1100" b="1">
                <a:solidFill>
                  <a:schemeClr val="dk1"/>
                </a:solidFill>
              </a:rPr>
              <a:t>Detailing collaboration for definitions</a:t>
            </a:r>
            <a:endParaRPr sz="1100"/>
          </a:p>
        </p:txBody>
      </p:sp>
      <p:grpSp>
        <p:nvGrpSpPr>
          <p:cNvPr id="155" name="Google Shape;155;p23"/>
          <p:cNvGrpSpPr/>
          <p:nvPr/>
        </p:nvGrpSpPr>
        <p:grpSpPr>
          <a:xfrm>
            <a:off x="2665500" y="3332947"/>
            <a:ext cx="457150" cy="457157"/>
            <a:chOff x="4143375" y="39688"/>
            <a:chExt cx="1338263" cy="1339849"/>
          </a:xfrm>
        </p:grpSpPr>
        <p:sp>
          <p:nvSpPr>
            <p:cNvPr id="156" name="Google Shape;156;p23"/>
            <p:cNvSpPr/>
            <p:nvPr/>
          </p:nvSpPr>
          <p:spPr>
            <a:xfrm>
              <a:off x="4143375" y="39688"/>
              <a:ext cx="1338263" cy="1339849"/>
            </a:xfrm>
            <a:custGeom>
              <a:avLst/>
              <a:gdLst/>
              <a:ahLst/>
              <a:cxnLst/>
              <a:rect l="l" t="t" r="r" b="b"/>
              <a:pathLst>
                <a:path w="576" h="576" extrusionOk="0">
                  <a:moveTo>
                    <a:pt x="0" y="0"/>
                  </a:moveTo>
                  <a:cubicBezTo>
                    <a:pt x="0" y="576"/>
                    <a:pt x="0" y="576"/>
                    <a:pt x="0" y="576"/>
                  </a:cubicBezTo>
                  <a:cubicBezTo>
                    <a:pt x="179" y="576"/>
                    <a:pt x="179" y="576"/>
                    <a:pt x="179" y="576"/>
                  </a:cubicBezTo>
                  <a:cubicBezTo>
                    <a:pt x="179" y="411"/>
                    <a:pt x="179" y="411"/>
                    <a:pt x="179" y="411"/>
                  </a:cubicBezTo>
                  <a:cubicBezTo>
                    <a:pt x="174" y="407"/>
                    <a:pt x="174" y="407"/>
                    <a:pt x="174" y="407"/>
                  </a:cubicBezTo>
                  <a:cubicBezTo>
                    <a:pt x="130" y="375"/>
                    <a:pt x="104" y="324"/>
                    <a:pt x="104" y="270"/>
                  </a:cubicBezTo>
                  <a:cubicBezTo>
                    <a:pt x="104" y="191"/>
                    <a:pt x="166" y="120"/>
                    <a:pt x="248" y="104"/>
                  </a:cubicBezTo>
                  <a:cubicBezTo>
                    <a:pt x="248" y="104"/>
                    <a:pt x="263" y="100"/>
                    <a:pt x="285" y="100"/>
                  </a:cubicBezTo>
                  <a:cubicBezTo>
                    <a:pt x="311" y="100"/>
                    <a:pt x="329" y="105"/>
                    <a:pt x="329" y="105"/>
                  </a:cubicBezTo>
                  <a:cubicBezTo>
                    <a:pt x="420" y="126"/>
                    <a:pt x="448" y="216"/>
                    <a:pt x="478" y="311"/>
                  </a:cubicBezTo>
                  <a:cubicBezTo>
                    <a:pt x="481" y="320"/>
                    <a:pt x="484" y="329"/>
                    <a:pt x="486" y="337"/>
                  </a:cubicBezTo>
                  <a:cubicBezTo>
                    <a:pt x="435" y="337"/>
                    <a:pt x="435" y="337"/>
                    <a:pt x="435" y="337"/>
                  </a:cubicBezTo>
                  <a:cubicBezTo>
                    <a:pt x="435" y="406"/>
                    <a:pt x="435" y="406"/>
                    <a:pt x="435" y="406"/>
                  </a:cubicBezTo>
                  <a:cubicBezTo>
                    <a:pt x="435" y="430"/>
                    <a:pt x="415" y="450"/>
                    <a:pt x="391" y="450"/>
                  </a:cubicBezTo>
                  <a:cubicBezTo>
                    <a:pt x="341" y="450"/>
                    <a:pt x="341" y="450"/>
                    <a:pt x="341" y="450"/>
                  </a:cubicBezTo>
                  <a:cubicBezTo>
                    <a:pt x="341" y="576"/>
                    <a:pt x="341" y="576"/>
                    <a:pt x="341" y="576"/>
                  </a:cubicBezTo>
                  <a:cubicBezTo>
                    <a:pt x="576" y="576"/>
                    <a:pt x="576" y="576"/>
                    <a:pt x="576" y="576"/>
                  </a:cubicBezTo>
                  <a:cubicBezTo>
                    <a:pt x="576" y="0"/>
                    <a:pt x="576" y="0"/>
                    <a:pt x="576" y="0"/>
                  </a:cubicBezTo>
                  <a:lnTo>
                    <a:pt x="0" y="0"/>
                  </a:lnTo>
                  <a:close/>
                  <a:moveTo>
                    <a:pt x="551" y="551"/>
                  </a:moveTo>
                  <a:cubicBezTo>
                    <a:pt x="366" y="551"/>
                    <a:pt x="366" y="551"/>
                    <a:pt x="366" y="551"/>
                  </a:cubicBezTo>
                  <a:cubicBezTo>
                    <a:pt x="366" y="474"/>
                    <a:pt x="366" y="474"/>
                    <a:pt x="366" y="474"/>
                  </a:cubicBezTo>
                  <a:cubicBezTo>
                    <a:pt x="391" y="474"/>
                    <a:pt x="391" y="474"/>
                    <a:pt x="391" y="474"/>
                  </a:cubicBezTo>
                  <a:cubicBezTo>
                    <a:pt x="429" y="474"/>
                    <a:pt x="460" y="444"/>
                    <a:pt x="460" y="406"/>
                  </a:cubicBezTo>
                  <a:cubicBezTo>
                    <a:pt x="460" y="362"/>
                    <a:pt x="460" y="362"/>
                    <a:pt x="460" y="362"/>
                  </a:cubicBezTo>
                  <a:cubicBezTo>
                    <a:pt x="490" y="362"/>
                    <a:pt x="490" y="362"/>
                    <a:pt x="490" y="362"/>
                  </a:cubicBezTo>
                  <a:cubicBezTo>
                    <a:pt x="497" y="362"/>
                    <a:pt x="504" y="359"/>
                    <a:pt x="508" y="353"/>
                  </a:cubicBezTo>
                  <a:cubicBezTo>
                    <a:pt x="512" y="348"/>
                    <a:pt x="513" y="340"/>
                    <a:pt x="511" y="334"/>
                  </a:cubicBezTo>
                  <a:cubicBezTo>
                    <a:pt x="508" y="324"/>
                    <a:pt x="505" y="314"/>
                    <a:pt x="502" y="304"/>
                  </a:cubicBezTo>
                  <a:cubicBezTo>
                    <a:pt x="470" y="204"/>
                    <a:pt x="438" y="102"/>
                    <a:pt x="329" y="80"/>
                  </a:cubicBezTo>
                  <a:cubicBezTo>
                    <a:pt x="329" y="80"/>
                    <a:pt x="310" y="75"/>
                    <a:pt x="290" y="75"/>
                  </a:cubicBezTo>
                  <a:cubicBezTo>
                    <a:pt x="269" y="75"/>
                    <a:pt x="248" y="79"/>
                    <a:pt x="248" y="79"/>
                  </a:cubicBezTo>
                  <a:cubicBezTo>
                    <a:pt x="153" y="96"/>
                    <a:pt x="80" y="178"/>
                    <a:pt x="80" y="270"/>
                  </a:cubicBezTo>
                  <a:cubicBezTo>
                    <a:pt x="80" y="330"/>
                    <a:pt x="107" y="387"/>
                    <a:pt x="154" y="423"/>
                  </a:cubicBezTo>
                  <a:cubicBezTo>
                    <a:pt x="154" y="551"/>
                    <a:pt x="154" y="551"/>
                    <a:pt x="154" y="551"/>
                  </a:cubicBezTo>
                  <a:cubicBezTo>
                    <a:pt x="25" y="551"/>
                    <a:pt x="25" y="551"/>
                    <a:pt x="25" y="551"/>
                  </a:cubicBezTo>
                  <a:cubicBezTo>
                    <a:pt x="25" y="24"/>
                    <a:pt x="25" y="24"/>
                    <a:pt x="25" y="24"/>
                  </a:cubicBezTo>
                  <a:cubicBezTo>
                    <a:pt x="551" y="24"/>
                    <a:pt x="551" y="24"/>
                    <a:pt x="551" y="24"/>
                  </a:cubicBezTo>
                  <a:lnTo>
                    <a:pt x="551" y="551"/>
                  </a:lnTo>
                  <a:close/>
                </a:path>
              </a:pathLst>
            </a:custGeom>
            <a:solidFill>
              <a:srgbClr val="43434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57" name="Google Shape;157;p23"/>
            <p:cNvSpPr/>
            <p:nvPr/>
          </p:nvSpPr>
          <p:spPr>
            <a:xfrm>
              <a:off x="4438650" y="474663"/>
              <a:ext cx="339725" cy="339725"/>
            </a:xfrm>
            <a:custGeom>
              <a:avLst/>
              <a:gdLst/>
              <a:ahLst/>
              <a:cxnLst/>
              <a:rect l="l" t="t" r="r" b="b"/>
              <a:pathLst>
                <a:path w="146" h="146" extrusionOk="0">
                  <a:moveTo>
                    <a:pt x="128" y="56"/>
                  </a:moveTo>
                  <a:cubicBezTo>
                    <a:pt x="143" y="47"/>
                    <a:pt x="143" y="47"/>
                    <a:pt x="143" y="47"/>
                  </a:cubicBezTo>
                  <a:cubicBezTo>
                    <a:pt x="131" y="26"/>
                    <a:pt x="131" y="26"/>
                    <a:pt x="131" y="26"/>
                  </a:cubicBezTo>
                  <a:cubicBezTo>
                    <a:pt x="116" y="35"/>
                    <a:pt x="116" y="35"/>
                    <a:pt x="116" y="35"/>
                  </a:cubicBezTo>
                  <a:cubicBezTo>
                    <a:pt x="115" y="34"/>
                    <a:pt x="114" y="32"/>
                    <a:pt x="112" y="31"/>
                  </a:cubicBezTo>
                  <a:cubicBezTo>
                    <a:pt x="121" y="17"/>
                    <a:pt x="121" y="17"/>
                    <a:pt x="121" y="17"/>
                  </a:cubicBezTo>
                  <a:cubicBezTo>
                    <a:pt x="100" y="4"/>
                    <a:pt x="100" y="4"/>
                    <a:pt x="100" y="4"/>
                  </a:cubicBezTo>
                  <a:cubicBezTo>
                    <a:pt x="91" y="19"/>
                    <a:pt x="91" y="19"/>
                    <a:pt x="91" y="19"/>
                  </a:cubicBezTo>
                  <a:cubicBezTo>
                    <a:pt x="89" y="18"/>
                    <a:pt x="87" y="17"/>
                    <a:pt x="85" y="17"/>
                  </a:cubicBezTo>
                  <a:cubicBezTo>
                    <a:pt x="85" y="0"/>
                    <a:pt x="85" y="0"/>
                    <a:pt x="85" y="0"/>
                  </a:cubicBezTo>
                  <a:cubicBezTo>
                    <a:pt x="61" y="0"/>
                    <a:pt x="61" y="0"/>
                    <a:pt x="61" y="0"/>
                  </a:cubicBezTo>
                  <a:cubicBezTo>
                    <a:pt x="61" y="17"/>
                    <a:pt x="61" y="17"/>
                    <a:pt x="61" y="17"/>
                  </a:cubicBezTo>
                  <a:cubicBezTo>
                    <a:pt x="58" y="17"/>
                    <a:pt x="56" y="18"/>
                    <a:pt x="53" y="19"/>
                  </a:cubicBezTo>
                  <a:cubicBezTo>
                    <a:pt x="44" y="5"/>
                    <a:pt x="44" y="5"/>
                    <a:pt x="44" y="5"/>
                  </a:cubicBezTo>
                  <a:cubicBezTo>
                    <a:pt x="23" y="18"/>
                    <a:pt x="23" y="18"/>
                    <a:pt x="23" y="18"/>
                  </a:cubicBezTo>
                  <a:cubicBezTo>
                    <a:pt x="32" y="32"/>
                    <a:pt x="32" y="32"/>
                    <a:pt x="32" y="32"/>
                  </a:cubicBezTo>
                  <a:cubicBezTo>
                    <a:pt x="32" y="33"/>
                    <a:pt x="31" y="34"/>
                    <a:pt x="31" y="34"/>
                  </a:cubicBezTo>
                  <a:cubicBezTo>
                    <a:pt x="16" y="25"/>
                    <a:pt x="16" y="25"/>
                    <a:pt x="16" y="25"/>
                  </a:cubicBezTo>
                  <a:cubicBezTo>
                    <a:pt x="3" y="47"/>
                    <a:pt x="3" y="47"/>
                    <a:pt x="3" y="47"/>
                  </a:cubicBezTo>
                  <a:cubicBezTo>
                    <a:pt x="18" y="55"/>
                    <a:pt x="18" y="55"/>
                    <a:pt x="18" y="55"/>
                  </a:cubicBezTo>
                  <a:cubicBezTo>
                    <a:pt x="18" y="57"/>
                    <a:pt x="17" y="59"/>
                    <a:pt x="17" y="61"/>
                  </a:cubicBezTo>
                  <a:cubicBezTo>
                    <a:pt x="0" y="61"/>
                    <a:pt x="0" y="61"/>
                    <a:pt x="0" y="61"/>
                  </a:cubicBezTo>
                  <a:cubicBezTo>
                    <a:pt x="0" y="85"/>
                    <a:pt x="0" y="85"/>
                    <a:pt x="0" y="85"/>
                  </a:cubicBezTo>
                  <a:cubicBezTo>
                    <a:pt x="17" y="85"/>
                    <a:pt x="17" y="85"/>
                    <a:pt x="17" y="85"/>
                  </a:cubicBezTo>
                  <a:cubicBezTo>
                    <a:pt x="17" y="87"/>
                    <a:pt x="18" y="88"/>
                    <a:pt x="18" y="90"/>
                  </a:cubicBezTo>
                  <a:cubicBezTo>
                    <a:pt x="3" y="98"/>
                    <a:pt x="3" y="98"/>
                    <a:pt x="3" y="98"/>
                  </a:cubicBezTo>
                  <a:cubicBezTo>
                    <a:pt x="15" y="120"/>
                    <a:pt x="15" y="120"/>
                    <a:pt x="15" y="120"/>
                  </a:cubicBezTo>
                  <a:cubicBezTo>
                    <a:pt x="30" y="111"/>
                    <a:pt x="30" y="111"/>
                    <a:pt x="30" y="111"/>
                  </a:cubicBezTo>
                  <a:cubicBezTo>
                    <a:pt x="31" y="112"/>
                    <a:pt x="32" y="113"/>
                    <a:pt x="33" y="114"/>
                  </a:cubicBezTo>
                  <a:cubicBezTo>
                    <a:pt x="24" y="129"/>
                    <a:pt x="24" y="129"/>
                    <a:pt x="24" y="129"/>
                  </a:cubicBezTo>
                  <a:cubicBezTo>
                    <a:pt x="45" y="142"/>
                    <a:pt x="45" y="142"/>
                    <a:pt x="45" y="142"/>
                  </a:cubicBezTo>
                  <a:cubicBezTo>
                    <a:pt x="54" y="127"/>
                    <a:pt x="54" y="127"/>
                    <a:pt x="54" y="127"/>
                  </a:cubicBezTo>
                  <a:cubicBezTo>
                    <a:pt x="56" y="128"/>
                    <a:pt x="59" y="129"/>
                    <a:pt x="61" y="129"/>
                  </a:cubicBezTo>
                  <a:cubicBezTo>
                    <a:pt x="61" y="146"/>
                    <a:pt x="61" y="146"/>
                    <a:pt x="61" y="146"/>
                  </a:cubicBezTo>
                  <a:cubicBezTo>
                    <a:pt x="85" y="146"/>
                    <a:pt x="85" y="146"/>
                    <a:pt x="85" y="146"/>
                  </a:cubicBezTo>
                  <a:cubicBezTo>
                    <a:pt x="85" y="129"/>
                    <a:pt x="85" y="129"/>
                    <a:pt x="85" y="129"/>
                  </a:cubicBezTo>
                  <a:cubicBezTo>
                    <a:pt x="88" y="128"/>
                    <a:pt x="90" y="128"/>
                    <a:pt x="93" y="127"/>
                  </a:cubicBezTo>
                  <a:cubicBezTo>
                    <a:pt x="102" y="141"/>
                    <a:pt x="102" y="141"/>
                    <a:pt x="102" y="141"/>
                  </a:cubicBezTo>
                  <a:cubicBezTo>
                    <a:pt x="123" y="128"/>
                    <a:pt x="123" y="128"/>
                    <a:pt x="123" y="128"/>
                  </a:cubicBezTo>
                  <a:cubicBezTo>
                    <a:pt x="113" y="114"/>
                    <a:pt x="113" y="114"/>
                    <a:pt x="113" y="114"/>
                  </a:cubicBezTo>
                  <a:cubicBezTo>
                    <a:pt x="114" y="113"/>
                    <a:pt x="115" y="112"/>
                    <a:pt x="115" y="112"/>
                  </a:cubicBezTo>
                  <a:cubicBezTo>
                    <a:pt x="130" y="120"/>
                    <a:pt x="130" y="120"/>
                    <a:pt x="130" y="120"/>
                  </a:cubicBezTo>
                  <a:cubicBezTo>
                    <a:pt x="143" y="99"/>
                    <a:pt x="143" y="99"/>
                    <a:pt x="143" y="99"/>
                  </a:cubicBezTo>
                  <a:cubicBezTo>
                    <a:pt x="128" y="91"/>
                    <a:pt x="128" y="91"/>
                    <a:pt x="128" y="91"/>
                  </a:cubicBezTo>
                  <a:cubicBezTo>
                    <a:pt x="128" y="89"/>
                    <a:pt x="129" y="87"/>
                    <a:pt x="129" y="85"/>
                  </a:cubicBezTo>
                  <a:cubicBezTo>
                    <a:pt x="146" y="85"/>
                    <a:pt x="146" y="85"/>
                    <a:pt x="146" y="85"/>
                  </a:cubicBezTo>
                  <a:cubicBezTo>
                    <a:pt x="146" y="61"/>
                    <a:pt x="146" y="61"/>
                    <a:pt x="146" y="61"/>
                  </a:cubicBezTo>
                  <a:cubicBezTo>
                    <a:pt x="129" y="61"/>
                    <a:pt x="129" y="61"/>
                    <a:pt x="129" y="61"/>
                  </a:cubicBezTo>
                  <a:cubicBezTo>
                    <a:pt x="129" y="59"/>
                    <a:pt x="128" y="58"/>
                    <a:pt x="128" y="56"/>
                  </a:cubicBezTo>
                  <a:close/>
                  <a:moveTo>
                    <a:pt x="40" y="73"/>
                  </a:moveTo>
                  <a:cubicBezTo>
                    <a:pt x="40" y="55"/>
                    <a:pt x="55" y="40"/>
                    <a:pt x="73" y="40"/>
                  </a:cubicBezTo>
                  <a:cubicBezTo>
                    <a:pt x="91" y="40"/>
                    <a:pt x="106" y="55"/>
                    <a:pt x="106" y="73"/>
                  </a:cubicBezTo>
                  <a:cubicBezTo>
                    <a:pt x="106" y="91"/>
                    <a:pt x="91" y="106"/>
                    <a:pt x="73" y="106"/>
                  </a:cubicBezTo>
                  <a:cubicBezTo>
                    <a:pt x="55" y="106"/>
                    <a:pt x="40" y="91"/>
                    <a:pt x="40" y="73"/>
                  </a:cubicBezTo>
                  <a:close/>
                </a:path>
              </a:pathLst>
            </a:custGeom>
            <a:solidFill>
              <a:srgbClr val="43434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58" name="Google Shape;158;p23"/>
            <p:cNvSpPr/>
            <p:nvPr/>
          </p:nvSpPr>
          <p:spPr>
            <a:xfrm>
              <a:off x="4765675" y="338138"/>
              <a:ext cx="254000" cy="252413"/>
            </a:xfrm>
            <a:custGeom>
              <a:avLst/>
              <a:gdLst/>
              <a:ahLst/>
              <a:cxnLst/>
              <a:rect l="l" t="t" r="r" b="b"/>
              <a:pathLst>
                <a:path w="109" h="109" extrusionOk="0">
                  <a:moveTo>
                    <a:pt x="87" y="100"/>
                  </a:moveTo>
                  <a:cubicBezTo>
                    <a:pt x="82" y="88"/>
                    <a:pt x="82" y="88"/>
                    <a:pt x="82" y="88"/>
                  </a:cubicBezTo>
                  <a:cubicBezTo>
                    <a:pt x="84" y="86"/>
                    <a:pt x="86" y="84"/>
                    <a:pt x="88" y="82"/>
                  </a:cubicBezTo>
                  <a:cubicBezTo>
                    <a:pt x="99" y="87"/>
                    <a:pt x="99" y="87"/>
                    <a:pt x="99" y="87"/>
                  </a:cubicBezTo>
                  <a:cubicBezTo>
                    <a:pt x="109" y="65"/>
                    <a:pt x="109" y="65"/>
                    <a:pt x="109" y="65"/>
                  </a:cubicBezTo>
                  <a:cubicBezTo>
                    <a:pt x="97" y="60"/>
                    <a:pt x="97" y="60"/>
                    <a:pt x="97" y="60"/>
                  </a:cubicBezTo>
                  <a:cubicBezTo>
                    <a:pt x="98" y="57"/>
                    <a:pt x="98" y="54"/>
                    <a:pt x="97" y="51"/>
                  </a:cubicBezTo>
                  <a:cubicBezTo>
                    <a:pt x="109" y="46"/>
                    <a:pt x="109" y="46"/>
                    <a:pt x="109" y="46"/>
                  </a:cubicBezTo>
                  <a:cubicBezTo>
                    <a:pt x="100" y="23"/>
                    <a:pt x="100" y="23"/>
                    <a:pt x="100" y="23"/>
                  </a:cubicBezTo>
                  <a:cubicBezTo>
                    <a:pt x="88" y="28"/>
                    <a:pt x="88" y="28"/>
                    <a:pt x="88" y="28"/>
                  </a:cubicBezTo>
                  <a:cubicBezTo>
                    <a:pt x="86" y="26"/>
                    <a:pt x="84" y="24"/>
                    <a:pt x="82" y="22"/>
                  </a:cubicBezTo>
                  <a:cubicBezTo>
                    <a:pt x="87" y="10"/>
                    <a:pt x="87" y="10"/>
                    <a:pt x="87" y="10"/>
                  </a:cubicBezTo>
                  <a:cubicBezTo>
                    <a:pt x="65" y="0"/>
                    <a:pt x="65" y="0"/>
                    <a:pt x="65" y="0"/>
                  </a:cubicBezTo>
                  <a:cubicBezTo>
                    <a:pt x="59" y="12"/>
                    <a:pt x="59" y="12"/>
                    <a:pt x="59" y="12"/>
                  </a:cubicBezTo>
                  <a:cubicBezTo>
                    <a:pt x="56" y="12"/>
                    <a:pt x="53" y="12"/>
                    <a:pt x="50" y="12"/>
                  </a:cubicBezTo>
                  <a:cubicBezTo>
                    <a:pt x="45" y="0"/>
                    <a:pt x="45" y="0"/>
                    <a:pt x="45" y="0"/>
                  </a:cubicBezTo>
                  <a:cubicBezTo>
                    <a:pt x="22" y="9"/>
                    <a:pt x="22" y="9"/>
                    <a:pt x="22" y="9"/>
                  </a:cubicBezTo>
                  <a:cubicBezTo>
                    <a:pt x="27" y="22"/>
                    <a:pt x="27" y="22"/>
                    <a:pt x="27" y="22"/>
                  </a:cubicBezTo>
                  <a:cubicBezTo>
                    <a:pt x="25" y="23"/>
                    <a:pt x="24" y="25"/>
                    <a:pt x="22" y="27"/>
                  </a:cubicBezTo>
                  <a:cubicBezTo>
                    <a:pt x="10" y="22"/>
                    <a:pt x="10" y="22"/>
                    <a:pt x="10" y="22"/>
                  </a:cubicBezTo>
                  <a:cubicBezTo>
                    <a:pt x="0" y="44"/>
                    <a:pt x="0" y="44"/>
                    <a:pt x="0" y="44"/>
                  </a:cubicBezTo>
                  <a:cubicBezTo>
                    <a:pt x="12" y="50"/>
                    <a:pt x="12" y="50"/>
                    <a:pt x="12" y="50"/>
                  </a:cubicBezTo>
                  <a:cubicBezTo>
                    <a:pt x="12" y="53"/>
                    <a:pt x="12" y="55"/>
                    <a:pt x="12" y="58"/>
                  </a:cubicBezTo>
                  <a:cubicBezTo>
                    <a:pt x="0" y="63"/>
                    <a:pt x="0" y="63"/>
                    <a:pt x="0" y="63"/>
                  </a:cubicBezTo>
                  <a:cubicBezTo>
                    <a:pt x="9" y="86"/>
                    <a:pt x="9" y="86"/>
                    <a:pt x="9" y="86"/>
                  </a:cubicBezTo>
                  <a:cubicBezTo>
                    <a:pt x="21" y="81"/>
                    <a:pt x="21" y="81"/>
                    <a:pt x="21" y="81"/>
                  </a:cubicBezTo>
                  <a:cubicBezTo>
                    <a:pt x="22" y="84"/>
                    <a:pt x="25" y="86"/>
                    <a:pt x="27" y="88"/>
                  </a:cubicBezTo>
                  <a:cubicBezTo>
                    <a:pt x="22" y="99"/>
                    <a:pt x="22" y="99"/>
                    <a:pt x="22" y="99"/>
                  </a:cubicBezTo>
                  <a:cubicBezTo>
                    <a:pt x="44" y="109"/>
                    <a:pt x="44" y="109"/>
                    <a:pt x="44" y="109"/>
                  </a:cubicBezTo>
                  <a:cubicBezTo>
                    <a:pt x="49" y="98"/>
                    <a:pt x="49" y="98"/>
                    <a:pt x="49" y="98"/>
                  </a:cubicBezTo>
                  <a:cubicBezTo>
                    <a:pt x="51" y="98"/>
                    <a:pt x="53" y="98"/>
                    <a:pt x="55" y="98"/>
                  </a:cubicBezTo>
                  <a:cubicBezTo>
                    <a:pt x="56" y="98"/>
                    <a:pt x="58" y="98"/>
                    <a:pt x="59" y="98"/>
                  </a:cubicBezTo>
                  <a:cubicBezTo>
                    <a:pt x="64" y="109"/>
                    <a:pt x="64" y="109"/>
                    <a:pt x="64" y="109"/>
                  </a:cubicBezTo>
                  <a:lnTo>
                    <a:pt x="87" y="100"/>
                  </a:lnTo>
                  <a:close/>
                  <a:moveTo>
                    <a:pt x="47" y="72"/>
                  </a:moveTo>
                  <a:cubicBezTo>
                    <a:pt x="43" y="70"/>
                    <a:pt x="39" y="66"/>
                    <a:pt x="38" y="62"/>
                  </a:cubicBezTo>
                  <a:cubicBezTo>
                    <a:pt x="36" y="57"/>
                    <a:pt x="36" y="52"/>
                    <a:pt x="38" y="48"/>
                  </a:cubicBezTo>
                  <a:cubicBezTo>
                    <a:pt x="40" y="43"/>
                    <a:pt x="43" y="40"/>
                    <a:pt x="48" y="38"/>
                  </a:cubicBezTo>
                  <a:cubicBezTo>
                    <a:pt x="50" y="37"/>
                    <a:pt x="52" y="37"/>
                    <a:pt x="55" y="37"/>
                  </a:cubicBezTo>
                  <a:cubicBezTo>
                    <a:pt x="57" y="37"/>
                    <a:pt x="59" y="37"/>
                    <a:pt x="62" y="38"/>
                  </a:cubicBezTo>
                  <a:cubicBezTo>
                    <a:pt x="66" y="40"/>
                    <a:pt x="70" y="44"/>
                    <a:pt x="72" y="48"/>
                  </a:cubicBezTo>
                  <a:cubicBezTo>
                    <a:pt x="73" y="53"/>
                    <a:pt x="73" y="58"/>
                    <a:pt x="71" y="62"/>
                  </a:cubicBezTo>
                  <a:cubicBezTo>
                    <a:pt x="69" y="67"/>
                    <a:pt x="66" y="70"/>
                    <a:pt x="61" y="72"/>
                  </a:cubicBezTo>
                  <a:cubicBezTo>
                    <a:pt x="57" y="74"/>
                    <a:pt x="52" y="74"/>
                    <a:pt x="47" y="72"/>
                  </a:cubicBezTo>
                  <a:close/>
                </a:path>
              </a:pathLst>
            </a:custGeom>
            <a:solidFill>
              <a:srgbClr val="43434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grpSp>
      <p:grpSp>
        <p:nvGrpSpPr>
          <p:cNvPr id="159" name="Google Shape;159;p23"/>
          <p:cNvGrpSpPr/>
          <p:nvPr/>
        </p:nvGrpSpPr>
        <p:grpSpPr>
          <a:xfrm>
            <a:off x="2665475" y="1312905"/>
            <a:ext cx="457199" cy="451340"/>
            <a:chOff x="1684338" y="1958975"/>
            <a:chExt cx="123825" cy="122238"/>
          </a:xfrm>
        </p:grpSpPr>
        <p:sp>
          <p:nvSpPr>
            <p:cNvPr id="160" name="Google Shape;160;p23"/>
            <p:cNvSpPr/>
            <p:nvPr/>
          </p:nvSpPr>
          <p:spPr>
            <a:xfrm>
              <a:off x="1684338" y="1958975"/>
              <a:ext cx="123825" cy="122238"/>
            </a:xfrm>
            <a:custGeom>
              <a:avLst/>
              <a:gdLst/>
              <a:ahLst/>
              <a:cxnLst/>
              <a:rect l="l" t="t" r="r" b="b"/>
              <a:pathLst>
                <a:path w="78" h="77" extrusionOk="0">
                  <a:moveTo>
                    <a:pt x="0" y="0"/>
                  </a:moveTo>
                  <a:lnTo>
                    <a:pt x="0" y="77"/>
                  </a:lnTo>
                  <a:lnTo>
                    <a:pt x="78" y="77"/>
                  </a:lnTo>
                  <a:lnTo>
                    <a:pt x="78" y="0"/>
                  </a:lnTo>
                  <a:lnTo>
                    <a:pt x="0" y="0"/>
                  </a:lnTo>
                  <a:close/>
                  <a:moveTo>
                    <a:pt x="74" y="74"/>
                  </a:moveTo>
                  <a:lnTo>
                    <a:pt x="3" y="74"/>
                  </a:lnTo>
                  <a:lnTo>
                    <a:pt x="3" y="3"/>
                  </a:lnTo>
                  <a:lnTo>
                    <a:pt x="74" y="3"/>
                  </a:lnTo>
                  <a:lnTo>
                    <a:pt x="74" y="74"/>
                  </a:lnTo>
                  <a:close/>
                </a:path>
              </a:pathLst>
            </a:custGeom>
            <a:solidFill>
              <a:srgbClr val="43434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61" name="Google Shape;161;p23"/>
            <p:cNvSpPr/>
            <p:nvPr/>
          </p:nvSpPr>
          <p:spPr>
            <a:xfrm>
              <a:off x="1704975" y="1971675"/>
              <a:ext cx="49213" cy="85725"/>
            </a:xfrm>
            <a:custGeom>
              <a:avLst/>
              <a:gdLst/>
              <a:ahLst/>
              <a:cxnLst/>
              <a:rect l="l" t="t" r="r" b="b"/>
              <a:pathLst>
                <a:path w="229" h="398" extrusionOk="0">
                  <a:moveTo>
                    <a:pt x="24" y="226"/>
                  </a:moveTo>
                  <a:cubicBezTo>
                    <a:pt x="24" y="136"/>
                    <a:pt x="95" y="63"/>
                    <a:pt x="184" y="60"/>
                  </a:cubicBezTo>
                  <a:cubicBezTo>
                    <a:pt x="163" y="80"/>
                    <a:pt x="163" y="80"/>
                    <a:pt x="163" y="80"/>
                  </a:cubicBezTo>
                  <a:cubicBezTo>
                    <a:pt x="181" y="97"/>
                    <a:pt x="181" y="97"/>
                    <a:pt x="181" y="97"/>
                  </a:cubicBezTo>
                  <a:cubicBezTo>
                    <a:pt x="229" y="49"/>
                    <a:pt x="229" y="49"/>
                    <a:pt x="229" y="49"/>
                  </a:cubicBezTo>
                  <a:cubicBezTo>
                    <a:pt x="181" y="0"/>
                    <a:pt x="181" y="0"/>
                    <a:pt x="181" y="0"/>
                  </a:cubicBezTo>
                  <a:cubicBezTo>
                    <a:pt x="163" y="17"/>
                    <a:pt x="163" y="17"/>
                    <a:pt x="163" y="17"/>
                  </a:cubicBezTo>
                  <a:cubicBezTo>
                    <a:pt x="181" y="35"/>
                    <a:pt x="181" y="35"/>
                    <a:pt x="181" y="35"/>
                  </a:cubicBezTo>
                  <a:cubicBezTo>
                    <a:pt x="80" y="40"/>
                    <a:pt x="0" y="124"/>
                    <a:pt x="0" y="226"/>
                  </a:cubicBezTo>
                  <a:cubicBezTo>
                    <a:pt x="0" y="301"/>
                    <a:pt x="44" y="367"/>
                    <a:pt x="107" y="398"/>
                  </a:cubicBezTo>
                  <a:cubicBezTo>
                    <a:pt x="115" y="374"/>
                    <a:pt x="115" y="374"/>
                    <a:pt x="115" y="374"/>
                  </a:cubicBezTo>
                  <a:cubicBezTo>
                    <a:pt x="61" y="346"/>
                    <a:pt x="24" y="290"/>
                    <a:pt x="24" y="226"/>
                  </a:cubicBezTo>
                  <a:close/>
                </a:path>
              </a:pathLst>
            </a:custGeom>
            <a:solidFill>
              <a:srgbClr val="43434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62" name="Google Shape;162;p23"/>
            <p:cNvSpPr/>
            <p:nvPr/>
          </p:nvSpPr>
          <p:spPr>
            <a:xfrm>
              <a:off x="1736725" y="1982788"/>
              <a:ext cx="49213" cy="85725"/>
            </a:xfrm>
            <a:custGeom>
              <a:avLst/>
              <a:gdLst/>
              <a:ahLst/>
              <a:cxnLst/>
              <a:rect l="l" t="t" r="r" b="b"/>
              <a:pathLst>
                <a:path w="234" h="401" extrusionOk="0">
                  <a:moveTo>
                    <a:pt x="234" y="175"/>
                  </a:moveTo>
                  <a:cubicBezTo>
                    <a:pt x="234" y="96"/>
                    <a:pt x="186" y="29"/>
                    <a:pt x="119" y="0"/>
                  </a:cubicBezTo>
                  <a:cubicBezTo>
                    <a:pt x="111" y="23"/>
                    <a:pt x="111" y="23"/>
                    <a:pt x="111" y="23"/>
                  </a:cubicBezTo>
                  <a:cubicBezTo>
                    <a:pt x="169" y="49"/>
                    <a:pt x="209" y="108"/>
                    <a:pt x="209" y="175"/>
                  </a:cubicBezTo>
                  <a:cubicBezTo>
                    <a:pt x="209" y="265"/>
                    <a:pt x="136" y="339"/>
                    <a:pt x="46" y="341"/>
                  </a:cubicBezTo>
                  <a:cubicBezTo>
                    <a:pt x="67" y="321"/>
                    <a:pt x="67" y="321"/>
                    <a:pt x="67" y="321"/>
                  </a:cubicBezTo>
                  <a:cubicBezTo>
                    <a:pt x="49" y="303"/>
                    <a:pt x="49" y="303"/>
                    <a:pt x="49" y="303"/>
                  </a:cubicBezTo>
                  <a:cubicBezTo>
                    <a:pt x="0" y="352"/>
                    <a:pt x="0" y="352"/>
                    <a:pt x="0" y="352"/>
                  </a:cubicBezTo>
                  <a:cubicBezTo>
                    <a:pt x="49" y="401"/>
                    <a:pt x="49" y="401"/>
                    <a:pt x="49" y="401"/>
                  </a:cubicBezTo>
                  <a:cubicBezTo>
                    <a:pt x="67" y="383"/>
                    <a:pt x="67" y="383"/>
                    <a:pt x="67" y="383"/>
                  </a:cubicBezTo>
                  <a:cubicBezTo>
                    <a:pt x="49" y="366"/>
                    <a:pt x="49" y="366"/>
                    <a:pt x="49" y="366"/>
                  </a:cubicBezTo>
                  <a:cubicBezTo>
                    <a:pt x="151" y="362"/>
                    <a:pt x="234" y="278"/>
                    <a:pt x="234" y="175"/>
                  </a:cubicBezTo>
                  <a:close/>
                </a:path>
              </a:pathLst>
            </a:custGeom>
            <a:solidFill>
              <a:srgbClr val="43434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grpSp>
      <p:sp>
        <p:nvSpPr>
          <p:cNvPr id="163" name="Google Shape;163;p23"/>
          <p:cNvSpPr/>
          <p:nvPr/>
        </p:nvSpPr>
        <p:spPr>
          <a:xfrm>
            <a:off x="2665475" y="1971792"/>
            <a:ext cx="457200" cy="457200"/>
          </a:xfrm>
          <a:custGeom>
            <a:avLst/>
            <a:gdLst/>
            <a:ahLst/>
            <a:cxnLst/>
            <a:rect l="l" t="t" r="r" b="b"/>
            <a:pathLst>
              <a:path w="346" h="346" extrusionOk="0">
                <a:moveTo>
                  <a:pt x="0" y="0"/>
                </a:moveTo>
                <a:cubicBezTo>
                  <a:pt x="0" y="346"/>
                  <a:pt x="0" y="346"/>
                  <a:pt x="0" y="346"/>
                </a:cubicBezTo>
                <a:cubicBezTo>
                  <a:pt x="346" y="346"/>
                  <a:pt x="346" y="346"/>
                  <a:pt x="346" y="346"/>
                </a:cubicBezTo>
                <a:cubicBezTo>
                  <a:pt x="346" y="0"/>
                  <a:pt x="346" y="0"/>
                  <a:pt x="346" y="0"/>
                </a:cubicBezTo>
                <a:lnTo>
                  <a:pt x="0" y="0"/>
                </a:lnTo>
                <a:close/>
                <a:moveTo>
                  <a:pt x="209" y="249"/>
                </a:moveTo>
                <a:cubicBezTo>
                  <a:pt x="207" y="242"/>
                  <a:pt x="204" y="236"/>
                  <a:pt x="199" y="231"/>
                </a:cubicBezTo>
                <a:cubicBezTo>
                  <a:pt x="199" y="231"/>
                  <a:pt x="199" y="231"/>
                  <a:pt x="199" y="231"/>
                </a:cubicBezTo>
                <a:cubicBezTo>
                  <a:pt x="186" y="218"/>
                  <a:pt x="164" y="218"/>
                  <a:pt x="151" y="231"/>
                </a:cubicBezTo>
                <a:cubicBezTo>
                  <a:pt x="146" y="236"/>
                  <a:pt x="143" y="242"/>
                  <a:pt x="141" y="249"/>
                </a:cubicBezTo>
                <a:cubicBezTo>
                  <a:pt x="15" y="249"/>
                  <a:pt x="15" y="249"/>
                  <a:pt x="15" y="249"/>
                </a:cubicBezTo>
                <a:cubicBezTo>
                  <a:pt x="15" y="181"/>
                  <a:pt x="15" y="181"/>
                  <a:pt x="15" y="181"/>
                </a:cubicBezTo>
                <a:cubicBezTo>
                  <a:pt x="218" y="181"/>
                  <a:pt x="218" y="181"/>
                  <a:pt x="218" y="181"/>
                </a:cubicBezTo>
                <a:cubicBezTo>
                  <a:pt x="219" y="187"/>
                  <a:pt x="222" y="193"/>
                  <a:pt x="227" y="198"/>
                </a:cubicBezTo>
                <a:cubicBezTo>
                  <a:pt x="233" y="204"/>
                  <a:pt x="242" y="208"/>
                  <a:pt x="251" y="208"/>
                </a:cubicBezTo>
                <a:cubicBezTo>
                  <a:pt x="258" y="208"/>
                  <a:pt x="264" y="206"/>
                  <a:pt x="270" y="202"/>
                </a:cubicBezTo>
                <a:cubicBezTo>
                  <a:pt x="289" y="221"/>
                  <a:pt x="289" y="221"/>
                  <a:pt x="289" y="221"/>
                </a:cubicBezTo>
                <a:cubicBezTo>
                  <a:pt x="299" y="211"/>
                  <a:pt x="299" y="211"/>
                  <a:pt x="299" y="211"/>
                </a:cubicBezTo>
                <a:cubicBezTo>
                  <a:pt x="280" y="192"/>
                  <a:pt x="280" y="192"/>
                  <a:pt x="280" y="192"/>
                </a:cubicBezTo>
                <a:cubicBezTo>
                  <a:pt x="282" y="188"/>
                  <a:pt x="284" y="184"/>
                  <a:pt x="285" y="181"/>
                </a:cubicBezTo>
                <a:cubicBezTo>
                  <a:pt x="332" y="181"/>
                  <a:pt x="332" y="181"/>
                  <a:pt x="332" y="181"/>
                </a:cubicBezTo>
                <a:cubicBezTo>
                  <a:pt x="332" y="249"/>
                  <a:pt x="332" y="249"/>
                  <a:pt x="332" y="249"/>
                </a:cubicBezTo>
                <a:lnTo>
                  <a:pt x="209" y="249"/>
                </a:lnTo>
                <a:close/>
                <a:moveTo>
                  <a:pt x="175" y="275"/>
                </a:moveTo>
                <a:cubicBezTo>
                  <a:pt x="170" y="275"/>
                  <a:pt x="165" y="273"/>
                  <a:pt x="161" y="269"/>
                </a:cubicBezTo>
                <a:cubicBezTo>
                  <a:pt x="158" y="266"/>
                  <a:pt x="156" y="261"/>
                  <a:pt x="156" y="256"/>
                </a:cubicBezTo>
                <a:cubicBezTo>
                  <a:pt x="156" y="250"/>
                  <a:pt x="158" y="246"/>
                  <a:pt x="161" y="242"/>
                </a:cubicBezTo>
                <a:cubicBezTo>
                  <a:pt x="165" y="238"/>
                  <a:pt x="170" y="236"/>
                  <a:pt x="175" y="236"/>
                </a:cubicBezTo>
                <a:cubicBezTo>
                  <a:pt x="180" y="236"/>
                  <a:pt x="185" y="238"/>
                  <a:pt x="189" y="242"/>
                </a:cubicBezTo>
                <a:cubicBezTo>
                  <a:pt x="193" y="246"/>
                  <a:pt x="195" y="250"/>
                  <a:pt x="195" y="256"/>
                </a:cubicBezTo>
                <a:cubicBezTo>
                  <a:pt x="195" y="261"/>
                  <a:pt x="193" y="266"/>
                  <a:pt x="189" y="269"/>
                </a:cubicBezTo>
                <a:cubicBezTo>
                  <a:pt x="185" y="273"/>
                  <a:pt x="180" y="275"/>
                  <a:pt x="175" y="275"/>
                </a:cubicBezTo>
                <a:close/>
                <a:moveTo>
                  <a:pt x="265" y="187"/>
                </a:moveTo>
                <a:cubicBezTo>
                  <a:pt x="261" y="191"/>
                  <a:pt x="256" y="193"/>
                  <a:pt x="251" y="193"/>
                </a:cubicBezTo>
                <a:cubicBezTo>
                  <a:pt x="246" y="193"/>
                  <a:pt x="241" y="191"/>
                  <a:pt x="237" y="187"/>
                </a:cubicBezTo>
                <a:cubicBezTo>
                  <a:pt x="234" y="183"/>
                  <a:pt x="232" y="179"/>
                  <a:pt x="232" y="173"/>
                </a:cubicBezTo>
                <a:cubicBezTo>
                  <a:pt x="232" y="168"/>
                  <a:pt x="234" y="163"/>
                  <a:pt x="237" y="160"/>
                </a:cubicBezTo>
                <a:cubicBezTo>
                  <a:pt x="241" y="156"/>
                  <a:pt x="246" y="154"/>
                  <a:pt x="251" y="154"/>
                </a:cubicBezTo>
                <a:cubicBezTo>
                  <a:pt x="256" y="154"/>
                  <a:pt x="261" y="156"/>
                  <a:pt x="265" y="160"/>
                </a:cubicBezTo>
                <a:cubicBezTo>
                  <a:pt x="273" y="167"/>
                  <a:pt x="273" y="180"/>
                  <a:pt x="265" y="187"/>
                </a:cubicBezTo>
                <a:close/>
                <a:moveTo>
                  <a:pt x="285" y="166"/>
                </a:moveTo>
                <a:cubicBezTo>
                  <a:pt x="283" y="160"/>
                  <a:pt x="280" y="154"/>
                  <a:pt x="275" y="149"/>
                </a:cubicBezTo>
                <a:cubicBezTo>
                  <a:pt x="275" y="149"/>
                  <a:pt x="275" y="149"/>
                  <a:pt x="275" y="149"/>
                </a:cubicBezTo>
                <a:cubicBezTo>
                  <a:pt x="262" y="136"/>
                  <a:pt x="240" y="136"/>
                  <a:pt x="227" y="149"/>
                </a:cubicBezTo>
                <a:cubicBezTo>
                  <a:pt x="222" y="154"/>
                  <a:pt x="219" y="160"/>
                  <a:pt x="218" y="166"/>
                </a:cubicBezTo>
                <a:cubicBezTo>
                  <a:pt x="15" y="166"/>
                  <a:pt x="15" y="166"/>
                  <a:pt x="15" y="166"/>
                </a:cubicBezTo>
                <a:cubicBezTo>
                  <a:pt x="15" y="98"/>
                  <a:pt x="15" y="98"/>
                  <a:pt x="15" y="98"/>
                </a:cubicBezTo>
                <a:cubicBezTo>
                  <a:pt x="53" y="98"/>
                  <a:pt x="53" y="98"/>
                  <a:pt x="53" y="98"/>
                </a:cubicBezTo>
                <a:cubicBezTo>
                  <a:pt x="54" y="104"/>
                  <a:pt x="57" y="110"/>
                  <a:pt x="62" y="115"/>
                </a:cubicBezTo>
                <a:cubicBezTo>
                  <a:pt x="69" y="121"/>
                  <a:pt x="77" y="125"/>
                  <a:pt x="86" y="125"/>
                </a:cubicBezTo>
                <a:cubicBezTo>
                  <a:pt x="93" y="125"/>
                  <a:pt x="99" y="123"/>
                  <a:pt x="105" y="119"/>
                </a:cubicBezTo>
                <a:cubicBezTo>
                  <a:pt x="124" y="138"/>
                  <a:pt x="124" y="138"/>
                  <a:pt x="124" y="138"/>
                </a:cubicBezTo>
                <a:cubicBezTo>
                  <a:pt x="134" y="128"/>
                  <a:pt x="134" y="128"/>
                  <a:pt x="134" y="128"/>
                </a:cubicBezTo>
                <a:cubicBezTo>
                  <a:pt x="115" y="109"/>
                  <a:pt x="115" y="109"/>
                  <a:pt x="115" y="109"/>
                </a:cubicBezTo>
                <a:cubicBezTo>
                  <a:pt x="117" y="105"/>
                  <a:pt x="119" y="102"/>
                  <a:pt x="120" y="98"/>
                </a:cubicBezTo>
                <a:cubicBezTo>
                  <a:pt x="332" y="98"/>
                  <a:pt x="332" y="98"/>
                  <a:pt x="332" y="98"/>
                </a:cubicBezTo>
                <a:cubicBezTo>
                  <a:pt x="332" y="166"/>
                  <a:pt x="332" y="166"/>
                  <a:pt x="332" y="166"/>
                </a:cubicBezTo>
                <a:lnTo>
                  <a:pt x="285" y="166"/>
                </a:lnTo>
                <a:close/>
                <a:moveTo>
                  <a:pt x="100" y="104"/>
                </a:moveTo>
                <a:cubicBezTo>
                  <a:pt x="92" y="112"/>
                  <a:pt x="80" y="112"/>
                  <a:pt x="72" y="104"/>
                </a:cubicBezTo>
                <a:cubicBezTo>
                  <a:pt x="69" y="101"/>
                  <a:pt x="67" y="96"/>
                  <a:pt x="67" y="90"/>
                </a:cubicBezTo>
                <a:cubicBezTo>
                  <a:pt x="67" y="85"/>
                  <a:pt x="69" y="80"/>
                  <a:pt x="72" y="77"/>
                </a:cubicBezTo>
                <a:cubicBezTo>
                  <a:pt x="76" y="73"/>
                  <a:pt x="81" y="71"/>
                  <a:pt x="86" y="71"/>
                </a:cubicBezTo>
                <a:cubicBezTo>
                  <a:pt x="91" y="71"/>
                  <a:pt x="96" y="73"/>
                  <a:pt x="100" y="77"/>
                </a:cubicBezTo>
                <a:cubicBezTo>
                  <a:pt x="104" y="80"/>
                  <a:pt x="106" y="85"/>
                  <a:pt x="106" y="90"/>
                </a:cubicBezTo>
                <a:cubicBezTo>
                  <a:pt x="106" y="96"/>
                  <a:pt x="104" y="101"/>
                  <a:pt x="100" y="104"/>
                </a:cubicBezTo>
                <a:close/>
                <a:moveTo>
                  <a:pt x="332" y="15"/>
                </a:moveTo>
                <a:cubicBezTo>
                  <a:pt x="332" y="83"/>
                  <a:pt x="332" y="83"/>
                  <a:pt x="332" y="83"/>
                </a:cubicBezTo>
                <a:cubicBezTo>
                  <a:pt x="120" y="83"/>
                  <a:pt x="120" y="83"/>
                  <a:pt x="120" y="83"/>
                </a:cubicBezTo>
                <a:cubicBezTo>
                  <a:pt x="118" y="77"/>
                  <a:pt x="115" y="71"/>
                  <a:pt x="110" y="66"/>
                </a:cubicBezTo>
                <a:cubicBezTo>
                  <a:pt x="97" y="53"/>
                  <a:pt x="75" y="53"/>
                  <a:pt x="62" y="66"/>
                </a:cubicBezTo>
                <a:cubicBezTo>
                  <a:pt x="57" y="71"/>
                  <a:pt x="54" y="77"/>
                  <a:pt x="53" y="83"/>
                </a:cubicBezTo>
                <a:cubicBezTo>
                  <a:pt x="15" y="83"/>
                  <a:pt x="15" y="83"/>
                  <a:pt x="15" y="83"/>
                </a:cubicBezTo>
                <a:cubicBezTo>
                  <a:pt x="15" y="15"/>
                  <a:pt x="15" y="15"/>
                  <a:pt x="15" y="15"/>
                </a:cubicBezTo>
                <a:lnTo>
                  <a:pt x="332" y="15"/>
                </a:lnTo>
                <a:close/>
                <a:moveTo>
                  <a:pt x="15" y="332"/>
                </a:moveTo>
                <a:cubicBezTo>
                  <a:pt x="15" y="263"/>
                  <a:pt x="15" y="263"/>
                  <a:pt x="15" y="263"/>
                </a:cubicBezTo>
                <a:cubicBezTo>
                  <a:pt x="142" y="263"/>
                  <a:pt x="142" y="263"/>
                  <a:pt x="142" y="263"/>
                </a:cubicBezTo>
                <a:cubicBezTo>
                  <a:pt x="143" y="270"/>
                  <a:pt x="146" y="275"/>
                  <a:pt x="151" y="280"/>
                </a:cubicBezTo>
                <a:cubicBezTo>
                  <a:pt x="157" y="286"/>
                  <a:pt x="166" y="290"/>
                  <a:pt x="175" y="290"/>
                </a:cubicBezTo>
                <a:cubicBezTo>
                  <a:pt x="182" y="290"/>
                  <a:pt x="188" y="288"/>
                  <a:pt x="193" y="285"/>
                </a:cubicBezTo>
                <a:cubicBezTo>
                  <a:pt x="213" y="304"/>
                  <a:pt x="213" y="304"/>
                  <a:pt x="213" y="304"/>
                </a:cubicBezTo>
                <a:cubicBezTo>
                  <a:pt x="223" y="293"/>
                  <a:pt x="223" y="293"/>
                  <a:pt x="223" y="293"/>
                </a:cubicBezTo>
                <a:cubicBezTo>
                  <a:pt x="204" y="274"/>
                  <a:pt x="204" y="274"/>
                  <a:pt x="204" y="274"/>
                </a:cubicBezTo>
                <a:cubicBezTo>
                  <a:pt x="206" y="271"/>
                  <a:pt x="208" y="267"/>
                  <a:pt x="208" y="263"/>
                </a:cubicBezTo>
                <a:cubicBezTo>
                  <a:pt x="332" y="263"/>
                  <a:pt x="332" y="263"/>
                  <a:pt x="332" y="263"/>
                </a:cubicBezTo>
                <a:cubicBezTo>
                  <a:pt x="332" y="332"/>
                  <a:pt x="332" y="332"/>
                  <a:pt x="332" y="332"/>
                </a:cubicBezTo>
                <a:lnTo>
                  <a:pt x="15" y="332"/>
                </a:lnTo>
                <a:close/>
              </a:path>
            </a:pathLst>
          </a:custGeom>
          <a:solidFill>
            <a:srgbClr val="43434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350">
              <a:solidFill>
                <a:srgbClr val="000000"/>
              </a:solidFill>
              <a:latin typeface="Arial"/>
              <a:ea typeface="Arial"/>
              <a:cs typeface="Arial"/>
              <a:sym typeface="Arial"/>
            </a:endParaRPr>
          </a:p>
        </p:txBody>
      </p:sp>
      <p:sp>
        <p:nvSpPr>
          <p:cNvPr id="164" name="Google Shape;164;p23"/>
          <p:cNvSpPr/>
          <p:nvPr/>
        </p:nvSpPr>
        <p:spPr>
          <a:xfrm>
            <a:off x="3256325" y="2686075"/>
            <a:ext cx="5609400" cy="2721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GB" sz="1100" b="1">
                <a:solidFill>
                  <a:schemeClr val="dk1"/>
                </a:solidFill>
              </a:rPr>
              <a:t>Addressing questions and remarks from TW1</a:t>
            </a:r>
            <a:endParaRPr sz="110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p41"/>
          <p:cNvSpPr txBox="1"/>
          <p:nvPr/>
        </p:nvSpPr>
        <p:spPr>
          <a:xfrm>
            <a:off x="821625" y="1353775"/>
            <a:ext cx="22974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200">
                <a:latin typeface="Proxima Nova"/>
                <a:ea typeface="Proxima Nova"/>
                <a:cs typeface="Proxima Nova"/>
                <a:sym typeface="Proxima Nova"/>
              </a:rPr>
              <a:t>ISO O&amp;M preferred over SOSA interpretation</a:t>
            </a:r>
            <a:endParaRPr sz="1200">
              <a:latin typeface="Proxima Nova"/>
              <a:ea typeface="Proxima Nova"/>
              <a:cs typeface="Proxima Nova"/>
              <a:sym typeface="Proxima Nova"/>
            </a:endParaRPr>
          </a:p>
        </p:txBody>
      </p:sp>
      <p:pic>
        <p:nvPicPr>
          <p:cNvPr id="326" name="Google Shape;326;p41"/>
          <p:cNvPicPr preferRelativeResize="0"/>
          <p:nvPr/>
        </p:nvPicPr>
        <p:blipFill>
          <a:blip r:embed="rId3">
            <a:alphaModFix/>
          </a:blip>
          <a:stretch>
            <a:fillRect/>
          </a:stretch>
        </p:blipFill>
        <p:spPr>
          <a:xfrm>
            <a:off x="3119077" y="1353775"/>
            <a:ext cx="5895850" cy="3310300"/>
          </a:xfrm>
          <a:prstGeom prst="rect">
            <a:avLst/>
          </a:prstGeom>
          <a:noFill/>
          <a:ln>
            <a:noFill/>
          </a:ln>
        </p:spPr>
      </p:pic>
      <p:sp>
        <p:nvSpPr>
          <p:cNvPr id="327" name="Google Shape;327;p41"/>
          <p:cNvSpPr/>
          <p:nvPr/>
        </p:nvSpPr>
        <p:spPr>
          <a:xfrm>
            <a:off x="6130375" y="813400"/>
            <a:ext cx="2811600" cy="1357500"/>
          </a:xfrm>
          <a:prstGeom prst="rect">
            <a:avLst/>
          </a:prstGeom>
          <a:solidFill>
            <a:srgbClr val="D98686">
              <a:alpha val="21230"/>
            </a:srgbClr>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41"/>
          <p:cNvSpPr/>
          <p:nvPr/>
        </p:nvSpPr>
        <p:spPr>
          <a:xfrm>
            <a:off x="441275" y="1476300"/>
            <a:ext cx="289200" cy="2892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a:t>1</a:t>
            </a:r>
            <a:endParaRPr/>
          </a:p>
        </p:txBody>
      </p:sp>
      <p:sp>
        <p:nvSpPr>
          <p:cNvPr id="329" name="Google Shape;329;p41"/>
          <p:cNvSpPr txBox="1"/>
          <p:nvPr/>
        </p:nvSpPr>
        <p:spPr>
          <a:xfrm>
            <a:off x="821650" y="2564575"/>
            <a:ext cx="2297400" cy="769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200">
                <a:latin typeface="Proxima Nova"/>
                <a:ea typeface="Proxima Nova"/>
                <a:cs typeface="Proxima Nova"/>
                <a:sym typeface="Proxima Nova"/>
              </a:rPr>
              <a:t>Addition of ‘System’ &amp; ‘Devices’ to sensor &amp; platform</a:t>
            </a:r>
            <a:endParaRPr sz="1200">
              <a:latin typeface="Proxima Nova"/>
              <a:ea typeface="Proxima Nova"/>
              <a:cs typeface="Proxima Nova"/>
              <a:sym typeface="Proxima Nova"/>
            </a:endParaRPr>
          </a:p>
          <a:p>
            <a:pPr marL="0" lvl="0" indent="0" algn="l" rtl="0">
              <a:spcBef>
                <a:spcPts val="0"/>
              </a:spcBef>
              <a:spcAft>
                <a:spcPts val="0"/>
              </a:spcAft>
              <a:buNone/>
            </a:pPr>
            <a:endParaRPr>
              <a:latin typeface="Proxima Nova"/>
              <a:ea typeface="Proxima Nova"/>
              <a:cs typeface="Proxima Nova"/>
              <a:sym typeface="Proxima Nova"/>
            </a:endParaRPr>
          </a:p>
        </p:txBody>
      </p:sp>
      <p:sp>
        <p:nvSpPr>
          <p:cNvPr id="330" name="Google Shape;330;p41"/>
          <p:cNvSpPr/>
          <p:nvPr/>
        </p:nvSpPr>
        <p:spPr>
          <a:xfrm>
            <a:off x="441275" y="2644000"/>
            <a:ext cx="289200" cy="2892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a:t>3</a:t>
            </a:r>
            <a:endParaRPr/>
          </a:p>
        </p:txBody>
      </p:sp>
      <p:sp>
        <p:nvSpPr>
          <p:cNvPr id="331" name="Google Shape;331;p41"/>
          <p:cNvSpPr txBox="1"/>
          <p:nvPr/>
        </p:nvSpPr>
        <p:spPr>
          <a:xfrm>
            <a:off x="821600" y="3166950"/>
            <a:ext cx="2297400" cy="1416000"/>
          </a:xfrm>
          <a:prstGeom prst="rect">
            <a:avLst/>
          </a:prstGeom>
          <a:noFill/>
          <a:ln>
            <a:noFill/>
          </a:ln>
        </p:spPr>
        <p:txBody>
          <a:bodyPr spcFirstLastPara="1" wrap="square" lIns="91425" tIns="91425" rIns="91425" bIns="91425" anchor="t" anchorCtr="0">
            <a:spAutoFit/>
          </a:bodyPr>
          <a:lstStyle/>
          <a:p>
            <a:pPr marL="457200" lvl="0" indent="-292100" algn="l" rtl="0">
              <a:spcBef>
                <a:spcPts val="0"/>
              </a:spcBef>
              <a:spcAft>
                <a:spcPts val="0"/>
              </a:spcAft>
              <a:buSzPts val="1000"/>
              <a:buFont typeface="Proxima Nova"/>
              <a:buChar char="●"/>
            </a:pPr>
            <a:r>
              <a:rPr lang="en-GB" sz="1000">
                <a:latin typeface="Proxima Nova"/>
                <a:ea typeface="Proxima Nova"/>
                <a:cs typeface="Proxima Nova"/>
                <a:sym typeface="Proxima Nova"/>
              </a:rPr>
              <a:t>Alignment with SSN model</a:t>
            </a:r>
            <a:endParaRPr sz="1000">
              <a:latin typeface="Proxima Nova"/>
              <a:ea typeface="Proxima Nova"/>
              <a:cs typeface="Proxima Nova"/>
              <a:sym typeface="Proxima Nova"/>
            </a:endParaRPr>
          </a:p>
          <a:p>
            <a:pPr marL="457200" lvl="0" indent="-292100" algn="l" rtl="0">
              <a:spcBef>
                <a:spcPts val="0"/>
              </a:spcBef>
              <a:spcAft>
                <a:spcPts val="0"/>
              </a:spcAft>
              <a:buSzPts val="1000"/>
              <a:buFont typeface="Proxima Nova"/>
              <a:buChar char="●"/>
            </a:pPr>
            <a:r>
              <a:rPr lang="en-GB" sz="1000">
                <a:latin typeface="Proxima Nova"/>
                <a:ea typeface="Proxima Nova"/>
                <a:cs typeface="Proxima Nova"/>
                <a:sym typeface="Proxima Nova"/>
              </a:rPr>
              <a:t>Sensor as a type of system with specific:</a:t>
            </a:r>
            <a:endParaRPr sz="1000">
              <a:latin typeface="Proxima Nova"/>
              <a:ea typeface="Proxima Nova"/>
              <a:cs typeface="Proxima Nova"/>
              <a:sym typeface="Proxima Nova"/>
            </a:endParaRPr>
          </a:p>
          <a:p>
            <a:pPr marL="914400" lvl="1" indent="-292100" algn="l" rtl="0">
              <a:spcBef>
                <a:spcPts val="0"/>
              </a:spcBef>
              <a:spcAft>
                <a:spcPts val="0"/>
              </a:spcAft>
              <a:buSzPts val="1000"/>
              <a:buFont typeface="Proxima Nova"/>
              <a:buChar char="○"/>
            </a:pPr>
            <a:r>
              <a:rPr lang="en-GB" sz="1000">
                <a:latin typeface="Proxima Nova"/>
                <a:ea typeface="Proxima Nova"/>
                <a:cs typeface="Proxima Nova"/>
                <a:sym typeface="Proxima Nova"/>
              </a:rPr>
              <a:t>System capabilities</a:t>
            </a:r>
            <a:endParaRPr sz="1000">
              <a:latin typeface="Proxima Nova"/>
              <a:ea typeface="Proxima Nova"/>
              <a:cs typeface="Proxima Nova"/>
              <a:sym typeface="Proxima Nova"/>
            </a:endParaRPr>
          </a:p>
          <a:p>
            <a:pPr marL="914400" lvl="1" indent="-292100" algn="l" rtl="0">
              <a:spcBef>
                <a:spcPts val="0"/>
              </a:spcBef>
              <a:spcAft>
                <a:spcPts val="0"/>
              </a:spcAft>
              <a:buSzPts val="1000"/>
              <a:buFont typeface="Proxima Nova"/>
              <a:buChar char="○"/>
            </a:pPr>
            <a:r>
              <a:rPr lang="en-GB" sz="1000">
                <a:latin typeface="Proxima Nova"/>
                <a:ea typeface="Proxima Nova"/>
                <a:cs typeface="Proxima Nova"/>
                <a:sym typeface="Proxima Nova"/>
              </a:rPr>
              <a:t>Operating Range</a:t>
            </a:r>
            <a:endParaRPr sz="1000">
              <a:latin typeface="Proxima Nova"/>
              <a:ea typeface="Proxima Nova"/>
              <a:cs typeface="Proxima Nova"/>
              <a:sym typeface="Proxima Nova"/>
            </a:endParaRPr>
          </a:p>
          <a:p>
            <a:pPr marL="914400" lvl="1" indent="-292100" algn="l" rtl="0">
              <a:spcBef>
                <a:spcPts val="0"/>
              </a:spcBef>
              <a:spcAft>
                <a:spcPts val="0"/>
              </a:spcAft>
              <a:buSzPts val="1000"/>
              <a:buFont typeface="Proxima Nova"/>
              <a:buChar char="○"/>
            </a:pPr>
            <a:r>
              <a:rPr lang="en-GB" sz="1000">
                <a:latin typeface="Proxima Nova"/>
                <a:ea typeface="Proxima Nova"/>
                <a:cs typeface="Proxima Nova"/>
                <a:sym typeface="Proxima Nova"/>
              </a:rPr>
              <a:t>Survival range</a:t>
            </a:r>
            <a:endParaRPr sz="1000">
              <a:latin typeface="Proxima Nova"/>
              <a:ea typeface="Proxima Nova"/>
              <a:cs typeface="Proxima Nova"/>
              <a:sym typeface="Proxima Nova"/>
            </a:endParaRPr>
          </a:p>
          <a:p>
            <a:pPr marL="457200" lvl="0" indent="-292100" algn="l" rtl="0">
              <a:spcBef>
                <a:spcPts val="0"/>
              </a:spcBef>
              <a:spcAft>
                <a:spcPts val="0"/>
              </a:spcAft>
              <a:buSzPts val="1000"/>
              <a:buFont typeface="Proxima Nova"/>
              <a:buChar char="●"/>
            </a:pPr>
            <a:r>
              <a:rPr lang="en-GB" sz="1000">
                <a:latin typeface="Proxima Nova"/>
                <a:ea typeface="Proxima Nova"/>
                <a:cs typeface="Proxima Nova"/>
                <a:sym typeface="Proxima Nova"/>
              </a:rPr>
              <a:t>Platform &amp; System related to FIWARE:Devices</a:t>
            </a:r>
            <a:endParaRPr sz="1000">
              <a:latin typeface="Proxima Nova"/>
              <a:ea typeface="Proxima Nova"/>
              <a:cs typeface="Proxima Nova"/>
              <a:sym typeface="Proxima Nova"/>
            </a:endParaRPr>
          </a:p>
        </p:txBody>
      </p:sp>
      <p:sp>
        <p:nvSpPr>
          <p:cNvPr id="332" name="Google Shape;332;p41"/>
          <p:cNvSpPr/>
          <p:nvPr/>
        </p:nvSpPr>
        <p:spPr>
          <a:xfrm>
            <a:off x="6665900" y="896975"/>
            <a:ext cx="681600" cy="379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600"/>
              <a:t>SSN:System</a:t>
            </a:r>
            <a:endParaRPr sz="600"/>
          </a:p>
        </p:txBody>
      </p:sp>
      <p:cxnSp>
        <p:nvCxnSpPr>
          <p:cNvPr id="333" name="Google Shape;333;p41"/>
          <p:cNvCxnSpPr>
            <a:endCxn id="332" idx="2"/>
          </p:cNvCxnSpPr>
          <p:nvPr/>
        </p:nvCxnSpPr>
        <p:spPr>
          <a:xfrm rot="10800000">
            <a:off x="7006700" y="1276475"/>
            <a:ext cx="0" cy="340800"/>
          </a:xfrm>
          <a:prstGeom prst="straightConnector1">
            <a:avLst/>
          </a:prstGeom>
          <a:noFill/>
          <a:ln w="9525" cap="flat" cmpd="sng">
            <a:solidFill>
              <a:srgbClr val="FF0000"/>
            </a:solidFill>
            <a:prstDash val="solid"/>
            <a:round/>
            <a:headEnd type="none" w="med" len="med"/>
            <a:tailEnd type="triangle" w="med" len="med"/>
          </a:ln>
        </p:spPr>
      </p:cxnSp>
      <p:sp>
        <p:nvSpPr>
          <p:cNvPr id="334" name="Google Shape;334;p41"/>
          <p:cNvSpPr/>
          <p:nvPr/>
        </p:nvSpPr>
        <p:spPr>
          <a:xfrm>
            <a:off x="7789125" y="2598850"/>
            <a:ext cx="767100" cy="379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600"/>
              <a:t>FIWARE:Device</a:t>
            </a:r>
            <a:endParaRPr sz="600"/>
          </a:p>
        </p:txBody>
      </p:sp>
      <p:cxnSp>
        <p:nvCxnSpPr>
          <p:cNvPr id="335" name="Google Shape;335;p41"/>
          <p:cNvCxnSpPr>
            <a:stCxn id="334" idx="0"/>
          </p:cNvCxnSpPr>
          <p:nvPr/>
        </p:nvCxnSpPr>
        <p:spPr>
          <a:xfrm rot="10800000" flipH="1">
            <a:off x="8172675" y="2054350"/>
            <a:ext cx="280500" cy="544500"/>
          </a:xfrm>
          <a:prstGeom prst="straightConnector1">
            <a:avLst/>
          </a:prstGeom>
          <a:noFill/>
          <a:ln w="9525" cap="flat" cmpd="sng">
            <a:solidFill>
              <a:srgbClr val="FF0000"/>
            </a:solidFill>
            <a:prstDash val="solid"/>
            <a:round/>
            <a:headEnd type="none" w="med" len="med"/>
            <a:tailEnd type="triangle" w="med" len="med"/>
          </a:ln>
        </p:spPr>
      </p:cxnSp>
      <p:cxnSp>
        <p:nvCxnSpPr>
          <p:cNvPr id="336" name="Google Shape;336;p41"/>
          <p:cNvCxnSpPr>
            <a:stCxn id="334" idx="0"/>
          </p:cNvCxnSpPr>
          <p:nvPr/>
        </p:nvCxnSpPr>
        <p:spPr>
          <a:xfrm rot="10800000">
            <a:off x="7321875" y="1379350"/>
            <a:ext cx="850800" cy="1219500"/>
          </a:xfrm>
          <a:prstGeom prst="straightConnector1">
            <a:avLst/>
          </a:prstGeom>
          <a:noFill/>
          <a:ln w="9525" cap="flat" cmpd="sng">
            <a:solidFill>
              <a:srgbClr val="FF0000"/>
            </a:solidFill>
            <a:prstDash val="solid"/>
            <a:round/>
            <a:headEnd type="none" w="med" len="med"/>
            <a:tailEnd type="triangle" w="med" len="med"/>
          </a:ln>
        </p:spPr>
      </p:cxnSp>
      <p:sp>
        <p:nvSpPr>
          <p:cNvPr id="337" name="Google Shape;337;p41"/>
          <p:cNvSpPr txBox="1"/>
          <p:nvPr/>
        </p:nvSpPr>
        <p:spPr>
          <a:xfrm>
            <a:off x="628650" y="273850"/>
            <a:ext cx="8036700" cy="6618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None/>
            </a:pPr>
            <a:r>
              <a:rPr lang="en-GB" sz="3200" b="1"/>
              <a:t>4 Principal Changes to the “Core” model</a:t>
            </a:r>
            <a:endParaRPr sz="3200" b="1" i="0" u="none" strike="noStrike" cap="none">
              <a:solidFill>
                <a:srgbClr val="000000"/>
              </a:solidFill>
              <a:latin typeface="Arial"/>
              <a:ea typeface="Arial"/>
              <a:cs typeface="Arial"/>
              <a:sym typeface="Arial"/>
            </a:endParaRPr>
          </a:p>
        </p:txBody>
      </p:sp>
      <p:sp>
        <p:nvSpPr>
          <p:cNvPr id="338" name="Google Shape;338;p41"/>
          <p:cNvSpPr/>
          <p:nvPr/>
        </p:nvSpPr>
        <p:spPr>
          <a:xfrm>
            <a:off x="441275" y="2091625"/>
            <a:ext cx="289200" cy="2892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a:t>2</a:t>
            </a:r>
            <a:endParaRPr/>
          </a:p>
        </p:txBody>
      </p:sp>
      <p:sp>
        <p:nvSpPr>
          <p:cNvPr id="339" name="Google Shape;339;p41"/>
          <p:cNvSpPr txBox="1"/>
          <p:nvPr/>
        </p:nvSpPr>
        <p:spPr>
          <a:xfrm>
            <a:off x="821625" y="1959175"/>
            <a:ext cx="22974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200">
                <a:latin typeface="Proxima Nova"/>
                <a:ea typeface="Proxima Nova"/>
                <a:cs typeface="Proxima Nova"/>
                <a:sym typeface="Proxima Nova"/>
              </a:rPr>
              <a:t>First proposal of attributes based on O&amp;M</a:t>
            </a:r>
            <a:endParaRPr sz="1200">
              <a:latin typeface="Proxima Nova"/>
              <a:ea typeface="Proxima Nova"/>
              <a:cs typeface="Proxima Nova"/>
              <a:sym typeface="Proxima Nova"/>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42"/>
          <p:cNvSpPr txBox="1"/>
          <p:nvPr/>
        </p:nvSpPr>
        <p:spPr>
          <a:xfrm>
            <a:off x="821625" y="1353775"/>
            <a:ext cx="22974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200">
                <a:latin typeface="Proxima Nova"/>
                <a:ea typeface="Proxima Nova"/>
                <a:cs typeface="Proxima Nova"/>
                <a:sym typeface="Proxima Nova"/>
              </a:rPr>
              <a:t>ISO O&amp;M preferred over SOSA interpretation</a:t>
            </a:r>
            <a:endParaRPr sz="1200">
              <a:latin typeface="Proxima Nova"/>
              <a:ea typeface="Proxima Nova"/>
              <a:cs typeface="Proxima Nova"/>
              <a:sym typeface="Proxima Nova"/>
            </a:endParaRPr>
          </a:p>
        </p:txBody>
      </p:sp>
      <p:pic>
        <p:nvPicPr>
          <p:cNvPr id="345" name="Google Shape;345;p42"/>
          <p:cNvPicPr preferRelativeResize="0"/>
          <p:nvPr/>
        </p:nvPicPr>
        <p:blipFill>
          <a:blip r:embed="rId3">
            <a:alphaModFix/>
          </a:blip>
          <a:stretch>
            <a:fillRect/>
          </a:stretch>
        </p:blipFill>
        <p:spPr>
          <a:xfrm>
            <a:off x="3119077" y="1353775"/>
            <a:ext cx="5895850" cy="3310300"/>
          </a:xfrm>
          <a:prstGeom prst="rect">
            <a:avLst/>
          </a:prstGeom>
          <a:noFill/>
          <a:ln>
            <a:noFill/>
          </a:ln>
        </p:spPr>
      </p:pic>
      <p:sp>
        <p:nvSpPr>
          <p:cNvPr id="346" name="Google Shape;346;p42"/>
          <p:cNvSpPr/>
          <p:nvPr/>
        </p:nvSpPr>
        <p:spPr>
          <a:xfrm>
            <a:off x="441275" y="1476300"/>
            <a:ext cx="289200" cy="2892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a:t>1</a:t>
            </a:r>
            <a:endParaRPr/>
          </a:p>
        </p:txBody>
      </p:sp>
      <p:sp>
        <p:nvSpPr>
          <p:cNvPr id="347" name="Google Shape;347;p42"/>
          <p:cNvSpPr txBox="1"/>
          <p:nvPr/>
        </p:nvSpPr>
        <p:spPr>
          <a:xfrm>
            <a:off x="821625" y="3066675"/>
            <a:ext cx="22974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200">
                <a:latin typeface="Proxima Nova"/>
                <a:ea typeface="Proxima Nova"/>
                <a:cs typeface="Proxima Nova"/>
                <a:sym typeface="Proxima Nova"/>
              </a:rPr>
              <a:t>SOSA Extensions, the addition of Observation Collections</a:t>
            </a:r>
            <a:endParaRPr sz="1200">
              <a:latin typeface="Proxima Nova"/>
              <a:ea typeface="Proxima Nova"/>
              <a:cs typeface="Proxima Nova"/>
              <a:sym typeface="Proxima Nova"/>
            </a:endParaRPr>
          </a:p>
        </p:txBody>
      </p:sp>
      <p:sp>
        <p:nvSpPr>
          <p:cNvPr id="348" name="Google Shape;348;p42"/>
          <p:cNvSpPr/>
          <p:nvPr/>
        </p:nvSpPr>
        <p:spPr>
          <a:xfrm>
            <a:off x="441275" y="3196375"/>
            <a:ext cx="289200" cy="2892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a:t>4</a:t>
            </a:r>
            <a:endParaRPr/>
          </a:p>
        </p:txBody>
      </p:sp>
      <p:sp>
        <p:nvSpPr>
          <p:cNvPr id="349" name="Google Shape;349;p42"/>
          <p:cNvSpPr txBox="1"/>
          <p:nvPr/>
        </p:nvSpPr>
        <p:spPr>
          <a:xfrm>
            <a:off x="821625" y="3620775"/>
            <a:ext cx="2297400" cy="954300"/>
          </a:xfrm>
          <a:prstGeom prst="rect">
            <a:avLst/>
          </a:prstGeom>
          <a:noFill/>
          <a:ln>
            <a:noFill/>
          </a:ln>
        </p:spPr>
        <p:txBody>
          <a:bodyPr spcFirstLastPara="1" wrap="square" lIns="91425" tIns="91425" rIns="91425" bIns="91425" anchor="t" anchorCtr="0">
            <a:spAutoFit/>
          </a:bodyPr>
          <a:lstStyle/>
          <a:p>
            <a:pPr marL="457200" lvl="0" indent="-292100" algn="l" rtl="0">
              <a:spcBef>
                <a:spcPts val="0"/>
              </a:spcBef>
              <a:spcAft>
                <a:spcPts val="0"/>
              </a:spcAft>
              <a:buSzPts val="1000"/>
              <a:buFont typeface="Proxima Nova"/>
              <a:buChar char="●"/>
            </a:pPr>
            <a:r>
              <a:rPr lang="en-GB" sz="1000">
                <a:latin typeface="Proxima Nova"/>
                <a:ea typeface="Proxima Nova"/>
                <a:cs typeface="Proxima Nova"/>
                <a:sym typeface="Proxima Nova"/>
              </a:rPr>
              <a:t>ObservationCollection</a:t>
            </a:r>
            <a:endParaRPr sz="1000">
              <a:latin typeface="Proxima Nova"/>
              <a:ea typeface="Proxima Nova"/>
              <a:cs typeface="Proxima Nova"/>
              <a:sym typeface="Proxima Nova"/>
            </a:endParaRPr>
          </a:p>
          <a:p>
            <a:pPr marL="457200" lvl="0" indent="-292100" algn="l" rtl="0">
              <a:spcBef>
                <a:spcPts val="0"/>
              </a:spcBef>
              <a:spcAft>
                <a:spcPts val="0"/>
              </a:spcAft>
              <a:buSzPts val="1000"/>
              <a:buFont typeface="Proxima Nova"/>
              <a:buChar char="●"/>
            </a:pPr>
            <a:r>
              <a:rPr lang="en-GB" sz="1000">
                <a:latin typeface="Proxima Nova"/>
                <a:ea typeface="Proxima Nova"/>
                <a:cs typeface="Proxima Nova"/>
                <a:sym typeface="Proxima Nova"/>
              </a:rPr>
              <a:t>Aggregate observations taken by same sensor, at the same time, using same procedure, ...</a:t>
            </a:r>
            <a:endParaRPr sz="1000">
              <a:latin typeface="Proxima Nova"/>
              <a:ea typeface="Proxima Nova"/>
              <a:cs typeface="Proxima Nova"/>
              <a:sym typeface="Proxima Nova"/>
            </a:endParaRPr>
          </a:p>
        </p:txBody>
      </p:sp>
      <p:sp>
        <p:nvSpPr>
          <p:cNvPr id="350" name="Google Shape;350;p42"/>
          <p:cNvSpPr/>
          <p:nvPr/>
        </p:nvSpPr>
        <p:spPr>
          <a:xfrm>
            <a:off x="3519975" y="3629475"/>
            <a:ext cx="1300800" cy="520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600" b="1"/>
              <a:t>SOSA-extension:ObservationCollection</a:t>
            </a:r>
            <a:endParaRPr sz="600" b="1"/>
          </a:p>
        </p:txBody>
      </p:sp>
      <p:cxnSp>
        <p:nvCxnSpPr>
          <p:cNvPr id="351" name="Google Shape;351;p42"/>
          <p:cNvCxnSpPr>
            <a:stCxn id="350" idx="0"/>
          </p:cNvCxnSpPr>
          <p:nvPr/>
        </p:nvCxnSpPr>
        <p:spPr>
          <a:xfrm rot="10800000" flipH="1">
            <a:off x="4170375" y="3066675"/>
            <a:ext cx="701700" cy="562800"/>
          </a:xfrm>
          <a:prstGeom prst="straightConnector1">
            <a:avLst/>
          </a:prstGeom>
          <a:noFill/>
          <a:ln w="9525" cap="flat" cmpd="sng">
            <a:solidFill>
              <a:schemeClr val="dk2"/>
            </a:solidFill>
            <a:prstDash val="solid"/>
            <a:round/>
            <a:headEnd type="none" w="med" len="med"/>
            <a:tailEnd type="none" w="med" len="med"/>
          </a:ln>
        </p:spPr>
      </p:cxnSp>
      <p:sp>
        <p:nvSpPr>
          <p:cNvPr id="352" name="Google Shape;352;p42"/>
          <p:cNvSpPr txBox="1"/>
          <p:nvPr/>
        </p:nvSpPr>
        <p:spPr>
          <a:xfrm>
            <a:off x="628650" y="273850"/>
            <a:ext cx="8036700" cy="6618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None/>
            </a:pPr>
            <a:r>
              <a:rPr lang="en-GB" sz="3200" b="1"/>
              <a:t>4 Principal Changes to the “Core” model</a:t>
            </a:r>
            <a:endParaRPr sz="3200" b="1" i="0" u="none" strike="noStrike" cap="none">
              <a:solidFill>
                <a:srgbClr val="000000"/>
              </a:solidFill>
              <a:latin typeface="Arial"/>
              <a:ea typeface="Arial"/>
              <a:cs typeface="Arial"/>
              <a:sym typeface="Arial"/>
            </a:endParaRPr>
          </a:p>
        </p:txBody>
      </p:sp>
      <p:sp>
        <p:nvSpPr>
          <p:cNvPr id="353" name="Google Shape;353;p42"/>
          <p:cNvSpPr txBox="1"/>
          <p:nvPr/>
        </p:nvSpPr>
        <p:spPr>
          <a:xfrm>
            <a:off x="821650" y="2564575"/>
            <a:ext cx="2297400" cy="769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200">
                <a:latin typeface="Proxima Nova"/>
                <a:ea typeface="Proxima Nova"/>
                <a:cs typeface="Proxima Nova"/>
                <a:sym typeface="Proxima Nova"/>
              </a:rPr>
              <a:t>Addition of ‘System’ &amp; ‘Devices’ to sensor &amp; platform</a:t>
            </a:r>
            <a:endParaRPr sz="1200">
              <a:latin typeface="Proxima Nova"/>
              <a:ea typeface="Proxima Nova"/>
              <a:cs typeface="Proxima Nova"/>
              <a:sym typeface="Proxima Nova"/>
            </a:endParaRPr>
          </a:p>
          <a:p>
            <a:pPr marL="0" lvl="0" indent="0" algn="l" rtl="0">
              <a:spcBef>
                <a:spcPts val="0"/>
              </a:spcBef>
              <a:spcAft>
                <a:spcPts val="0"/>
              </a:spcAft>
              <a:buNone/>
            </a:pPr>
            <a:endParaRPr>
              <a:latin typeface="Proxima Nova"/>
              <a:ea typeface="Proxima Nova"/>
              <a:cs typeface="Proxima Nova"/>
              <a:sym typeface="Proxima Nova"/>
            </a:endParaRPr>
          </a:p>
        </p:txBody>
      </p:sp>
      <p:sp>
        <p:nvSpPr>
          <p:cNvPr id="354" name="Google Shape;354;p42"/>
          <p:cNvSpPr/>
          <p:nvPr/>
        </p:nvSpPr>
        <p:spPr>
          <a:xfrm>
            <a:off x="441275" y="2644000"/>
            <a:ext cx="289200" cy="2892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a:t>3</a:t>
            </a:r>
            <a:endParaRPr/>
          </a:p>
        </p:txBody>
      </p:sp>
      <p:sp>
        <p:nvSpPr>
          <p:cNvPr id="355" name="Google Shape;355;p42"/>
          <p:cNvSpPr/>
          <p:nvPr/>
        </p:nvSpPr>
        <p:spPr>
          <a:xfrm>
            <a:off x="441275" y="2091625"/>
            <a:ext cx="289200" cy="2892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a:t>2</a:t>
            </a:r>
            <a:endParaRPr/>
          </a:p>
        </p:txBody>
      </p:sp>
      <p:sp>
        <p:nvSpPr>
          <p:cNvPr id="356" name="Google Shape;356;p42"/>
          <p:cNvSpPr txBox="1"/>
          <p:nvPr/>
        </p:nvSpPr>
        <p:spPr>
          <a:xfrm>
            <a:off x="821625" y="1959175"/>
            <a:ext cx="22974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200">
                <a:latin typeface="Proxima Nova"/>
                <a:ea typeface="Proxima Nova"/>
                <a:cs typeface="Proxima Nova"/>
                <a:sym typeface="Proxima Nova"/>
              </a:rPr>
              <a:t>First proposal of attributes based on O&amp;M</a:t>
            </a:r>
            <a:endParaRPr sz="1200">
              <a:latin typeface="Proxima Nova"/>
              <a:ea typeface="Proxima Nova"/>
              <a:cs typeface="Proxima Nova"/>
              <a:sym typeface="Proxima Nova"/>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Google Shape;361;p43"/>
          <p:cNvSpPr txBox="1"/>
          <p:nvPr/>
        </p:nvSpPr>
        <p:spPr>
          <a:xfrm>
            <a:off x="628651" y="273845"/>
            <a:ext cx="7886700" cy="6618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None/>
            </a:pPr>
            <a:r>
              <a:rPr lang="en-GB" sz="3200" b="1"/>
              <a:t>Revised Core Model</a:t>
            </a:r>
            <a:endParaRPr sz="3200" b="1" i="0" u="none" strike="noStrike" cap="none">
              <a:solidFill>
                <a:srgbClr val="000000"/>
              </a:solidFill>
              <a:latin typeface="Arial"/>
              <a:ea typeface="Arial"/>
              <a:cs typeface="Arial"/>
              <a:sym typeface="Arial"/>
            </a:endParaRPr>
          </a:p>
        </p:txBody>
      </p:sp>
      <p:pic>
        <p:nvPicPr>
          <p:cNvPr id="362" name="Google Shape;362;p43"/>
          <p:cNvPicPr preferRelativeResize="0"/>
          <p:nvPr/>
        </p:nvPicPr>
        <p:blipFill rotWithShape="1">
          <a:blip r:embed="rId3">
            <a:alphaModFix/>
          </a:blip>
          <a:srcRect l="1313" t="1651" r="15018" b="49924"/>
          <a:stretch/>
        </p:blipFill>
        <p:spPr>
          <a:xfrm>
            <a:off x="1399038" y="969862"/>
            <a:ext cx="6345926" cy="4042100"/>
          </a:xfrm>
          <a:prstGeom prst="rect">
            <a:avLst/>
          </a:prstGeom>
          <a:noFill/>
          <a:ln w="9525" cap="flat" cmpd="sng">
            <a:solidFill>
              <a:srgbClr val="000000"/>
            </a:solidFill>
            <a:prstDash val="solid"/>
            <a:round/>
            <a:headEnd type="none" w="sm" len="sm"/>
            <a:tailEnd type="none" w="sm" len="sm"/>
          </a:ln>
        </p:spPr>
      </p:pic>
      <p:sp>
        <p:nvSpPr>
          <p:cNvPr id="363" name="Google Shape;363;p43"/>
          <p:cNvSpPr/>
          <p:nvPr/>
        </p:nvSpPr>
        <p:spPr>
          <a:xfrm flipH="1">
            <a:off x="7800100" y="506075"/>
            <a:ext cx="109200" cy="1054500"/>
          </a:xfrm>
          <a:prstGeom prst="rightBrace">
            <a:avLst>
              <a:gd name="adj1" fmla="val 50000"/>
              <a:gd name="adj2"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43"/>
          <p:cNvSpPr txBox="1"/>
          <p:nvPr/>
        </p:nvSpPr>
        <p:spPr>
          <a:xfrm>
            <a:off x="7964425" y="294575"/>
            <a:ext cx="1131900" cy="1477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700">
                <a:latin typeface="Proxima Nova"/>
                <a:ea typeface="Proxima Nova"/>
                <a:cs typeface="Proxima Nova"/>
                <a:sym typeface="Proxima Nova"/>
              </a:rPr>
              <a:t>Accuracy</a:t>
            </a:r>
            <a:endParaRPr sz="700">
              <a:latin typeface="Proxima Nova"/>
              <a:ea typeface="Proxima Nova"/>
              <a:cs typeface="Proxima Nova"/>
              <a:sym typeface="Proxima Nova"/>
            </a:endParaRPr>
          </a:p>
          <a:p>
            <a:pPr marL="0" lvl="0" indent="0" algn="l" rtl="0">
              <a:spcBef>
                <a:spcPts val="0"/>
              </a:spcBef>
              <a:spcAft>
                <a:spcPts val="0"/>
              </a:spcAft>
              <a:buNone/>
            </a:pPr>
            <a:r>
              <a:rPr lang="en-GB" sz="700">
                <a:latin typeface="Proxima Nova"/>
                <a:ea typeface="Proxima Nova"/>
                <a:cs typeface="Proxima Nova"/>
                <a:sym typeface="Proxima Nova"/>
              </a:rPr>
              <a:t>Resolution</a:t>
            </a:r>
            <a:endParaRPr sz="700">
              <a:latin typeface="Proxima Nova"/>
              <a:ea typeface="Proxima Nova"/>
              <a:cs typeface="Proxima Nova"/>
              <a:sym typeface="Proxima Nova"/>
            </a:endParaRPr>
          </a:p>
          <a:p>
            <a:pPr marL="0" lvl="0" indent="0" algn="l" rtl="0">
              <a:spcBef>
                <a:spcPts val="0"/>
              </a:spcBef>
              <a:spcAft>
                <a:spcPts val="0"/>
              </a:spcAft>
              <a:buNone/>
            </a:pPr>
            <a:r>
              <a:rPr lang="en-GB" sz="700">
                <a:latin typeface="Proxima Nova"/>
                <a:ea typeface="Proxima Nova"/>
                <a:cs typeface="Proxima Nova"/>
                <a:sym typeface="Proxima Nova"/>
              </a:rPr>
              <a:t>Selectivity</a:t>
            </a:r>
            <a:endParaRPr sz="700">
              <a:latin typeface="Proxima Nova"/>
              <a:ea typeface="Proxima Nova"/>
              <a:cs typeface="Proxima Nova"/>
              <a:sym typeface="Proxima Nova"/>
            </a:endParaRPr>
          </a:p>
          <a:p>
            <a:pPr marL="0" lvl="0" indent="0" algn="l" rtl="0">
              <a:spcBef>
                <a:spcPts val="0"/>
              </a:spcBef>
              <a:spcAft>
                <a:spcPts val="0"/>
              </a:spcAft>
              <a:buNone/>
            </a:pPr>
            <a:r>
              <a:rPr lang="en-GB" sz="700">
                <a:latin typeface="Proxima Nova"/>
                <a:ea typeface="Proxima Nova"/>
                <a:cs typeface="Proxima Nova"/>
                <a:sym typeface="Proxima Nova"/>
              </a:rPr>
              <a:t>Frequency</a:t>
            </a:r>
            <a:endParaRPr sz="700">
              <a:latin typeface="Proxima Nova"/>
              <a:ea typeface="Proxima Nova"/>
              <a:cs typeface="Proxima Nova"/>
              <a:sym typeface="Proxima Nova"/>
            </a:endParaRPr>
          </a:p>
          <a:p>
            <a:pPr marL="0" lvl="0" indent="0" algn="l" rtl="0">
              <a:spcBef>
                <a:spcPts val="0"/>
              </a:spcBef>
              <a:spcAft>
                <a:spcPts val="0"/>
              </a:spcAft>
              <a:buNone/>
            </a:pPr>
            <a:r>
              <a:rPr lang="en-GB" sz="700">
                <a:latin typeface="Proxima Nova"/>
                <a:ea typeface="Proxima Nova"/>
                <a:cs typeface="Proxima Nova"/>
                <a:sym typeface="Proxima Nova"/>
              </a:rPr>
              <a:t>Precision</a:t>
            </a:r>
            <a:endParaRPr sz="700">
              <a:latin typeface="Proxima Nova"/>
              <a:ea typeface="Proxima Nova"/>
              <a:cs typeface="Proxima Nova"/>
              <a:sym typeface="Proxima Nova"/>
            </a:endParaRPr>
          </a:p>
          <a:p>
            <a:pPr marL="0" lvl="0" indent="0" algn="l" rtl="0">
              <a:spcBef>
                <a:spcPts val="0"/>
              </a:spcBef>
              <a:spcAft>
                <a:spcPts val="0"/>
              </a:spcAft>
              <a:buNone/>
            </a:pPr>
            <a:r>
              <a:rPr lang="en-GB" sz="700">
                <a:latin typeface="Proxima Nova"/>
                <a:ea typeface="Proxima Nova"/>
                <a:cs typeface="Proxima Nova"/>
                <a:sym typeface="Proxima Nova"/>
              </a:rPr>
              <a:t>Latency</a:t>
            </a:r>
            <a:endParaRPr sz="700">
              <a:latin typeface="Proxima Nova"/>
              <a:ea typeface="Proxima Nova"/>
              <a:cs typeface="Proxima Nova"/>
              <a:sym typeface="Proxima Nova"/>
            </a:endParaRPr>
          </a:p>
          <a:p>
            <a:pPr marL="0" lvl="0" indent="0" algn="l" rtl="0">
              <a:spcBef>
                <a:spcPts val="0"/>
              </a:spcBef>
              <a:spcAft>
                <a:spcPts val="0"/>
              </a:spcAft>
              <a:buNone/>
            </a:pPr>
            <a:r>
              <a:rPr lang="en-GB" sz="700">
                <a:latin typeface="Proxima Nova"/>
                <a:ea typeface="Proxima Nova"/>
                <a:cs typeface="Proxima Nova"/>
                <a:sym typeface="Proxima Nova"/>
              </a:rPr>
              <a:t>Detection Limit</a:t>
            </a:r>
            <a:endParaRPr sz="700">
              <a:latin typeface="Proxima Nova"/>
              <a:ea typeface="Proxima Nova"/>
              <a:cs typeface="Proxima Nova"/>
              <a:sym typeface="Proxima Nova"/>
            </a:endParaRPr>
          </a:p>
          <a:p>
            <a:pPr marL="0" lvl="0" indent="0" algn="l" rtl="0">
              <a:spcBef>
                <a:spcPts val="0"/>
              </a:spcBef>
              <a:spcAft>
                <a:spcPts val="0"/>
              </a:spcAft>
              <a:buNone/>
            </a:pPr>
            <a:r>
              <a:rPr lang="en-GB" sz="700">
                <a:latin typeface="Proxima Nova"/>
                <a:ea typeface="Proxima Nova"/>
                <a:cs typeface="Proxima Nova"/>
                <a:sym typeface="Proxima Nova"/>
              </a:rPr>
              <a:t>Drift</a:t>
            </a:r>
            <a:endParaRPr sz="700">
              <a:latin typeface="Proxima Nova"/>
              <a:ea typeface="Proxima Nova"/>
              <a:cs typeface="Proxima Nova"/>
              <a:sym typeface="Proxima Nova"/>
            </a:endParaRPr>
          </a:p>
          <a:p>
            <a:pPr marL="0" lvl="0" indent="0" algn="l" rtl="0">
              <a:spcBef>
                <a:spcPts val="0"/>
              </a:spcBef>
              <a:spcAft>
                <a:spcPts val="0"/>
              </a:spcAft>
              <a:buNone/>
            </a:pPr>
            <a:r>
              <a:rPr lang="en-GB" sz="700">
                <a:latin typeface="Proxima Nova"/>
                <a:ea typeface="Proxima Nova"/>
                <a:cs typeface="Proxima Nova"/>
                <a:sym typeface="Proxima Nova"/>
              </a:rPr>
              <a:t>Response time</a:t>
            </a:r>
            <a:endParaRPr sz="700">
              <a:latin typeface="Proxima Nova"/>
              <a:ea typeface="Proxima Nova"/>
              <a:cs typeface="Proxima Nova"/>
              <a:sym typeface="Proxima Nova"/>
            </a:endParaRPr>
          </a:p>
          <a:p>
            <a:pPr marL="0" lvl="0" indent="0" algn="l" rtl="0">
              <a:spcBef>
                <a:spcPts val="0"/>
              </a:spcBef>
              <a:spcAft>
                <a:spcPts val="0"/>
              </a:spcAft>
              <a:buNone/>
            </a:pPr>
            <a:r>
              <a:rPr lang="en-GB" sz="700">
                <a:latin typeface="Proxima Nova"/>
                <a:ea typeface="Proxima Nova"/>
                <a:cs typeface="Proxima Nova"/>
                <a:sym typeface="Proxima Nova"/>
              </a:rPr>
              <a:t>Sensitivity</a:t>
            </a:r>
            <a:endParaRPr sz="700">
              <a:latin typeface="Proxima Nova"/>
              <a:ea typeface="Proxima Nova"/>
              <a:cs typeface="Proxima Nova"/>
              <a:sym typeface="Proxima Nova"/>
            </a:endParaRPr>
          </a:p>
          <a:p>
            <a:pPr marL="0" lvl="0" indent="0" algn="l" rtl="0">
              <a:spcBef>
                <a:spcPts val="0"/>
              </a:spcBef>
              <a:spcAft>
                <a:spcPts val="0"/>
              </a:spcAft>
              <a:buNone/>
            </a:pPr>
            <a:r>
              <a:rPr lang="en-GB" sz="700">
                <a:latin typeface="Proxima Nova"/>
                <a:ea typeface="Proxima Nova"/>
                <a:cs typeface="Proxima Nova"/>
                <a:sym typeface="Proxima Nova"/>
              </a:rPr>
              <a:t>Measurement range</a:t>
            </a:r>
            <a:endParaRPr sz="700">
              <a:latin typeface="Proxima Nova"/>
              <a:ea typeface="Proxima Nova"/>
              <a:cs typeface="Proxima Nova"/>
              <a:sym typeface="Proxima Nova"/>
            </a:endParaRPr>
          </a:p>
          <a:p>
            <a:pPr marL="0" lvl="0" indent="0" algn="l" rtl="0">
              <a:spcBef>
                <a:spcPts val="0"/>
              </a:spcBef>
              <a:spcAft>
                <a:spcPts val="0"/>
              </a:spcAft>
              <a:buNone/>
            </a:pPr>
            <a:r>
              <a:rPr lang="en-GB" sz="700">
                <a:latin typeface="Proxima Nova"/>
                <a:ea typeface="Proxima Nova"/>
                <a:cs typeface="Proxima Nova"/>
                <a:sym typeface="Proxima Nova"/>
              </a:rPr>
              <a:t>Repeatability</a:t>
            </a:r>
            <a:endParaRPr sz="700">
              <a:latin typeface="Proxima Nova"/>
              <a:ea typeface="Proxima Nova"/>
              <a:cs typeface="Proxima Nova"/>
              <a:sym typeface="Proxima Nova"/>
            </a:endParaRPr>
          </a:p>
        </p:txBody>
      </p:sp>
      <p:sp>
        <p:nvSpPr>
          <p:cNvPr id="365" name="Google Shape;365;p43"/>
          <p:cNvSpPr txBox="1"/>
          <p:nvPr/>
        </p:nvSpPr>
        <p:spPr>
          <a:xfrm>
            <a:off x="7909300" y="1772075"/>
            <a:ext cx="1131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700">
                <a:latin typeface="Proxima Nova"/>
                <a:ea typeface="Proxima Nova"/>
                <a:cs typeface="Proxima Nova"/>
                <a:sym typeface="Proxima Nova"/>
              </a:rPr>
              <a:t>Maintenance Schedule</a:t>
            </a:r>
            <a:endParaRPr sz="700">
              <a:latin typeface="Proxima Nova"/>
              <a:ea typeface="Proxima Nova"/>
              <a:cs typeface="Proxima Nova"/>
              <a:sym typeface="Proxima Nova"/>
            </a:endParaRPr>
          </a:p>
          <a:p>
            <a:pPr marL="0" lvl="0" indent="0" algn="l" rtl="0">
              <a:spcBef>
                <a:spcPts val="0"/>
              </a:spcBef>
              <a:spcAft>
                <a:spcPts val="0"/>
              </a:spcAft>
              <a:buNone/>
            </a:pPr>
            <a:r>
              <a:rPr lang="en-GB" sz="700">
                <a:latin typeface="Proxima Nova"/>
                <a:ea typeface="Proxima Nova"/>
                <a:cs typeface="Proxima Nova"/>
                <a:sym typeface="Proxima Nova"/>
              </a:rPr>
              <a:t>Operating Power range</a:t>
            </a:r>
            <a:endParaRPr sz="700">
              <a:latin typeface="Proxima Nova"/>
              <a:ea typeface="Proxima Nova"/>
              <a:cs typeface="Proxima Nova"/>
              <a:sym typeface="Proxima Nova"/>
            </a:endParaRPr>
          </a:p>
        </p:txBody>
      </p:sp>
      <p:sp>
        <p:nvSpPr>
          <p:cNvPr id="366" name="Google Shape;366;p43"/>
          <p:cNvSpPr txBox="1"/>
          <p:nvPr/>
        </p:nvSpPr>
        <p:spPr>
          <a:xfrm>
            <a:off x="7964425" y="2600250"/>
            <a:ext cx="1131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700">
                <a:latin typeface="Proxima Nova"/>
                <a:ea typeface="Proxima Nova"/>
                <a:cs typeface="Proxima Nova"/>
                <a:sym typeface="Proxima Nova"/>
              </a:rPr>
              <a:t>System Lifetime</a:t>
            </a:r>
            <a:endParaRPr sz="700">
              <a:latin typeface="Proxima Nova"/>
              <a:ea typeface="Proxima Nova"/>
              <a:cs typeface="Proxima Nova"/>
              <a:sym typeface="Proxima Nova"/>
            </a:endParaRPr>
          </a:p>
          <a:p>
            <a:pPr marL="0" lvl="0" indent="0" algn="l" rtl="0">
              <a:spcBef>
                <a:spcPts val="0"/>
              </a:spcBef>
              <a:spcAft>
                <a:spcPts val="0"/>
              </a:spcAft>
              <a:buNone/>
            </a:pPr>
            <a:r>
              <a:rPr lang="en-GB" sz="700">
                <a:latin typeface="Proxima Nova"/>
                <a:ea typeface="Proxima Nova"/>
                <a:cs typeface="Proxima Nova"/>
                <a:sym typeface="Proxima Nova"/>
              </a:rPr>
              <a:t>Battery Lifetime</a:t>
            </a:r>
            <a:endParaRPr sz="700">
              <a:latin typeface="Proxima Nova"/>
              <a:ea typeface="Proxima Nova"/>
              <a:cs typeface="Proxima Nova"/>
              <a:sym typeface="Proxima Nova"/>
            </a:endParaRPr>
          </a:p>
        </p:txBody>
      </p:sp>
      <p:sp>
        <p:nvSpPr>
          <p:cNvPr id="367" name="Google Shape;367;p43"/>
          <p:cNvSpPr/>
          <p:nvPr/>
        </p:nvSpPr>
        <p:spPr>
          <a:xfrm flipH="1">
            <a:off x="7772550" y="1772075"/>
            <a:ext cx="109200" cy="433800"/>
          </a:xfrm>
          <a:prstGeom prst="rightBrace">
            <a:avLst>
              <a:gd name="adj1" fmla="val 50000"/>
              <a:gd name="adj2"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43"/>
          <p:cNvSpPr/>
          <p:nvPr/>
        </p:nvSpPr>
        <p:spPr>
          <a:xfrm flipH="1">
            <a:off x="7772550" y="2583450"/>
            <a:ext cx="109200" cy="433800"/>
          </a:xfrm>
          <a:prstGeom prst="rightBrace">
            <a:avLst>
              <a:gd name="adj1" fmla="val 50000"/>
              <a:gd name="adj2"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p44"/>
          <p:cNvSpPr txBox="1"/>
          <p:nvPr/>
        </p:nvSpPr>
        <p:spPr>
          <a:xfrm>
            <a:off x="628651" y="273845"/>
            <a:ext cx="7886700" cy="6618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None/>
            </a:pPr>
            <a:r>
              <a:rPr lang="en-GB" sz="3200" b="1"/>
              <a:t>Revised Core Model</a:t>
            </a:r>
            <a:endParaRPr sz="3200" b="1" i="0" u="none" strike="noStrike" cap="none">
              <a:solidFill>
                <a:srgbClr val="000000"/>
              </a:solidFill>
              <a:latin typeface="Arial"/>
              <a:ea typeface="Arial"/>
              <a:cs typeface="Arial"/>
              <a:sym typeface="Arial"/>
            </a:endParaRPr>
          </a:p>
        </p:txBody>
      </p:sp>
      <p:sp>
        <p:nvSpPr>
          <p:cNvPr id="374" name="Google Shape;374;p44"/>
          <p:cNvSpPr txBox="1"/>
          <p:nvPr/>
        </p:nvSpPr>
        <p:spPr>
          <a:xfrm>
            <a:off x="821625" y="1353775"/>
            <a:ext cx="22974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200">
                <a:latin typeface="Proxima Nova"/>
                <a:ea typeface="Proxima Nova"/>
                <a:cs typeface="Proxima Nova"/>
                <a:sym typeface="Proxima Nova"/>
              </a:rPr>
              <a:t>ISO O&amp;M preferred over SOSA interpretation</a:t>
            </a:r>
            <a:endParaRPr sz="1200">
              <a:latin typeface="Proxima Nova"/>
              <a:ea typeface="Proxima Nova"/>
              <a:cs typeface="Proxima Nova"/>
              <a:sym typeface="Proxima Nova"/>
            </a:endParaRPr>
          </a:p>
        </p:txBody>
      </p:sp>
      <p:sp>
        <p:nvSpPr>
          <p:cNvPr id="375" name="Google Shape;375;p44"/>
          <p:cNvSpPr/>
          <p:nvPr/>
        </p:nvSpPr>
        <p:spPr>
          <a:xfrm>
            <a:off x="441275" y="1476300"/>
            <a:ext cx="289200" cy="2892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a:t>1</a:t>
            </a:r>
            <a:endParaRPr/>
          </a:p>
        </p:txBody>
      </p:sp>
      <p:sp>
        <p:nvSpPr>
          <p:cNvPr id="376" name="Google Shape;376;p44"/>
          <p:cNvSpPr txBox="1"/>
          <p:nvPr/>
        </p:nvSpPr>
        <p:spPr>
          <a:xfrm>
            <a:off x="821675" y="1907875"/>
            <a:ext cx="22974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200">
                <a:latin typeface="Proxima Nova"/>
                <a:ea typeface="Proxima Nova"/>
                <a:cs typeface="Proxima Nova"/>
                <a:sym typeface="Proxima Nova"/>
              </a:rPr>
              <a:t>First proposal of attributes based on O&amp;M</a:t>
            </a:r>
            <a:endParaRPr sz="1200">
              <a:latin typeface="Proxima Nova"/>
              <a:ea typeface="Proxima Nova"/>
              <a:cs typeface="Proxima Nova"/>
              <a:sym typeface="Proxima Nova"/>
            </a:endParaRPr>
          </a:p>
        </p:txBody>
      </p:sp>
      <p:sp>
        <p:nvSpPr>
          <p:cNvPr id="377" name="Google Shape;377;p44"/>
          <p:cNvSpPr/>
          <p:nvPr/>
        </p:nvSpPr>
        <p:spPr>
          <a:xfrm>
            <a:off x="441275" y="2040325"/>
            <a:ext cx="289200" cy="2892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a:t>2</a:t>
            </a:r>
            <a:endParaRPr/>
          </a:p>
        </p:txBody>
      </p:sp>
      <p:pic>
        <p:nvPicPr>
          <p:cNvPr id="378" name="Google Shape;378;p44"/>
          <p:cNvPicPr preferRelativeResize="0"/>
          <p:nvPr/>
        </p:nvPicPr>
        <p:blipFill rotWithShape="1">
          <a:blip r:embed="rId3">
            <a:alphaModFix/>
          </a:blip>
          <a:srcRect l="1313" t="1651" r="15018" b="49924"/>
          <a:stretch/>
        </p:blipFill>
        <p:spPr>
          <a:xfrm>
            <a:off x="7499350" y="54025"/>
            <a:ext cx="1562898" cy="995476"/>
          </a:xfrm>
          <a:prstGeom prst="rect">
            <a:avLst/>
          </a:prstGeom>
          <a:noFill/>
          <a:ln w="9525" cap="flat" cmpd="sng">
            <a:solidFill>
              <a:srgbClr val="000000"/>
            </a:solidFill>
            <a:prstDash val="solid"/>
            <a:round/>
            <a:headEnd type="none" w="sm" len="sm"/>
            <a:tailEnd type="none" w="sm" len="sm"/>
          </a:ln>
        </p:spPr>
      </p:pic>
      <p:sp>
        <p:nvSpPr>
          <p:cNvPr id="379" name="Google Shape;379;p44"/>
          <p:cNvSpPr/>
          <p:nvPr/>
        </p:nvSpPr>
        <p:spPr>
          <a:xfrm>
            <a:off x="7524975" y="424825"/>
            <a:ext cx="621300" cy="554100"/>
          </a:xfrm>
          <a:prstGeom prst="rect">
            <a:avLst/>
          </a:prstGeom>
          <a:noFill/>
          <a:ln w="9525" cap="flat" cmpd="sng">
            <a:solidFill>
              <a:srgbClr val="0000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80" name="Google Shape;380;p44"/>
          <p:cNvPicPr preferRelativeResize="0"/>
          <p:nvPr/>
        </p:nvPicPr>
        <p:blipFill rotWithShape="1">
          <a:blip r:embed="rId3">
            <a:alphaModFix/>
          </a:blip>
          <a:srcRect l="224" t="20526" r="67225" b="52575"/>
          <a:stretch/>
        </p:blipFill>
        <p:spPr>
          <a:xfrm>
            <a:off x="4612725" y="1476125"/>
            <a:ext cx="3902626" cy="3549248"/>
          </a:xfrm>
          <a:prstGeom prst="rect">
            <a:avLst/>
          </a:prstGeom>
          <a:noFill/>
          <a:ln w="9525" cap="flat" cmpd="sng">
            <a:solidFill>
              <a:srgbClr val="000000"/>
            </a:solidFill>
            <a:prstDash val="solid"/>
            <a:round/>
            <a:headEnd type="none" w="sm" len="sm"/>
            <a:tailEnd type="none" w="sm" len="sm"/>
          </a:ln>
        </p:spPr>
      </p:pic>
      <p:sp>
        <p:nvSpPr>
          <p:cNvPr id="381" name="Google Shape;381;p44"/>
          <p:cNvSpPr/>
          <p:nvPr/>
        </p:nvSpPr>
        <p:spPr>
          <a:xfrm>
            <a:off x="5245025" y="1598500"/>
            <a:ext cx="662100" cy="514500"/>
          </a:xfrm>
          <a:prstGeom prst="rect">
            <a:avLst/>
          </a:prstGeom>
          <a:solidFill>
            <a:srgbClr val="D98686">
              <a:alpha val="21230"/>
            </a:srgbClr>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44"/>
          <p:cNvSpPr/>
          <p:nvPr/>
        </p:nvSpPr>
        <p:spPr>
          <a:xfrm>
            <a:off x="7178350" y="1598500"/>
            <a:ext cx="662100" cy="514500"/>
          </a:xfrm>
          <a:prstGeom prst="rect">
            <a:avLst/>
          </a:prstGeom>
          <a:solidFill>
            <a:srgbClr val="D98686">
              <a:alpha val="21230"/>
            </a:srgbClr>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44"/>
          <p:cNvSpPr/>
          <p:nvPr/>
        </p:nvSpPr>
        <p:spPr>
          <a:xfrm>
            <a:off x="6750200" y="2842000"/>
            <a:ext cx="1529400" cy="897600"/>
          </a:xfrm>
          <a:prstGeom prst="rect">
            <a:avLst/>
          </a:prstGeom>
          <a:solidFill>
            <a:srgbClr val="D98686">
              <a:alpha val="21230"/>
            </a:srgbClr>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44"/>
          <p:cNvSpPr/>
          <p:nvPr/>
        </p:nvSpPr>
        <p:spPr>
          <a:xfrm>
            <a:off x="4811375" y="2786725"/>
            <a:ext cx="1417200" cy="952800"/>
          </a:xfrm>
          <a:prstGeom prst="rect">
            <a:avLst/>
          </a:prstGeom>
          <a:solidFill>
            <a:srgbClr val="D98686">
              <a:alpha val="21230"/>
            </a:srgbClr>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44"/>
          <p:cNvSpPr/>
          <p:nvPr/>
        </p:nvSpPr>
        <p:spPr>
          <a:xfrm>
            <a:off x="7178350" y="4431950"/>
            <a:ext cx="662100" cy="514500"/>
          </a:xfrm>
          <a:prstGeom prst="rect">
            <a:avLst/>
          </a:prstGeom>
          <a:solidFill>
            <a:srgbClr val="D98686">
              <a:alpha val="21230"/>
            </a:srgbClr>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86" name="Google Shape;386;p44"/>
          <p:cNvPicPr preferRelativeResize="0"/>
          <p:nvPr/>
        </p:nvPicPr>
        <p:blipFill>
          <a:blip r:embed="rId4">
            <a:alphaModFix/>
          </a:blip>
          <a:stretch>
            <a:fillRect/>
          </a:stretch>
        </p:blipFill>
        <p:spPr>
          <a:xfrm>
            <a:off x="7691025" y="557275"/>
            <a:ext cx="289200" cy="289200"/>
          </a:xfrm>
          <a:prstGeom prst="rect">
            <a:avLst/>
          </a:prstGeom>
          <a:noFill/>
          <a:ln>
            <a:noFill/>
          </a:ln>
        </p:spPr>
      </p:pic>
      <p:sp>
        <p:nvSpPr>
          <p:cNvPr id="387" name="Google Shape;387;p44"/>
          <p:cNvSpPr txBox="1"/>
          <p:nvPr/>
        </p:nvSpPr>
        <p:spPr>
          <a:xfrm>
            <a:off x="371375" y="4582425"/>
            <a:ext cx="4527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b="1">
                <a:latin typeface="Proxima Nova"/>
                <a:ea typeface="Proxima Nova"/>
                <a:cs typeface="Proxima Nova"/>
                <a:sym typeface="Proxima Nova"/>
              </a:rPr>
              <a:t>Do you agree (+1) or disagree (-1) with this change?</a:t>
            </a:r>
            <a:endParaRPr b="1">
              <a:latin typeface="Proxima Nova"/>
              <a:ea typeface="Proxima Nova"/>
              <a:cs typeface="Proxima Nova"/>
              <a:sym typeface="Proxima Nov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Google Shape;392;p45"/>
          <p:cNvSpPr txBox="1"/>
          <p:nvPr/>
        </p:nvSpPr>
        <p:spPr>
          <a:xfrm>
            <a:off x="628651" y="273845"/>
            <a:ext cx="7886700" cy="6618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None/>
            </a:pPr>
            <a:r>
              <a:rPr lang="en-GB" sz="3200" b="1"/>
              <a:t>Revised Core Model</a:t>
            </a:r>
            <a:endParaRPr sz="3200" b="1" i="0" u="none" strike="noStrike" cap="none">
              <a:solidFill>
                <a:srgbClr val="000000"/>
              </a:solidFill>
              <a:latin typeface="Arial"/>
              <a:ea typeface="Arial"/>
              <a:cs typeface="Arial"/>
              <a:sym typeface="Arial"/>
            </a:endParaRPr>
          </a:p>
        </p:txBody>
      </p:sp>
      <p:sp>
        <p:nvSpPr>
          <p:cNvPr id="393" name="Google Shape;393;p45"/>
          <p:cNvSpPr txBox="1"/>
          <p:nvPr/>
        </p:nvSpPr>
        <p:spPr>
          <a:xfrm>
            <a:off x="821625" y="1353775"/>
            <a:ext cx="22974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200">
                <a:latin typeface="Proxima Nova"/>
                <a:ea typeface="Proxima Nova"/>
                <a:cs typeface="Proxima Nova"/>
                <a:sym typeface="Proxima Nova"/>
              </a:rPr>
              <a:t>Addition of ‘System’ &amp; ‘Devices’ to sensor &amp; platform</a:t>
            </a:r>
            <a:endParaRPr sz="1200">
              <a:latin typeface="Proxima Nova"/>
              <a:ea typeface="Proxima Nova"/>
              <a:cs typeface="Proxima Nova"/>
              <a:sym typeface="Proxima Nova"/>
            </a:endParaRPr>
          </a:p>
        </p:txBody>
      </p:sp>
      <p:sp>
        <p:nvSpPr>
          <p:cNvPr id="394" name="Google Shape;394;p45"/>
          <p:cNvSpPr/>
          <p:nvPr/>
        </p:nvSpPr>
        <p:spPr>
          <a:xfrm>
            <a:off x="441275" y="1476300"/>
            <a:ext cx="289200" cy="2892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a:t>3</a:t>
            </a:r>
            <a:endParaRPr/>
          </a:p>
        </p:txBody>
      </p:sp>
      <p:pic>
        <p:nvPicPr>
          <p:cNvPr id="395" name="Google Shape;395;p45"/>
          <p:cNvPicPr preferRelativeResize="0"/>
          <p:nvPr/>
        </p:nvPicPr>
        <p:blipFill rotWithShape="1">
          <a:blip r:embed="rId3">
            <a:alphaModFix/>
          </a:blip>
          <a:srcRect l="17172" t="1652" r="15246" b="62190"/>
          <a:stretch/>
        </p:blipFill>
        <p:spPr>
          <a:xfrm>
            <a:off x="3292600" y="1353775"/>
            <a:ext cx="5732875" cy="3375677"/>
          </a:xfrm>
          <a:prstGeom prst="rect">
            <a:avLst/>
          </a:prstGeom>
          <a:noFill/>
          <a:ln w="9525" cap="flat" cmpd="sng">
            <a:solidFill>
              <a:srgbClr val="000000"/>
            </a:solidFill>
            <a:prstDash val="solid"/>
            <a:round/>
            <a:headEnd type="none" w="sm" len="sm"/>
            <a:tailEnd type="none" w="sm" len="sm"/>
          </a:ln>
        </p:spPr>
      </p:pic>
      <p:cxnSp>
        <p:nvCxnSpPr>
          <p:cNvPr id="396" name="Google Shape;396;p45"/>
          <p:cNvCxnSpPr>
            <a:stCxn id="397" idx="3"/>
          </p:cNvCxnSpPr>
          <p:nvPr/>
        </p:nvCxnSpPr>
        <p:spPr>
          <a:xfrm>
            <a:off x="2443475" y="4318700"/>
            <a:ext cx="885900" cy="0"/>
          </a:xfrm>
          <a:prstGeom prst="straightConnector1">
            <a:avLst/>
          </a:prstGeom>
          <a:noFill/>
          <a:ln w="9525" cap="flat" cmpd="sng">
            <a:solidFill>
              <a:schemeClr val="dk2"/>
            </a:solidFill>
            <a:prstDash val="solid"/>
            <a:round/>
            <a:headEnd type="none" w="med" len="med"/>
            <a:tailEnd type="triangle" w="med" len="med"/>
          </a:ln>
        </p:spPr>
      </p:cxnSp>
      <p:sp>
        <p:nvSpPr>
          <p:cNvPr id="397" name="Google Shape;397;p45"/>
          <p:cNvSpPr txBox="1"/>
          <p:nvPr/>
        </p:nvSpPr>
        <p:spPr>
          <a:xfrm>
            <a:off x="938975" y="4118600"/>
            <a:ext cx="1504500" cy="4002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GB">
                <a:latin typeface="Proxima Nova"/>
                <a:ea typeface="Proxima Nova"/>
                <a:cs typeface="Proxima Nova"/>
                <a:sym typeface="Proxima Nova"/>
              </a:rPr>
              <a:t>We observe...</a:t>
            </a:r>
            <a:endParaRPr>
              <a:latin typeface="Proxima Nova"/>
              <a:ea typeface="Proxima Nova"/>
              <a:cs typeface="Proxima Nova"/>
              <a:sym typeface="Proxima Nova"/>
            </a:endParaRPr>
          </a:p>
        </p:txBody>
      </p:sp>
      <p:cxnSp>
        <p:nvCxnSpPr>
          <p:cNvPr id="398" name="Google Shape;398;p45"/>
          <p:cNvCxnSpPr/>
          <p:nvPr/>
        </p:nvCxnSpPr>
        <p:spPr>
          <a:xfrm>
            <a:off x="3198775" y="2694050"/>
            <a:ext cx="1821300" cy="511200"/>
          </a:xfrm>
          <a:prstGeom prst="straightConnector1">
            <a:avLst/>
          </a:prstGeom>
          <a:noFill/>
          <a:ln w="9525" cap="flat" cmpd="sng">
            <a:solidFill>
              <a:schemeClr val="dk2"/>
            </a:solidFill>
            <a:prstDash val="solid"/>
            <a:round/>
            <a:headEnd type="none" w="med" len="med"/>
            <a:tailEnd type="triangle" w="med" len="med"/>
          </a:ln>
        </p:spPr>
      </p:cxnSp>
      <p:sp>
        <p:nvSpPr>
          <p:cNvPr id="399" name="Google Shape;399;p45"/>
          <p:cNvSpPr txBox="1"/>
          <p:nvPr/>
        </p:nvSpPr>
        <p:spPr>
          <a:xfrm>
            <a:off x="821625" y="3073963"/>
            <a:ext cx="1929000" cy="4002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GB">
                <a:latin typeface="Proxima Nova"/>
                <a:ea typeface="Proxima Nova"/>
                <a:cs typeface="Proxima Nova"/>
                <a:sym typeface="Proxima Nova"/>
              </a:rPr>
              <a:t>...a specific property...</a:t>
            </a:r>
            <a:endParaRPr>
              <a:latin typeface="Proxima Nova"/>
              <a:ea typeface="Proxima Nova"/>
              <a:cs typeface="Proxima Nova"/>
              <a:sym typeface="Proxima Nova"/>
            </a:endParaRPr>
          </a:p>
        </p:txBody>
      </p:sp>
      <p:sp>
        <p:nvSpPr>
          <p:cNvPr id="400" name="Google Shape;400;p45"/>
          <p:cNvSpPr txBox="1"/>
          <p:nvPr/>
        </p:nvSpPr>
        <p:spPr>
          <a:xfrm>
            <a:off x="1269775" y="2493925"/>
            <a:ext cx="1929000" cy="4002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GB">
                <a:latin typeface="Proxima Nova"/>
                <a:ea typeface="Proxima Nova"/>
                <a:cs typeface="Proxima Nova"/>
                <a:sym typeface="Proxima Nova"/>
              </a:rPr>
              <a:t>...with a sensor...</a:t>
            </a:r>
            <a:endParaRPr>
              <a:latin typeface="Proxima Nova"/>
              <a:ea typeface="Proxima Nova"/>
              <a:cs typeface="Proxima Nova"/>
              <a:sym typeface="Proxima Nova"/>
            </a:endParaRPr>
          </a:p>
        </p:txBody>
      </p:sp>
      <p:cxnSp>
        <p:nvCxnSpPr>
          <p:cNvPr id="401" name="Google Shape;401;p45"/>
          <p:cNvCxnSpPr>
            <a:stCxn id="399" idx="3"/>
          </p:cNvCxnSpPr>
          <p:nvPr/>
        </p:nvCxnSpPr>
        <p:spPr>
          <a:xfrm>
            <a:off x="2750625" y="3274063"/>
            <a:ext cx="873600" cy="0"/>
          </a:xfrm>
          <a:prstGeom prst="straightConnector1">
            <a:avLst/>
          </a:prstGeom>
          <a:noFill/>
          <a:ln w="9525" cap="flat" cmpd="sng">
            <a:solidFill>
              <a:schemeClr val="dk2"/>
            </a:solidFill>
            <a:prstDash val="solid"/>
            <a:round/>
            <a:headEnd type="none" w="med" len="med"/>
            <a:tailEnd type="triangle" w="med" len="med"/>
          </a:ln>
        </p:spPr>
      </p:cxnSp>
      <p:cxnSp>
        <p:nvCxnSpPr>
          <p:cNvPr id="402" name="Google Shape;402;p45"/>
          <p:cNvCxnSpPr>
            <a:stCxn id="403" idx="3"/>
          </p:cNvCxnSpPr>
          <p:nvPr/>
        </p:nvCxnSpPr>
        <p:spPr>
          <a:xfrm>
            <a:off x="3233550" y="2113975"/>
            <a:ext cx="1821300" cy="380100"/>
          </a:xfrm>
          <a:prstGeom prst="straightConnector1">
            <a:avLst/>
          </a:prstGeom>
          <a:noFill/>
          <a:ln w="9525" cap="flat" cmpd="sng">
            <a:solidFill>
              <a:schemeClr val="dk2"/>
            </a:solidFill>
            <a:prstDash val="solid"/>
            <a:round/>
            <a:headEnd type="none" w="med" len="med"/>
            <a:tailEnd type="triangle" w="med" len="med"/>
          </a:ln>
        </p:spPr>
      </p:cxnSp>
      <p:sp>
        <p:nvSpPr>
          <p:cNvPr id="403" name="Google Shape;403;p45"/>
          <p:cNvSpPr txBox="1"/>
          <p:nvPr/>
        </p:nvSpPr>
        <p:spPr>
          <a:xfrm>
            <a:off x="564450" y="1913875"/>
            <a:ext cx="2669100" cy="4002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GB">
                <a:latin typeface="Proxima Nova"/>
                <a:ea typeface="Proxima Nova"/>
                <a:cs typeface="Proxima Nova"/>
                <a:sym typeface="Proxima Nova"/>
              </a:rPr>
              <a:t>...which is a specific system...</a:t>
            </a:r>
            <a:endParaRPr>
              <a:latin typeface="Proxima Nova"/>
              <a:ea typeface="Proxima Nova"/>
              <a:cs typeface="Proxima Nova"/>
              <a:sym typeface="Proxima Nova"/>
            </a:endParaRPr>
          </a:p>
        </p:txBody>
      </p:sp>
      <p:sp>
        <p:nvSpPr>
          <p:cNvPr id="404" name="Google Shape;404;p45"/>
          <p:cNvSpPr txBox="1"/>
          <p:nvPr/>
        </p:nvSpPr>
        <p:spPr>
          <a:xfrm>
            <a:off x="3462400" y="770025"/>
            <a:ext cx="3876000" cy="6156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GB">
                <a:latin typeface="Proxima Nova"/>
                <a:ea typeface="Proxima Nova"/>
                <a:cs typeface="Proxima Nova"/>
                <a:sym typeface="Proxima Nova"/>
              </a:rPr>
              <a:t>...with specific system capabilities, operating range &amp; survival range...</a:t>
            </a:r>
            <a:endParaRPr>
              <a:latin typeface="Proxima Nova"/>
              <a:ea typeface="Proxima Nova"/>
              <a:cs typeface="Proxima Nova"/>
              <a:sym typeface="Proxima Nova"/>
            </a:endParaRPr>
          </a:p>
        </p:txBody>
      </p:sp>
      <p:sp>
        <p:nvSpPr>
          <p:cNvPr id="405" name="Google Shape;405;p45"/>
          <p:cNvSpPr txBox="1"/>
          <p:nvPr/>
        </p:nvSpPr>
        <p:spPr>
          <a:xfrm>
            <a:off x="6420675" y="4614775"/>
            <a:ext cx="2669100" cy="4002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GB">
                <a:latin typeface="Proxima Nova"/>
                <a:ea typeface="Proxima Nova"/>
                <a:cs typeface="Proxima Nova"/>
                <a:sym typeface="Proxima Nova"/>
              </a:rPr>
              <a:t>...hosted on a specific platform.</a:t>
            </a:r>
            <a:endParaRPr>
              <a:latin typeface="Proxima Nova"/>
              <a:ea typeface="Proxima Nova"/>
              <a:cs typeface="Proxima Nova"/>
              <a:sym typeface="Proxima Nova"/>
            </a:endParaRPr>
          </a:p>
        </p:txBody>
      </p:sp>
      <p:cxnSp>
        <p:nvCxnSpPr>
          <p:cNvPr id="406" name="Google Shape;406;p45"/>
          <p:cNvCxnSpPr>
            <a:stCxn id="405" idx="0"/>
          </p:cNvCxnSpPr>
          <p:nvPr/>
        </p:nvCxnSpPr>
        <p:spPr>
          <a:xfrm rot="10800000">
            <a:off x="7025925" y="3584575"/>
            <a:ext cx="729300" cy="1030200"/>
          </a:xfrm>
          <a:prstGeom prst="straightConnector1">
            <a:avLst/>
          </a:prstGeom>
          <a:noFill/>
          <a:ln w="9525" cap="flat" cmpd="sng">
            <a:solidFill>
              <a:schemeClr val="dk2"/>
            </a:solidFill>
            <a:prstDash val="solid"/>
            <a:round/>
            <a:headEnd type="none" w="med" len="med"/>
            <a:tailEnd type="triangle" w="med" len="med"/>
          </a:ln>
        </p:spPr>
      </p:cxnSp>
      <p:sp>
        <p:nvSpPr>
          <p:cNvPr id="407" name="Google Shape;407;p45"/>
          <p:cNvSpPr/>
          <p:nvPr/>
        </p:nvSpPr>
        <p:spPr>
          <a:xfrm>
            <a:off x="7681775" y="1385625"/>
            <a:ext cx="1272900" cy="2244000"/>
          </a:xfrm>
          <a:prstGeom prst="rect">
            <a:avLst/>
          </a:prstGeom>
          <a:solidFill>
            <a:srgbClr val="D98686">
              <a:alpha val="21230"/>
            </a:srgbClr>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08" name="Google Shape;408;p45"/>
          <p:cNvPicPr preferRelativeResize="0"/>
          <p:nvPr/>
        </p:nvPicPr>
        <p:blipFill rotWithShape="1">
          <a:blip r:embed="rId3">
            <a:alphaModFix/>
          </a:blip>
          <a:srcRect l="1313" t="1651" r="15018" b="49924"/>
          <a:stretch/>
        </p:blipFill>
        <p:spPr>
          <a:xfrm>
            <a:off x="7499350" y="54025"/>
            <a:ext cx="1562898" cy="995476"/>
          </a:xfrm>
          <a:prstGeom prst="rect">
            <a:avLst/>
          </a:prstGeom>
          <a:noFill/>
          <a:ln w="9525" cap="flat" cmpd="sng">
            <a:solidFill>
              <a:srgbClr val="000000"/>
            </a:solidFill>
            <a:prstDash val="solid"/>
            <a:round/>
            <a:headEnd type="none" w="sm" len="sm"/>
            <a:tailEnd type="none" w="sm" len="sm"/>
          </a:ln>
        </p:spPr>
      </p:pic>
      <p:sp>
        <p:nvSpPr>
          <p:cNvPr id="409" name="Google Shape;409;p45"/>
          <p:cNvSpPr/>
          <p:nvPr/>
        </p:nvSpPr>
        <p:spPr>
          <a:xfrm>
            <a:off x="7781200" y="80154"/>
            <a:ext cx="1244400" cy="748800"/>
          </a:xfrm>
          <a:prstGeom prst="rect">
            <a:avLst/>
          </a:prstGeom>
          <a:noFill/>
          <a:ln w="9525" cap="flat" cmpd="sng">
            <a:solidFill>
              <a:srgbClr val="0000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10" name="Google Shape;410;p45"/>
          <p:cNvPicPr preferRelativeResize="0"/>
          <p:nvPr/>
        </p:nvPicPr>
        <p:blipFill>
          <a:blip r:embed="rId4">
            <a:alphaModFix/>
          </a:blip>
          <a:stretch>
            <a:fillRect/>
          </a:stretch>
        </p:blipFill>
        <p:spPr>
          <a:xfrm>
            <a:off x="8258800" y="309950"/>
            <a:ext cx="289200" cy="289200"/>
          </a:xfrm>
          <a:prstGeom prst="rect">
            <a:avLst/>
          </a:prstGeom>
          <a:noFill/>
          <a:ln>
            <a:noFill/>
          </a:ln>
        </p:spPr>
      </p:pic>
      <p:sp>
        <p:nvSpPr>
          <p:cNvPr id="411" name="Google Shape;411;p45"/>
          <p:cNvSpPr txBox="1"/>
          <p:nvPr/>
        </p:nvSpPr>
        <p:spPr>
          <a:xfrm>
            <a:off x="371375" y="4734825"/>
            <a:ext cx="4527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b="1">
                <a:latin typeface="Proxima Nova"/>
                <a:ea typeface="Proxima Nova"/>
                <a:cs typeface="Proxima Nova"/>
                <a:sym typeface="Proxima Nova"/>
              </a:rPr>
              <a:t>Do you agree (+1) or disagree (-1) with this change?</a:t>
            </a:r>
            <a:endParaRPr b="1">
              <a:latin typeface="Proxima Nova"/>
              <a:ea typeface="Proxima Nova"/>
              <a:cs typeface="Proxima Nova"/>
              <a:sym typeface="Proxima Nov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9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9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0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0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9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0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0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0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0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40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0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15"/>
        <p:cNvGrpSpPr/>
        <p:nvPr/>
      </p:nvGrpSpPr>
      <p:grpSpPr>
        <a:xfrm>
          <a:off x="0" y="0"/>
          <a:ext cx="0" cy="0"/>
          <a:chOff x="0" y="0"/>
          <a:chExt cx="0" cy="0"/>
        </a:xfrm>
      </p:grpSpPr>
      <p:sp>
        <p:nvSpPr>
          <p:cNvPr id="416" name="Google Shape;416;p46"/>
          <p:cNvSpPr txBox="1"/>
          <p:nvPr/>
        </p:nvSpPr>
        <p:spPr>
          <a:xfrm>
            <a:off x="628651" y="273845"/>
            <a:ext cx="7886700" cy="6618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None/>
            </a:pPr>
            <a:r>
              <a:rPr lang="en-GB" sz="3200" b="1"/>
              <a:t>Revised Core Model</a:t>
            </a:r>
            <a:endParaRPr sz="3200" b="1" i="0" u="none" strike="noStrike" cap="none">
              <a:solidFill>
                <a:srgbClr val="000000"/>
              </a:solidFill>
              <a:latin typeface="Arial"/>
              <a:ea typeface="Arial"/>
              <a:cs typeface="Arial"/>
              <a:sym typeface="Arial"/>
            </a:endParaRPr>
          </a:p>
        </p:txBody>
      </p:sp>
      <p:pic>
        <p:nvPicPr>
          <p:cNvPr id="417" name="Google Shape;417;p46"/>
          <p:cNvPicPr preferRelativeResize="0"/>
          <p:nvPr/>
        </p:nvPicPr>
        <p:blipFill rotWithShape="1">
          <a:blip r:embed="rId3">
            <a:alphaModFix/>
          </a:blip>
          <a:srcRect l="1049" t="8634" r="67794" b="61445"/>
          <a:stretch/>
        </p:blipFill>
        <p:spPr>
          <a:xfrm>
            <a:off x="5026425" y="1099650"/>
            <a:ext cx="3735451" cy="3947850"/>
          </a:xfrm>
          <a:prstGeom prst="rect">
            <a:avLst/>
          </a:prstGeom>
          <a:noFill/>
          <a:ln w="9525" cap="flat" cmpd="sng">
            <a:solidFill>
              <a:srgbClr val="000000"/>
            </a:solidFill>
            <a:prstDash val="solid"/>
            <a:round/>
            <a:headEnd type="none" w="sm" len="sm"/>
            <a:tailEnd type="none" w="sm" len="sm"/>
          </a:ln>
        </p:spPr>
      </p:pic>
      <p:sp>
        <p:nvSpPr>
          <p:cNvPr id="418" name="Google Shape;418;p46"/>
          <p:cNvSpPr txBox="1"/>
          <p:nvPr/>
        </p:nvSpPr>
        <p:spPr>
          <a:xfrm>
            <a:off x="821625" y="1353775"/>
            <a:ext cx="22974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200">
                <a:latin typeface="Proxima Nova"/>
                <a:ea typeface="Proxima Nova"/>
                <a:cs typeface="Proxima Nova"/>
                <a:sym typeface="Proxima Nova"/>
              </a:rPr>
              <a:t>SOSA Extensions, the addition of Observation Collections</a:t>
            </a:r>
            <a:endParaRPr sz="1200">
              <a:latin typeface="Proxima Nova"/>
              <a:ea typeface="Proxima Nova"/>
              <a:cs typeface="Proxima Nova"/>
              <a:sym typeface="Proxima Nova"/>
            </a:endParaRPr>
          </a:p>
        </p:txBody>
      </p:sp>
      <p:sp>
        <p:nvSpPr>
          <p:cNvPr id="419" name="Google Shape;419;p46"/>
          <p:cNvSpPr/>
          <p:nvPr/>
        </p:nvSpPr>
        <p:spPr>
          <a:xfrm>
            <a:off x="441275" y="1476300"/>
            <a:ext cx="289200" cy="2892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a:t>4</a:t>
            </a:r>
            <a:endParaRPr/>
          </a:p>
        </p:txBody>
      </p:sp>
      <p:sp>
        <p:nvSpPr>
          <p:cNvPr id="420" name="Google Shape;420;p46"/>
          <p:cNvSpPr/>
          <p:nvPr/>
        </p:nvSpPr>
        <p:spPr>
          <a:xfrm>
            <a:off x="5122875" y="1286325"/>
            <a:ext cx="1555800" cy="951600"/>
          </a:xfrm>
          <a:prstGeom prst="rect">
            <a:avLst/>
          </a:prstGeom>
          <a:solidFill>
            <a:srgbClr val="D98686">
              <a:alpha val="21230"/>
            </a:srgbClr>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21" name="Google Shape;421;p46"/>
          <p:cNvPicPr preferRelativeResize="0"/>
          <p:nvPr/>
        </p:nvPicPr>
        <p:blipFill>
          <a:blip r:embed="rId4">
            <a:alphaModFix/>
          </a:blip>
          <a:stretch>
            <a:fillRect/>
          </a:stretch>
        </p:blipFill>
        <p:spPr>
          <a:xfrm>
            <a:off x="730475" y="1907875"/>
            <a:ext cx="3266600" cy="2599400"/>
          </a:xfrm>
          <a:prstGeom prst="rect">
            <a:avLst/>
          </a:prstGeom>
          <a:noFill/>
          <a:ln>
            <a:noFill/>
          </a:ln>
        </p:spPr>
      </p:pic>
      <p:sp>
        <p:nvSpPr>
          <p:cNvPr id="422" name="Google Shape;422;p46"/>
          <p:cNvSpPr txBox="1"/>
          <p:nvPr/>
        </p:nvSpPr>
        <p:spPr>
          <a:xfrm>
            <a:off x="6730225" y="1291575"/>
            <a:ext cx="1555800" cy="600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900">
                <a:solidFill>
                  <a:srgbClr val="FF0000"/>
                </a:solidFill>
                <a:latin typeface="Proxima Nova"/>
                <a:ea typeface="Proxima Nova"/>
                <a:cs typeface="Proxima Nova"/>
                <a:sym typeface="Proxima Nova"/>
              </a:rPr>
              <a:t>If present, any of these attributes apply to all member observations</a:t>
            </a:r>
            <a:endParaRPr sz="900">
              <a:solidFill>
                <a:srgbClr val="FF0000"/>
              </a:solidFill>
              <a:latin typeface="Proxima Nova"/>
              <a:ea typeface="Proxima Nova"/>
              <a:cs typeface="Proxima Nova"/>
              <a:sym typeface="Proxima Nova"/>
            </a:endParaRPr>
          </a:p>
        </p:txBody>
      </p:sp>
      <p:pic>
        <p:nvPicPr>
          <p:cNvPr id="423" name="Google Shape;423;p46"/>
          <p:cNvPicPr preferRelativeResize="0"/>
          <p:nvPr/>
        </p:nvPicPr>
        <p:blipFill rotWithShape="1">
          <a:blip r:embed="rId3">
            <a:alphaModFix/>
          </a:blip>
          <a:srcRect l="1313" t="1651" r="15018" b="49924"/>
          <a:stretch/>
        </p:blipFill>
        <p:spPr>
          <a:xfrm>
            <a:off x="7499350" y="54025"/>
            <a:ext cx="1562898" cy="995476"/>
          </a:xfrm>
          <a:prstGeom prst="rect">
            <a:avLst/>
          </a:prstGeom>
          <a:noFill/>
          <a:ln w="9525" cap="flat" cmpd="sng">
            <a:solidFill>
              <a:srgbClr val="000000"/>
            </a:solidFill>
            <a:prstDash val="solid"/>
            <a:round/>
            <a:headEnd type="none" w="sm" len="sm"/>
            <a:tailEnd type="none" w="sm" len="sm"/>
          </a:ln>
        </p:spPr>
      </p:pic>
      <p:sp>
        <p:nvSpPr>
          <p:cNvPr id="424" name="Google Shape;424;p46"/>
          <p:cNvSpPr/>
          <p:nvPr/>
        </p:nvSpPr>
        <p:spPr>
          <a:xfrm>
            <a:off x="7548900" y="80150"/>
            <a:ext cx="374700" cy="405600"/>
          </a:xfrm>
          <a:prstGeom prst="rect">
            <a:avLst/>
          </a:prstGeom>
          <a:noFill/>
          <a:ln w="9525" cap="flat" cmpd="sng">
            <a:solidFill>
              <a:srgbClr val="0000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25" name="Google Shape;425;p46"/>
          <p:cNvPicPr preferRelativeResize="0"/>
          <p:nvPr/>
        </p:nvPicPr>
        <p:blipFill>
          <a:blip r:embed="rId5">
            <a:alphaModFix/>
          </a:blip>
          <a:stretch>
            <a:fillRect/>
          </a:stretch>
        </p:blipFill>
        <p:spPr>
          <a:xfrm>
            <a:off x="7591650" y="138350"/>
            <a:ext cx="289200" cy="289200"/>
          </a:xfrm>
          <a:prstGeom prst="rect">
            <a:avLst/>
          </a:prstGeom>
          <a:noFill/>
          <a:ln>
            <a:noFill/>
          </a:ln>
        </p:spPr>
      </p:pic>
      <p:sp>
        <p:nvSpPr>
          <p:cNvPr id="426" name="Google Shape;426;p46"/>
          <p:cNvSpPr txBox="1"/>
          <p:nvPr/>
        </p:nvSpPr>
        <p:spPr>
          <a:xfrm>
            <a:off x="371375" y="4582425"/>
            <a:ext cx="4527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b="1">
                <a:latin typeface="Proxima Nova"/>
                <a:ea typeface="Proxima Nova"/>
                <a:cs typeface="Proxima Nova"/>
                <a:sym typeface="Proxima Nova"/>
              </a:rPr>
              <a:t>Do you agree (+1) or disagree (-1) with this change?</a:t>
            </a:r>
            <a:endParaRPr b="1">
              <a:latin typeface="Proxima Nova"/>
              <a:ea typeface="Proxima Nova"/>
              <a:cs typeface="Proxima Nova"/>
              <a:sym typeface="Proxima Nova"/>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sp>
        <p:nvSpPr>
          <p:cNvPr id="431" name="Google Shape;431;p47"/>
          <p:cNvSpPr txBox="1">
            <a:spLocks noGrp="1"/>
          </p:cNvSpPr>
          <p:nvPr>
            <p:ph type="title"/>
          </p:nvPr>
        </p:nvSpPr>
        <p:spPr>
          <a:xfrm>
            <a:off x="899594" y="1501902"/>
            <a:ext cx="7772400" cy="2096100"/>
          </a:xfrm>
          <a:prstGeom prst="rect">
            <a:avLst/>
          </a:prstGeom>
          <a:noFill/>
          <a:ln>
            <a:noFill/>
          </a:ln>
        </p:spPr>
        <p:txBody>
          <a:bodyPr spcFirstLastPara="1" wrap="square" lIns="91425" tIns="91425" rIns="91425" bIns="91425" anchor="b" anchorCtr="0">
            <a:noAutofit/>
          </a:bodyPr>
          <a:lstStyle/>
          <a:p>
            <a:pPr marL="0" lvl="0" indent="0" algn="r" rtl="0">
              <a:lnSpc>
                <a:spcPct val="102702"/>
              </a:lnSpc>
              <a:spcBef>
                <a:spcPts val="0"/>
              </a:spcBef>
              <a:spcAft>
                <a:spcPts val="0"/>
              </a:spcAft>
              <a:buSzPts val="3700"/>
              <a:buNone/>
            </a:pPr>
            <a:r>
              <a:rPr lang="en-GB"/>
              <a:t>Water model</a:t>
            </a:r>
            <a:endParaRPr/>
          </a:p>
        </p:txBody>
      </p:sp>
      <p:sp>
        <p:nvSpPr>
          <p:cNvPr id="432" name="Google Shape;432;p47"/>
          <p:cNvSpPr txBox="1">
            <a:spLocks noGrp="1"/>
          </p:cNvSpPr>
          <p:nvPr>
            <p:ph type="subTitle" idx="1"/>
          </p:nvPr>
        </p:nvSpPr>
        <p:spPr>
          <a:xfrm>
            <a:off x="1813994" y="3848751"/>
            <a:ext cx="6858000" cy="1241700"/>
          </a:xfrm>
          <a:prstGeom prst="rect">
            <a:avLst/>
          </a:prstGeom>
          <a:noFill/>
          <a:ln>
            <a:noFill/>
          </a:ln>
        </p:spPr>
        <p:txBody>
          <a:bodyPr spcFirstLastPara="1" wrap="square" lIns="91425" tIns="91425" rIns="91425" bIns="91425" anchor="t" anchorCtr="0">
            <a:noAutofit/>
          </a:bodyPr>
          <a:lstStyle/>
          <a:p>
            <a:pPr marL="0" lvl="0" indent="0" algn="r" rtl="0">
              <a:lnSpc>
                <a:spcPct val="90000"/>
              </a:lnSpc>
              <a:spcBef>
                <a:spcPts val="300"/>
              </a:spcBef>
              <a:spcAft>
                <a:spcPts val="0"/>
              </a:spcAft>
              <a:buSzPts val="1980"/>
              <a:buNone/>
            </a:pPr>
            <a:r>
              <a:rPr lang="en-GB" sz="1400">
                <a:solidFill>
                  <a:srgbClr val="4C4C4C"/>
                </a:solidFill>
              </a:rPr>
              <a:t>Based on the core model</a:t>
            </a:r>
            <a:endParaRPr sz="1400">
              <a:solidFill>
                <a:srgbClr val="4C4C4C"/>
              </a:solidFill>
            </a:endParaRPr>
          </a:p>
        </p:txBody>
      </p:sp>
      <p:sp>
        <p:nvSpPr>
          <p:cNvPr id="433" name="Google Shape;433;p47"/>
          <p:cNvSpPr/>
          <p:nvPr/>
        </p:nvSpPr>
        <p:spPr>
          <a:xfrm>
            <a:off x="-3133" y="782"/>
            <a:ext cx="328800" cy="51435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37"/>
        <p:cNvGrpSpPr/>
        <p:nvPr/>
      </p:nvGrpSpPr>
      <p:grpSpPr>
        <a:xfrm>
          <a:off x="0" y="0"/>
          <a:ext cx="0" cy="0"/>
          <a:chOff x="0" y="0"/>
          <a:chExt cx="0" cy="0"/>
        </a:xfrm>
      </p:grpSpPr>
      <p:sp>
        <p:nvSpPr>
          <p:cNvPr id="438" name="Google Shape;438;p48"/>
          <p:cNvSpPr txBox="1"/>
          <p:nvPr/>
        </p:nvSpPr>
        <p:spPr>
          <a:xfrm>
            <a:off x="628651" y="273845"/>
            <a:ext cx="7886700" cy="661800"/>
          </a:xfrm>
          <a:prstGeom prst="rect">
            <a:avLst/>
          </a:prstGeom>
          <a:noFill/>
          <a:ln>
            <a:noFill/>
          </a:ln>
        </p:spPr>
        <p:txBody>
          <a:bodyPr spcFirstLastPara="1" wrap="square" lIns="68550" tIns="34275" rIns="68550" bIns="34275" anchor="t" anchorCtr="0">
            <a:noAutofit/>
          </a:bodyPr>
          <a:lstStyle/>
          <a:p>
            <a:pPr marL="0" lvl="0" indent="0" algn="l" rtl="0">
              <a:spcBef>
                <a:spcPts val="0"/>
              </a:spcBef>
              <a:spcAft>
                <a:spcPts val="0"/>
              </a:spcAft>
              <a:buNone/>
            </a:pPr>
            <a:r>
              <a:rPr lang="en-GB" sz="2900"/>
              <a:t>Water model based on FIWARE:WaterQuality</a:t>
            </a:r>
            <a:endParaRPr sz="3200" b="1"/>
          </a:p>
        </p:txBody>
      </p:sp>
      <p:pic>
        <p:nvPicPr>
          <p:cNvPr id="439" name="Google Shape;439;p48"/>
          <p:cNvPicPr preferRelativeResize="0"/>
          <p:nvPr/>
        </p:nvPicPr>
        <p:blipFill>
          <a:blip r:embed="rId3">
            <a:alphaModFix/>
          </a:blip>
          <a:stretch>
            <a:fillRect/>
          </a:stretch>
        </p:blipFill>
        <p:spPr>
          <a:xfrm>
            <a:off x="1850175" y="935650"/>
            <a:ext cx="6140250" cy="3905649"/>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pic>
        <p:nvPicPr>
          <p:cNvPr id="444" name="Google Shape;444;p49"/>
          <p:cNvPicPr preferRelativeResize="0"/>
          <p:nvPr/>
        </p:nvPicPr>
        <p:blipFill rotWithShape="1">
          <a:blip r:embed="rId3">
            <a:alphaModFix amt="10000"/>
          </a:blip>
          <a:srcRect l="44900"/>
          <a:stretch/>
        </p:blipFill>
        <p:spPr>
          <a:xfrm>
            <a:off x="4893575" y="0"/>
            <a:ext cx="4250430" cy="5143503"/>
          </a:xfrm>
          <a:prstGeom prst="rect">
            <a:avLst/>
          </a:prstGeom>
          <a:noFill/>
          <a:ln>
            <a:noFill/>
          </a:ln>
        </p:spPr>
      </p:pic>
      <p:sp>
        <p:nvSpPr>
          <p:cNvPr id="445" name="Google Shape;445;p49"/>
          <p:cNvSpPr/>
          <p:nvPr/>
        </p:nvSpPr>
        <p:spPr>
          <a:xfrm>
            <a:off x="5474050" y="561200"/>
            <a:ext cx="3450600" cy="4234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GB" sz="1200" b="1">
                <a:solidFill>
                  <a:schemeClr val="dk1"/>
                </a:solidFill>
              </a:rPr>
              <a:t>Sensor information</a:t>
            </a:r>
            <a:endParaRPr sz="1200" b="1">
              <a:solidFill>
                <a:schemeClr val="dk1"/>
              </a:solidFill>
            </a:endParaRPr>
          </a:p>
          <a:p>
            <a:pPr marL="0" marR="0" lvl="0" indent="0" algn="l" rtl="0">
              <a:lnSpc>
                <a:spcPct val="100000"/>
              </a:lnSpc>
              <a:spcBef>
                <a:spcPts val="1000"/>
              </a:spcBef>
              <a:spcAft>
                <a:spcPts val="0"/>
              </a:spcAft>
              <a:buNone/>
            </a:pPr>
            <a:r>
              <a:rPr lang="en-GB" sz="1200">
                <a:solidFill>
                  <a:schemeClr val="dk1"/>
                </a:solidFill>
              </a:rPr>
              <a:t>Property</a:t>
            </a:r>
            <a:endParaRPr sz="1200">
              <a:solidFill>
                <a:schemeClr val="dk1"/>
              </a:solidFill>
            </a:endParaRPr>
          </a:p>
          <a:p>
            <a:pPr marL="457200" marR="0" lvl="0" indent="-304800" algn="l" rtl="0">
              <a:lnSpc>
                <a:spcPct val="100000"/>
              </a:lnSpc>
              <a:spcBef>
                <a:spcPts val="1000"/>
              </a:spcBef>
              <a:spcAft>
                <a:spcPts val="0"/>
              </a:spcAft>
              <a:buClr>
                <a:schemeClr val="dk1"/>
              </a:buClr>
              <a:buSzPts val="1200"/>
              <a:buChar char="●"/>
            </a:pPr>
            <a:r>
              <a:rPr lang="en-GB" sz="1200">
                <a:solidFill>
                  <a:schemeClr val="dk1"/>
                </a:solidFill>
              </a:rPr>
              <a:t>What property is observed/measured by the sensor? (temperature, conductivity, pH, specific chemical agents)</a:t>
            </a:r>
            <a:endParaRPr sz="1200">
              <a:solidFill>
                <a:schemeClr val="dk1"/>
              </a:solidFill>
            </a:endParaRPr>
          </a:p>
          <a:p>
            <a:pPr marL="0" lvl="0" indent="0" algn="l" rtl="0">
              <a:spcBef>
                <a:spcPts val="1000"/>
              </a:spcBef>
              <a:spcAft>
                <a:spcPts val="0"/>
              </a:spcAft>
              <a:buNone/>
            </a:pPr>
            <a:r>
              <a:rPr lang="en-GB" sz="1200">
                <a:solidFill>
                  <a:schemeClr val="dk1"/>
                </a:solidFill>
              </a:rPr>
              <a:t>Sensor</a:t>
            </a:r>
            <a:endParaRPr sz="1200">
              <a:solidFill>
                <a:schemeClr val="dk1"/>
              </a:solidFill>
            </a:endParaRPr>
          </a:p>
          <a:p>
            <a:pPr marL="457200" lvl="0" indent="-304800" algn="l" rtl="0">
              <a:lnSpc>
                <a:spcPct val="115000"/>
              </a:lnSpc>
              <a:spcBef>
                <a:spcPts val="1000"/>
              </a:spcBef>
              <a:spcAft>
                <a:spcPts val="0"/>
              </a:spcAft>
              <a:buClr>
                <a:schemeClr val="dk1"/>
              </a:buClr>
              <a:buSzPts val="1200"/>
              <a:buChar char="●"/>
            </a:pPr>
            <a:r>
              <a:rPr lang="en-GB" sz="1200">
                <a:solidFill>
                  <a:schemeClr val="dk1"/>
                </a:solidFill>
              </a:rPr>
              <a:t>What sensor was used?</a:t>
            </a:r>
            <a:endParaRPr sz="1200">
              <a:solidFill>
                <a:schemeClr val="dk1"/>
              </a:solidFill>
            </a:endParaRPr>
          </a:p>
          <a:p>
            <a:pPr marL="0" lvl="0" indent="0" algn="l" rtl="0">
              <a:spcBef>
                <a:spcPts val="1000"/>
              </a:spcBef>
              <a:spcAft>
                <a:spcPts val="0"/>
              </a:spcAft>
              <a:buNone/>
            </a:pPr>
            <a:r>
              <a:rPr lang="en-GB" sz="1200">
                <a:solidFill>
                  <a:schemeClr val="dk1"/>
                </a:solidFill>
              </a:rPr>
              <a:t>Platform</a:t>
            </a:r>
            <a:endParaRPr sz="1200">
              <a:solidFill>
                <a:schemeClr val="dk1"/>
              </a:solidFill>
            </a:endParaRPr>
          </a:p>
          <a:p>
            <a:pPr marL="457200" lvl="0" indent="-304800" algn="l" rtl="0">
              <a:lnSpc>
                <a:spcPct val="115000"/>
              </a:lnSpc>
              <a:spcBef>
                <a:spcPts val="1000"/>
              </a:spcBef>
              <a:spcAft>
                <a:spcPts val="0"/>
              </a:spcAft>
              <a:buClr>
                <a:schemeClr val="dk1"/>
              </a:buClr>
              <a:buSzPts val="1200"/>
              <a:buChar char="●"/>
            </a:pPr>
            <a:r>
              <a:rPr lang="en-GB" sz="1200">
                <a:solidFill>
                  <a:schemeClr val="dk1"/>
                </a:solidFill>
              </a:rPr>
              <a:t>On what kind of platform was the sensor installed?</a:t>
            </a:r>
            <a:endParaRPr sz="1200">
              <a:solidFill>
                <a:schemeClr val="dk1"/>
              </a:solidFill>
            </a:endParaRPr>
          </a:p>
          <a:p>
            <a:pPr marL="0" lvl="0" indent="0" algn="l" rtl="0">
              <a:spcBef>
                <a:spcPts val="1000"/>
              </a:spcBef>
              <a:spcAft>
                <a:spcPts val="0"/>
              </a:spcAft>
              <a:buNone/>
            </a:pPr>
            <a:r>
              <a:rPr lang="en-GB" sz="1200">
                <a:solidFill>
                  <a:schemeClr val="dk1"/>
                </a:solidFill>
              </a:rPr>
              <a:t>Device</a:t>
            </a:r>
            <a:endParaRPr sz="1200">
              <a:solidFill>
                <a:schemeClr val="dk1"/>
              </a:solidFill>
            </a:endParaRPr>
          </a:p>
          <a:p>
            <a:pPr marL="457200" lvl="0" indent="-304800" algn="l" rtl="0">
              <a:spcBef>
                <a:spcPts val="1000"/>
              </a:spcBef>
              <a:spcAft>
                <a:spcPts val="0"/>
              </a:spcAft>
              <a:buClr>
                <a:schemeClr val="dk1"/>
              </a:buClr>
              <a:buSzPts val="1200"/>
              <a:buChar char="●"/>
            </a:pPr>
            <a:r>
              <a:rPr lang="en-GB" sz="1200">
                <a:solidFill>
                  <a:schemeClr val="dk1"/>
                </a:solidFill>
              </a:rPr>
              <a:t>Device information (dataProvider, ipAddress, hardwareVersion, …)</a:t>
            </a:r>
            <a:endParaRPr sz="1200">
              <a:solidFill>
                <a:schemeClr val="dk1"/>
              </a:solidFill>
            </a:endParaRPr>
          </a:p>
          <a:p>
            <a:pPr marL="0" lvl="0" indent="0" algn="l" rtl="0">
              <a:spcBef>
                <a:spcPts val="1000"/>
              </a:spcBef>
              <a:spcAft>
                <a:spcPts val="0"/>
              </a:spcAft>
              <a:buNone/>
            </a:pPr>
            <a:r>
              <a:rPr lang="en-GB" sz="1200">
                <a:solidFill>
                  <a:schemeClr val="dk1"/>
                </a:solidFill>
              </a:rPr>
              <a:t>Procedure</a:t>
            </a:r>
            <a:endParaRPr sz="1200">
              <a:solidFill>
                <a:schemeClr val="dk1"/>
              </a:solidFill>
            </a:endParaRPr>
          </a:p>
          <a:p>
            <a:pPr marL="457200" lvl="0" indent="-304800" algn="l" rtl="0">
              <a:lnSpc>
                <a:spcPct val="115000"/>
              </a:lnSpc>
              <a:spcBef>
                <a:spcPts val="1000"/>
              </a:spcBef>
              <a:spcAft>
                <a:spcPts val="0"/>
              </a:spcAft>
              <a:buClr>
                <a:schemeClr val="dk1"/>
              </a:buClr>
              <a:buSzPts val="1200"/>
              <a:buChar char="●"/>
            </a:pPr>
            <a:r>
              <a:rPr lang="en-GB" sz="1200">
                <a:solidFill>
                  <a:schemeClr val="dk1"/>
                </a:solidFill>
              </a:rPr>
              <a:t>What procedure was used?</a:t>
            </a:r>
            <a:endParaRPr sz="1200">
              <a:solidFill>
                <a:schemeClr val="dk1"/>
              </a:solidFill>
            </a:endParaRPr>
          </a:p>
        </p:txBody>
      </p:sp>
      <p:pic>
        <p:nvPicPr>
          <p:cNvPr id="446" name="Google Shape;446;p49"/>
          <p:cNvPicPr preferRelativeResize="0"/>
          <p:nvPr/>
        </p:nvPicPr>
        <p:blipFill>
          <a:blip r:embed="rId4">
            <a:alphaModFix/>
          </a:blip>
          <a:stretch>
            <a:fillRect/>
          </a:stretch>
        </p:blipFill>
        <p:spPr>
          <a:xfrm>
            <a:off x="429225" y="1279950"/>
            <a:ext cx="4352099" cy="2768250"/>
          </a:xfrm>
          <a:prstGeom prst="rect">
            <a:avLst/>
          </a:prstGeom>
          <a:noFill/>
          <a:ln>
            <a:noFill/>
          </a:ln>
        </p:spPr>
      </p:pic>
      <p:sp>
        <p:nvSpPr>
          <p:cNvPr id="447" name="Google Shape;447;p49"/>
          <p:cNvSpPr/>
          <p:nvPr/>
        </p:nvSpPr>
        <p:spPr>
          <a:xfrm>
            <a:off x="1702175" y="1998200"/>
            <a:ext cx="3115800" cy="13470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49"/>
          <p:cNvSpPr txBox="1"/>
          <p:nvPr/>
        </p:nvSpPr>
        <p:spPr>
          <a:xfrm>
            <a:off x="628650" y="273850"/>
            <a:ext cx="8259600"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None/>
            </a:pPr>
            <a:r>
              <a:rPr lang="en-GB" sz="2900"/>
              <a:t>Water model</a:t>
            </a:r>
            <a:br>
              <a:rPr lang="en-GB" sz="2900" b="1"/>
            </a:br>
            <a:r>
              <a:rPr lang="en-GB" i="1"/>
              <a:t>Property, sensor and procedure</a:t>
            </a:r>
            <a:endParaRPr i="1" u="none" strike="noStrike" cap="none">
              <a:solidFill>
                <a:srgbClr val="000000"/>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pic>
        <p:nvPicPr>
          <p:cNvPr id="453" name="Google Shape;453;p50"/>
          <p:cNvPicPr preferRelativeResize="0"/>
          <p:nvPr/>
        </p:nvPicPr>
        <p:blipFill rotWithShape="1">
          <a:blip r:embed="rId3">
            <a:alphaModFix amt="10000"/>
          </a:blip>
          <a:srcRect l="44900"/>
          <a:stretch/>
        </p:blipFill>
        <p:spPr>
          <a:xfrm>
            <a:off x="4893575" y="0"/>
            <a:ext cx="4250430" cy="5143503"/>
          </a:xfrm>
          <a:prstGeom prst="rect">
            <a:avLst/>
          </a:prstGeom>
          <a:noFill/>
          <a:ln>
            <a:noFill/>
          </a:ln>
        </p:spPr>
      </p:pic>
      <p:pic>
        <p:nvPicPr>
          <p:cNvPr id="454" name="Google Shape;454;p50"/>
          <p:cNvPicPr preferRelativeResize="0"/>
          <p:nvPr/>
        </p:nvPicPr>
        <p:blipFill>
          <a:blip r:embed="rId4">
            <a:alphaModFix/>
          </a:blip>
          <a:stretch>
            <a:fillRect/>
          </a:stretch>
        </p:blipFill>
        <p:spPr>
          <a:xfrm>
            <a:off x="429225" y="1279950"/>
            <a:ext cx="4352099" cy="2768250"/>
          </a:xfrm>
          <a:prstGeom prst="rect">
            <a:avLst/>
          </a:prstGeom>
          <a:noFill/>
          <a:ln>
            <a:noFill/>
          </a:ln>
        </p:spPr>
      </p:pic>
      <p:sp>
        <p:nvSpPr>
          <p:cNvPr id="455" name="Google Shape;455;p50"/>
          <p:cNvSpPr/>
          <p:nvPr/>
        </p:nvSpPr>
        <p:spPr>
          <a:xfrm>
            <a:off x="5474050" y="1475600"/>
            <a:ext cx="3450600" cy="2327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GB" sz="1200" b="1">
                <a:solidFill>
                  <a:schemeClr val="dk1"/>
                </a:solidFill>
              </a:rPr>
              <a:t>Metadata information</a:t>
            </a:r>
            <a:endParaRPr sz="1200" b="1">
              <a:solidFill>
                <a:schemeClr val="dk1"/>
              </a:solidFill>
            </a:endParaRPr>
          </a:p>
          <a:p>
            <a:pPr marL="457200" lvl="0" indent="-304800" algn="l" rtl="0">
              <a:lnSpc>
                <a:spcPct val="115000"/>
              </a:lnSpc>
              <a:spcBef>
                <a:spcPts val="1000"/>
              </a:spcBef>
              <a:spcAft>
                <a:spcPts val="0"/>
              </a:spcAft>
              <a:buClr>
                <a:schemeClr val="dk1"/>
              </a:buClr>
              <a:buSzPts val="1200"/>
              <a:buChar char="●"/>
            </a:pPr>
            <a:r>
              <a:rPr lang="en-GB" sz="1200">
                <a:solidFill>
                  <a:schemeClr val="dk1"/>
                </a:solidFill>
              </a:rPr>
              <a:t>Status of the observation: archived/cancelled/planned/acquired/…</a:t>
            </a:r>
            <a:endParaRPr sz="1200">
              <a:solidFill>
                <a:schemeClr val="dk1"/>
              </a:solidFill>
            </a:endParaRPr>
          </a:p>
          <a:p>
            <a:pPr marL="457200" lvl="0" indent="-304800" algn="l" rtl="0">
              <a:lnSpc>
                <a:spcPct val="115000"/>
              </a:lnSpc>
              <a:spcBef>
                <a:spcPts val="0"/>
              </a:spcBef>
              <a:spcAft>
                <a:spcPts val="0"/>
              </a:spcAft>
              <a:buClr>
                <a:schemeClr val="dk1"/>
              </a:buClr>
              <a:buSzPts val="1200"/>
              <a:buChar char="●"/>
            </a:pPr>
            <a:r>
              <a:rPr lang="en-GB" sz="1200">
                <a:solidFill>
                  <a:schemeClr val="dk1"/>
                </a:solidFill>
              </a:rPr>
              <a:t>Validity of your results</a:t>
            </a:r>
            <a:endParaRPr sz="1200">
              <a:solidFill>
                <a:schemeClr val="dk1"/>
              </a:solidFill>
            </a:endParaRPr>
          </a:p>
          <a:p>
            <a:pPr marL="457200" lvl="0" indent="-304800" algn="l" rtl="0">
              <a:lnSpc>
                <a:spcPct val="115000"/>
              </a:lnSpc>
              <a:spcBef>
                <a:spcPts val="0"/>
              </a:spcBef>
              <a:spcAft>
                <a:spcPts val="0"/>
              </a:spcAft>
              <a:buClr>
                <a:schemeClr val="dk1"/>
              </a:buClr>
              <a:buSzPts val="1200"/>
              <a:buChar char="●"/>
            </a:pPr>
            <a:r>
              <a:rPr lang="en-GB" sz="1200">
                <a:solidFill>
                  <a:schemeClr val="dk1"/>
                </a:solidFill>
              </a:rPr>
              <a:t>Archived status</a:t>
            </a:r>
            <a:endParaRPr sz="1200">
              <a:solidFill>
                <a:schemeClr val="dk1"/>
              </a:solidFill>
            </a:endParaRPr>
          </a:p>
          <a:p>
            <a:pPr marL="457200" lvl="0" indent="-304800" algn="l" rtl="0">
              <a:lnSpc>
                <a:spcPct val="115000"/>
              </a:lnSpc>
              <a:spcBef>
                <a:spcPts val="0"/>
              </a:spcBef>
              <a:spcAft>
                <a:spcPts val="0"/>
              </a:spcAft>
              <a:buClr>
                <a:schemeClr val="dk1"/>
              </a:buClr>
              <a:buSzPts val="1200"/>
              <a:buChar char="●"/>
            </a:pPr>
            <a:r>
              <a:rPr lang="en-GB" sz="1200">
                <a:solidFill>
                  <a:schemeClr val="dk1"/>
                </a:solidFill>
              </a:rPr>
              <a:t>...</a:t>
            </a:r>
            <a:endParaRPr sz="1200">
              <a:solidFill>
                <a:schemeClr val="dk1"/>
              </a:solidFill>
            </a:endParaRPr>
          </a:p>
        </p:txBody>
      </p:sp>
      <p:sp>
        <p:nvSpPr>
          <p:cNvPr id="456" name="Google Shape;456;p50"/>
          <p:cNvSpPr txBox="1"/>
          <p:nvPr/>
        </p:nvSpPr>
        <p:spPr>
          <a:xfrm>
            <a:off x="628650" y="273850"/>
            <a:ext cx="3885900"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None/>
            </a:pPr>
            <a:r>
              <a:rPr lang="en-GB" sz="2900"/>
              <a:t>Water model</a:t>
            </a:r>
            <a:br>
              <a:rPr lang="en-GB" sz="2900" b="1"/>
            </a:br>
            <a:r>
              <a:rPr lang="en-GB" i="1"/>
              <a:t>Metadata</a:t>
            </a:r>
            <a:endParaRPr i="1" u="none" strike="noStrike" cap="none">
              <a:solidFill>
                <a:srgbClr val="000000"/>
              </a:solidFill>
            </a:endParaRPr>
          </a:p>
        </p:txBody>
      </p:sp>
      <p:sp>
        <p:nvSpPr>
          <p:cNvPr id="457" name="Google Shape;457;p50"/>
          <p:cNvSpPr/>
          <p:nvPr/>
        </p:nvSpPr>
        <p:spPr>
          <a:xfrm>
            <a:off x="4092600" y="3521725"/>
            <a:ext cx="801000" cy="6792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24"/>
          <p:cNvSpPr/>
          <p:nvPr/>
        </p:nvSpPr>
        <p:spPr>
          <a:xfrm>
            <a:off x="537882" y="4208929"/>
            <a:ext cx="1533000" cy="837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70" name="Google Shape;170;p24"/>
          <p:cNvSpPr txBox="1"/>
          <p:nvPr/>
        </p:nvSpPr>
        <p:spPr>
          <a:xfrm>
            <a:off x="628651" y="273845"/>
            <a:ext cx="7886700"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None/>
            </a:pPr>
            <a:r>
              <a:rPr lang="en-GB" sz="3200" b="1" i="0" u="none" strike="noStrike" cap="none">
                <a:solidFill>
                  <a:srgbClr val="000000"/>
                </a:solidFill>
                <a:latin typeface="Arial"/>
                <a:ea typeface="Arial"/>
                <a:cs typeface="Arial"/>
                <a:sym typeface="Arial"/>
              </a:rPr>
              <a:t>Agenda</a:t>
            </a:r>
            <a:endParaRPr/>
          </a:p>
        </p:txBody>
      </p:sp>
      <p:graphicFrame>
        <p:nvGraphicFramePr>
          <p:cNvPr id="171" name="Google Shape;171;p24"/>
          <p:cNvGraphicFramePr/>
          <p:nvPr/>
        </p:nvGraphicFramePr>
        <p:xfrm>
          <a:off x="430188" y="1012150"/>
          <a:ext cx="8283625" cy="3724950"/>
        </p:xfrm>
        <a:graphic>
          <a:graphicData uri="http://schemas.openxmlformats.org/drawingml/2006/table">
            <a:tbl>
              <a:tblPr>
                <a:noFill/>
                <a:tableStyleId>{E94277E9-67D0-43F6-9ABE-AAA9F7FC24F2}</a:tableStyleId>
              </a:tblPr>
              <a:tblGrid>
                <a:gridCol w="2761225">
                  <a:extLst>
                    <a:ext uri="{9D8B030D-6E8A-4147-A177-3AD203B41FA5}">
                      <a16:colId xmlns:a16="http://schemas.microsoft.com/office/drawing/2014/main" val="20000"/>
                    </a:ext>
                  </a:extLst>
                </a:gridCol>
                <a:gridCol w="2761200">
                  <a:extLst>
                    <a:ext uri="{9D8B030D-6E8A-4147-A177-3AD203B41FA5}">
                      <a16:colId xmlns:a16="http://schemas.microsoft.com/office/drawing/2014/main" val="20001"/>
                    </a:ext>
                  </a:extLst>
                </a:gridCol>
                <a:gridCol w="2761200">
                  <a:extLst>
                    <a:ext uri="{9D8B030D-6E8A-4147-A177-3AD203B41FA5}">
                      <a16:colId xmlns:a16="http://schemas.microsoft.com/office/drawing/2014/main" val="20002"/>
                    </a:ext>
                  </a:extLst>
                </a:gridCol>
              </a:tblGrid>
              <a:tr h="396200">
                <a:tc>
                  <a:txBody>
                    <a:bodyPr/>
                    <a:lstStyle/>
                    <a:p>
                      <a:pPr marL="0" lvl="0" indent="0" algn="ctr" rtl="0">
                        <a:spcBef>
                          <a:spcPts val="0"/>
                        </a:spcBef>
                        <a:spcAft>
                          <a:spcPts val="0"/>
                        </a:spcAft>
                        <a:buNone/>
                      </a:pPr>
                      <a:r>
                        <a:rPr lang="en-GB" b="1">
                          <a:solidFill>
                            <a:srgbClr val="FFFFFF"/>
                          </a:solidFill>
                        </a:rPr>
                        <a:t>Topic</a:t>
                      </a:r>
                      <a:endParaRPr b="1">
                        <a:solidFill>
                          <a:srgbClr val="FFFFFF"/>
                        </a:solidFill>
                      </a:endParaRPr>
                    </a:p>
                  </a:txBody>
                  <a:tcPr marL="91425" marR="91425" marT="91425" marB="91425">
                    <a:lnL w="9525" cap="flat" cmpd="sng">
                      <a:solidFill>
                        <a:srgbClr val="D04A02"/>
                      </a:solidFill>
                      <a:prstDash val="solid"/>
                      <a:round/>
                      <a:headEnd type="none" w="sm" len="sm"/>
                      <a:tailEnd type="none" w="sm" len="sm"/>
                    </a:lnL>
                    <a:lnR w="9525" cap="flat" cmpd="sng">
                      <a:solidFill>
                        <a:srgbClr val="D04A02"/>
                      </a:solidFill>
                      <a:prstDash val="solid"/>
                      <a:round/>
                      <a:headEnd type="none" w="sm" len="sm"/>
                      <a:tailEnd type="none" w="sm" len="sm"/>
                    </a:lnR>
                    <a:lnT w="9525" cap="flat" cmpd="sng">
                      <a:solidFill>
                        <a:srgbClr val="D04A02"/>
                      </a:solidFill>
                      <a:prstDash val="solid"/>
                      <a:round/>
                      <a:headEnd type="none" w="sm" len="sm"/>
                      <a:tailEnd type="none" w="sm" len="sm"/>
                    </a:lnT>
                    <a:lnB w="9525" cap="flat" cmpd="sng">
                      <a:solidFill>
                        <a:srgbClr val="D04A02"/>
                      </a:solidFill>
                      <a:prstDash val="solid"/>
                      <a:round/>
                      <a:headEnd type="none" w="sm" len="sm"/>
                      <a:tailEnd type="none" w="sm" len="sm"/>
                    </a:lnB>
                    <a:solidFill>
                      <a:srgbClr val="D04A02"/>
                    </a:solidFill>
                  </a:tcPr>
                </a:tc>
                <a:tc>
                  <a:txBody>
                    <a:bodyPr/>
                    <a:lstStyle/>
                    <a:p>
                      <a:pPr marL="0" lvl="0" indent="0" algn="ctr" rtl="0">
                        <a:spcBef>
                          <a:spcPts val="0"/>
                        </a:spcBef>
                        <a:spcAft>
                          <a:spcPts val="0"/>
                        </a:spcAft>
                        <a:buNone/>
                      </a:pPr>
                      <a:r>
                        <a:rPr lang="en-GB" b="1">
                          <a:solidFill>
                            <a:srgbClr val="FFFFFF"/>
                          </a:solidFill>
                        </a:rPr>
                        <a:t>Time (mins)</a:t>
                      </a:r>
                      <a:endParaRPr b="1">
                        <a:solidFill>
                          <a:srgbClr val="FFFFFF"/>
                        </a:solidFill>
                      </a:endParaRPr>
                    </a:p>
                  </a:txBody>
                  <a:tcPr marL="91425" marR="91425" marT="91425" marB="91425">
                    <a:lnL w="9525" cap="flat" cmpd="sng">
                      <a:solidFill>
                        <a:srgbClr val="D04A02"/>
                      </a:solidFill>
                      <a:prstDash val="solid"/>
                      <a:round/>
                      <a:headEnd type="none" w="sm" len="sm"/>
                      <a:tailEnd type="none" w="sm" len="sm"/>
                    </a:lnL>
                    <a:lnR w="9525" cap="flat" cmpd="sng">
                      <a:solidFill>
                        <a:srgbClr val="D04A02"/>
                      </a:solidFill>
                      <a:prstDash val="solid"/>
                      <a:round/>
                      <a:headEnd type="none" w="sm" len="sm"/>
                      <a:tailEnd type="none" w="sm" len="sm"/>
                    </a:lnR>
                    <a:lnT w="9525" cap="flat" cmpd="sng">
                      <a:solidFill>
                        <a:srgbClr val="D04A02"/>
                      </a:solidFill>
                      <a:prstDash val="solid"/>
                      <a:round/>
                      <a:headEnd type="none" w="sm" len="sm"/>
                      <a:tailEnd type="none" w="sm" len="sm"/>
                    </a:lnT>
                    <a:lnB w="9525" cap="flat" cmpd="sng">
                      <a:solidFill>
                        <a:srgbClr val="D04A02"/>
                      </a:solidFill>
                      <a:prstDash val="solid"/>
                      <a:round/>
                      <a:headEnd type="none" w="sm" len="sm"/>
                      <a:tailEnd type="none" w="sm" len="sm"/>
                    </a:lnB>
                    <a:solidFill>
                      <a:srgbClr val="D04A02"/>
                    </a:solidFill>
                  </a:tcPr>
                </a:tc>
                <a:tc>
                  <a:txBody>
                    <a:bodyPr/>
                    <a:lstStyle/>
                    <a:p>
                      <a:pPr marL="0" lvl="0" indent="0" algn="ctr" rtl="0">
                        <a:spcBef>
                          <a:spcPts val="0"/>
                        </a:spcBef>
                        <a:spcAft>
                          <a:spcPts val="0"/>
                        </a:spcAft>
                        <a:buNone/>
                      </a:pPr>
                      <a:r>
                        <a:rPr lang="en-GB" b="1">
                          <a:solidFill>
                            <a:srgbClr val="FFFFFF"/>
                          </a:solidFill>
                        </a:rPr>
                        <a:t>Timestamps</a:t>
                      </a:r>
                      <a:endParaRPr b="1">
                        <a:solidFill>
                          <a:srgbClr val="FFFFFF"/>
                        </a:solidFill>
                      </a:endParaRPr>
                    </a:p>
                  </a:txBody>
                  <a:tcPr marL="91425" marR="91425" marT="91425" marB="91425">
                    <a:lnL w="9525" cap="flat" cmpd="sng">
                      <a:solidFill>
                        <a:srgbClr val="D04A02"/>
                      </a:solidFill>
                      <a:prstDash val="solid"/>
                      <a:round/>
                      <a:headEnd type="none" w="sm" len="sm"/>
                      <a:tailEnd type="none" w="sm" len="sm"/>
                    </a:lnL>
                    <a:lnR w="9525" cap="flat" cmpd="sng">
                      <a:solidFill>
                        <a:srgbClr val="D04A02"/>
                      </a:solidFill>
                      <a:prstDash val="solid"/>
                      <a:round/>
                      <a:headEnd type="none" w="sm" len="sm"/>
                      <a:tailEnd type="none" w="sm" len="sm"/>
                    </a:lnR>
                    <a:lnT w="9525" cap="flat" cmpd="sng">
                      <a:solidFill>
                        <a:srgbClr val="D04A02"/>
                      </a:solidFill>
                      <a:prstDash val="solid"/>
                      <a:round/>
                      <a:headEnd type="none" w="sm" len="sm"/>
                      <a:tailEnd type="none" w="sm" len="sm"/>
                    </a:lnT>
                    <a:lnB w="9525" cap="flat" cmpd="sng">
                      <a:solidFill>
                        <a:srgbClr val="D04A02"/>
                      </a:solidFill>
                      <a:prstDash val="solid"/>
                      <a:round/>
                      <a:headEnd type="none" w="sm" len="sm"/>
                      <a:tailEnd type="none" w="sm" len="sm"/>
                    </a:lnB>
                    <a:solidFill>
                      <a:srgbClr val="D04A02"/>
                    </a:solidFill>
                  </a:tcPr>
                </a:tc>
                <a:extLst>
                  <a:ext uri="{0D108BD9-81ED-4DB2-BD59-A6C34878D82A}">
                    <a16:rowId xmlns:a16="http://schemas.microsoft.com/office/drawing/2014/main" val="10000"/>
                  </a:ext>
                </a:extLst>
              </a:tr>
              <a:tr h="0">
                <a:tc>
                  <a:txBody>
                    <a:bodyPr/>
                    <a:lstStyle/>
                    <a:p>
                      <a:pPr marL="0" lvl="0" indent="0" algn="l" rtl="0">
                        <a:spcBef>
                          <a:spcPts val="0"/>
                        </a:spcBef>
                        <a:spcAft>
                          <a:spcPts val="0"/>
                        </a:spcAft>
                        <a:buNone/>
                      </a:pPr>
                      <a:r>
                        <a:rPr lang="en-GB" sz="900" b="1"/>
                        <a:t>Start TW2</a:t>
                      </a:r>
                      <a:endParaRPr sz="900" b="1"/>
                    </a:p>
                  </a:txBody>
                  <a:tcPr marL="91425" marR="91425" marT="91425" marB="91425">
                    <a:lnL w="9525" cap="flat" cmpd="sng">
                      <a:solidFill>
                        <a:srgbClr val="D04A02"/>
                      </a:solidFill>
                      <a:prstDash val="solid"/>
                      <a:round/>
                      <a:headEnd type="none" w="sm" len="sm"/>
                      <a:tailEnd type="none" w="sm" len="sm"/>
                    </a:lnL>
                    <a:lnR w="9525" cap="flat" cmpd="sng">
                      <a:solidFill>
                        <a:srgbClr val="D04A02"/>
                      </a:solidFill>
                      <a:prstDash val="solid"/>
                      <a:round/>
                      <a:headEnd type="none" w="sm" len="sm"/>
                      <a:tailEnd type="none" w="sm" len="sm"/>
                    </a:lnR>
                    <a:lnT w="9525" cap="flat" cmpd="sng">
                      <a:solidFill>
                        <a:srgbClr val="D04A02"/>
                      </a:solidFill>
                      <a:prstDash val="solid"/>
                      <a:round/>
                      <a:headEnd type="none" w="sm" len="sm"/>
                      <a:tailEnd type="none" w="sm" len="sm"/>
                    </a:lnT>
                    <a:lnB w="9525" cap="flat" cmpd="sng">
                      <a:solidFill>
                        <a:srgbClr val="D04A02"/>
                      </a:solidFill>
                      <a:prstDash val="solid"/>
                      <a:round/>
                      <a:headEnd type="none" w="sm" len="sm"/>
                      <a:tailEnd type="none" w="sm" len="sm"/>
                    </a:lnB>
                  </a:tcPr>
                </a:tc>
                <a:tc>
                  <a:txBody>
                    <a:bodyPr/>
                    <a:lstStyle/>
                    <a:p>
                      <a:pPr marL="0" lvl="0" indent="0" algn="l" rtl="0">
                        <a:spcBef>
                          <a:spcPts val="0"/>
                        </a:spcBef>
                        <a:spcAft>
                          <a:spcPts val="0"/>
                        </a:spcAft>
                        <a:buNone/>
                      </a:pPr>
                      <a:r>
                        <a:rPr lang="en-GB" sz="900"/>
                        <a:t>5 mins</a:t>
                      </a:r>
                      <a:endParaRPr sz="900"/>
                    </a:p>
                  </a:txBody>
                  <a:tcPr marL="91425" marR="91425" marT="91425" marB="91425">
                    <a:lnL w="9525" cap="flat" cmpd="sng">
                      <a:solidFill>
                        <a:srgbClr val="D04A02"/>
                      </a:solidFill>
                      <a:prstDash val="solid"/>
                      <a:round/>
                      <a:headEnd type="none" w="sm" len="sm"/>
                      <a:tailEnd type="none" w="sm" len="sm"/>
                    </a:lnL>
                    <a:lnR w="9525" cap="flat" cmpd="sng">
                      <a:solidFill>
                        <a:srgbClr val="D04A02"/>
                      </a:solidFill>
                      <a:prstDash val="solid"/>
                      <a:round/>
                      <a:headEnd type="none" w="sm" len="sm"/>
                      <a:tailEnd type="none" w="sm" len="sm"/>
                    </a:lnR>
                    <a:lnT w="9525" cap="flat" cmpd="sng">
                      <a:solidFill>
                        <a:srgbClr val="D04A02"/>
                      </a:solidFill>
                      <a:prstDash val="solid"/>
                      <a:round/>
                      <a:headEnd type="none" w="sm" len="sm"/>
                      <a:tailEnd type="none" w="sm" len="sm"/>
                    </a:lnT>
                    <a:lnB w="9525" cap="flat" cmpd="sng">
                      <a:solidFill>
                        <a:srgbClr val="D04A02"/>
                      </a:solidFill>
                      <a:prstDash val="solid"/>
                      <a:round/>
                      <a:headEnd type="none" w="sm" len="sm"/>
                      <a:tailEnd type="none" w="sm" len="sm"/>
                    </a:lnB>
                  </a:tcPr>
                </a:tc>
                <a:tc>
                  <a:txBody>
                    <a:bodyPr/>
                    <a:lstStyle/>
                    <a:p>
                      <a:pPr marL="0" lvl="0" indent="0" algn="l" rtl="0">
                        <a:spcBef>
                          <a:spcPts val="0"/>
                        </a:spcBef>
                        <a:spcAft>
                          <a:spcPts val="0"/>
                        </a:spcAft>
                        <a:buNone/>
                      </a:pPr>
                      <a:r>
                        <a:rPr lang="en-GB" sz="900"/>
                        <a:t>13:05</a:t>
                      </a:r>
                      <a:endParaRPr sz="900"/>
                    </a:p>
                  </a:txBody>
                  <a:tcPr marL="91425" marR="91425" marT="91425" marB="91425">
                    <a:lnL w="9525" cap="flat" cmpd="sng">
                      <a:solidFill>
                        <a:srgbClr val="D04A02"/>
                      </a:solidFill>
                      <a:prstDash val="solid"/>
                      <a:round/>
                      <a:headEnd type="none" w="sm" len="sm"/>
                      <a:tailEnd type="none" w="sm" len="sm"/>
                    </a:lnL>
                    <a:lnR w="9525" cap="flat" cmpd="sng">
                      <a:solidFill>
                        <a:srgbClr val="D04A02"/>
                      </a:solidFill>
                      <a:prstDash val="solid"/>
                      <a:round/>
                      <a:headEnd type="none" w="sm" len="sm"/>
                      <a:tailEnd type="none" w="sm" len="sm"/>
                    </a:lnR>
                    <a:lnT w="9525" cap="flat" cmpd="sng">
                      <a:solidFill>
                        <a:srgbClr val="D04A02"/>
                      </a:solidFill>
                      <a:prstDash val="solid"/>
                      <a:round/>
                      <a:headEnd type="none" w="sm" len="sm"/>
                      <a:tailEnd type="none" w="sm" len="sm"/>
                    </a:lnT>
                    <a:lnB w="9525" cap="flat" cmpd="sng">
                      <a:solidFill>
                        <a:srgbClr val="D04A02"/>
                      </a:solidFill>
                      <a:prstDash val="solid"/>
                      <a:round/>
                      <a:headEnd type="none" w="sm" len="sm"/>
                      <a:tailEnd type="none" w="sm" len="sm"/>
                    </a:lnB>
                  </a:tcPr>
                </a:tc>
                <a:extLst>
                  <a:ext uri="{0D108BD9-81ED-4DB2-BD59-A6C34878D82A}">
                    <a16:rowId xmlns:a16="http://schemas.microsoft.com/office/drawing/2014/main" val="10001"/>
                  </a:ext>
                </a:extLst>
              </a:tr>
              <a:tr h="341450">
                <a:tc>
                  <a:txBody>
                    <a:bodyPr/>
                    <a:lstStyle/>
                    <a:p>
                      <a:pPr marL="0" lvl="0" indent="0" algn="l" rtl="0">
                        <a:spcBef>
                          <a:spcPts val="0"/>
                        </a:spcBef>
                        <a:spcAft>
                          <a:spcPts val="0"/>
                        </a:spcAft>
                        <a:buNone/>
                      </a:pPr>
                      <a:r>
                        <a:rPr lang="en-GB" sz="900" b="1"/>
                        <a:t>Introduction &amp; Who’s in the room</a:t>
                      </a:r>
                      <a:endParaRPr sz="900" b="1"/>
                    </a:p>
                  </a:txBody>
                  <a:tcPr marL="91425" marR="91425" marT="91425" marB="91425">
                    <a:lnL w="9525" cap="flat" cmpd="sng">
                      <a:solidFill>
                        <a:srgbClr val="D04A02"/>
                      </a:solidFill>
                      <a:prstDash val="solid"/>
                      <a:round/>
                      <a:headEnd type="none" w="sm" len="sm"/>
                      <a:tailEnd type="none" w="sm" len="sm"/>
                    </a:lnL>
                    <a:lnR w="9525" cap="flat" cmpd="sng">
                      <a:solidFill>
                        <a:srgbClr val="D04A02"/>
                      </a:solidFill>
                      <a:prstDash val="solid"/>
                      <a:round/>
                      <a:headEnd type="none" w="sm" len="sm"/>
                      <a:tailEnd type="none" w="sm" len="sm"/>
                    </a:lnR>
                    <a:lnT w="9525" cap="flat" cmpd="sng">
                      <a:solidFill>
                        <a:srgbClr val="D04A02"/>
                      </a:solidFill>
                      <a:prstDash val="solid"/>
                      <a:round/>
                      <a:headEnd type="none" w="sm" len="sm"/>
                      <a:tailEnd type="none" w="sm" len="sm"/>
                    </a:lnT>
                    <a:lnB w="9525" cap="flat" cmpd="sng">
                      <a:solidFill>
                        <a:srgbClr val="D04A02"/>
                      </a:solidFill>
                      <a:prstDash val="solid"/>
                      <a:round/>
                      <a:headEnd type="none" w="sm" len="sm"/>
                      <a:tailEnd type="none" w="sm" len="sm"/>
                    </a:lnB>
                  </a:tcPr>
                </a:tc>
                <a:tc>
                  <a:txBody>
                    <a:bodyPr/>
                    <a:lstStyle/>
                    <a:p>
                      <a:pPr marL="0" lvl="0" indent="0" algn="l" rtl="0">
                        <a:spcBef>
                          <a:spcPts val="0"/>
                        </a:spcBef>
                        <a:spcAft>
                          <a:spcPts val="0"/>
                        </a:spcAft>
                        <a:buNone/>
                      </a:pPr>
                      <a:r>
                        <a:rPr lang="en-GB" sz="900"/>
                        <a:t>10 mins</a:t>
                      </a:r>
                      <a:endParaRPr sz="900"/>
                    </a:p>
                  </a:txBody>
                  <a:tcPr marL="91425" marR="91425" marT="91425" marB="91425">
                    <a:lnL w="9525" cap="flat" cmpd="sng">
                      <a:solidFill>
                        <a:srgbClr val="D04A02"/>
                      </a:solidFill>
                      <a:prstDash val="solid"/>
                      <a:round/>
                      <a:headEnd type="none" w="sm" len="sm"/>
                      <a:tailEnd type="none" w="sm" len="sm"/>
                    </a:lnL>
                    <a:lnR w="9525" cap="flat" cmpd="sng">
                      <a:solidFill>
                        <a:srgbClr val="D04A02"/>
                      </a:solidFill>
                      <a:prstDash val="solid"/>
                      <a:round/>
                      <a:headEnd type="none" w="sm" len="sm"/>
                      <a:tailEnd type="none" w="sm" len="sm"/>
                    </a:lnR>
                    <a:lnT w="9525" cap="flat" cmpd="sng">
                      <a:solidFill>
                        <a:srgbClr val="D04A02"/>
                      </a:solidFill>
                      <a:prstDash val="solid"/>
                      <a:round/>
                      <a:headEnd type="none" w="sm" len="sm"/>
                      <a:tailEnd type="none" w="sm" len="sm"/>
                    </a:lnT>
                    <a:lnB w="9525" cap="flat" cmpd="sng">
                      <a:solidFill>
                        <a:srgbClr val="D04A02"/>
                      </a:solidFill>
                      <a:prstDash val="solid"/>
                      <a:round/>
                      <a:headEnd type="none" w="sm" len="sm"/>
                      <a:tailEnd type="none" w="sm" len="sm"/>
                    </a:lnB>
                  </a:tcPr>
                </a:tc>
                <a:tc>
                  <a:txBody>
                    <a:bodyPr/>
                    <a:lstStyle/>
                    <a:p>
                      <a:pPr marL="0" lvl="0" indent="0" algn="l" rtl="0">
                        <a:spcBef>
                          <a:spcPts val="0"/>
                        </a:spcBef>
                        <a:spcAft>
                          <a:spcPts val="0"/>
                        </a:spcAft>
                        <a:buNone/>
                      </a:pPr>
                      <a:r>
                        <a:rPr lang="en-GB" sz="900"/>
                        <a:t>13:15</a:t>
                      </a:r>
                      <a:endParaRPr sz="900"/>
                    </a:p>
                  </a:txBody>
                  <a:tcPr marL="91425" marR="91425" marT="91425" marB="91425">
                    <a:lnL w="9525" cap="flat" cmpd="sng">
                      <a:solidFill>
                        <a:srgbClr val="D04A02"/>
                      </a:solidFill>
                      <a:prstDash val="solid"/>
                      <a:round/>
                      <a:headEnd type="none" w="sm" len="sm"/>
                      <a:tailEnd type="none" w="sm" len="sm"/>
                    </a:lnL>
                    <a:lnR w="9525" cap="flat" cmpd="sng">
                      <a:solidFill>
                        <a:srgbClr val="D04A02"/>
                      </a:solidFill>
                      <a:prstDash val="solid"/>
                      <a:round/>
                      <a:headEnd type="none" w="sm" len="sm"/>
                      <a:tailEnd type="none" w="sm" len="sm"/>
                    </a:lnR>
                    <a:lnT w="9525" cap="flat" cmpd="sng">
                      <a:solidFill>
                        <a:srgbClr val="D04A02"/>
                      </a:solidFill>
                      <a:prstDash val="solid"/>
                      <a:round/>
                      <a:headEnd type="none" w="sm" len="sm"/>
                      <a:tailEnd type="none" w="sm" len="sm"/>
                    </a:lnT>
                    <a:lnB w="9525" cap="flat" cmpd="sng">
                      <a:solidFill>
                        <a:srgbClr val="D04A02"/>
                      </a:solidFill>
                      <a:prstDash val="solid"/>
                      <a:round/>
                      <a:headEnd type="none" w="sm" len="sm"/>
                      <a:tailEnd type="none" w="sm" len="sm"/>
                    </a:lnB>
                  </a:tcPr>
                </a:tc>
                <a:extLst>
                  <a:ext uri="{0D108BD9-81ED-4DB2-BD59-A6C34878D82A}">
                    <a16:rowId xmlns:a16="http://schemas.microsoft.com/office/drawing/2014/main" val="10002"/>
                  </a:ext>
                </a:extLst>
              </a:tr>
              <a:tr h="341450">
                <a:tc>
                  <a:txBody>
                    <a:bodyPr/>
                    <a:lstStyle/>
                    <a:p>
                      <a:pPr marL="0" lvl="0" indent="0" algn="l" rtl="0">
                        <a:spcBef>
                          <a:spcPts val="0"/>
                        </a:spcBef>
                        <a:spcAft>
                          <a:spcPts val="0"/>
                        </a:spcAft>
                        <a:buNone/>
                      </a:pPr>
                      <a:r>
                        <a:rPr lang="en-GB" sz="900" b="1"/>
                        <a:t>Recap of Thematic Workshop 1</a:t>
                      </a:r>
                      <a:endParaRPr sz="900" b="1"/>
                    </a:p>
                  </a:txBody>
                  <a:tcPr marL="91425" marR="91425" marT="91425" marB="91425">
                    <a:lnL w="9525" cap="flat" cmpd="sng">
                      <a:solidFill>
                        <a:srgbClr val="D04A02"/>
                      </a:solidFill>
                      <a:prstDash val="solid"/>
                      <a:round/>
                      <a:headEnd type="none" w="sm" len="sm"/>
                      <a:tailEnd type="none" w="sm" len="sm"/>
                    </a:lnL>
                    <a:lnR w="9525" cap="flat" cmpd="sng">
                      <a:solidFill>
                        <a:srgbClr val="D04A02"/>
                      </a:solidFill>
                      <a:prstDash val="solid"/>
                      <a:round/>
                      <a:headEnd type="none" w="sm" len="sm"/>
                      <a:tailEnd type="none" w="sm" len="sm"/>
                    </a:lnR>
                    <a:lnT w="9525" cap="flat" cmpd="sng">
                      <a:solidFill>
                        <a:srgbClr val="D04A02"/>
                      </a:solidFill>
                      <a:prstDash val="solid"/>
                      <a:round/>
                      <a:headEnd type="none" w="sm" len="sm"/>
                      <a:tailEnd type="none" w="sm" len="sm"/>
                    </a:lnT>
                    <a:lnB w="9525" cap="flat" cmpd="sng">
                      <a:solidFill>
                        <a:srgbClr val="D04A02"/>
                      </a:solidFill>
                      <a:prstDash val="solid"/>
                      <a:round/>
                      <a:headEnd type="none" w="sm" len="sm"/>
                      <a:tailEnd type="none" w="sm" len="sm"/>
                    </a:lnB>
                  </a:tcPr>
                </a:tc>
                <a:tc>
                  <a:txBody>
                    <a:bodyPr/>
                    <a:lstStyle/>
                    <a:p>
                      <a:pPr marL="0" lvl="0" indent="0" algn="l" rtl="0">
                        <a:spcBef>
                          <a:spcPts val="0"/>
                        </a:spcBef>
                        <a:spcAft>
                          <a:spcPts val="0"/>
                        </a:spcAft>
                        <a:buNone/>
                      </a:pPr>
                      <a:r>
                        <a:rPr lang="en-GB" sz="900"/>
                        <a:t>5 mins</a:t>
                      </a:r>
                      <a:endParaRPr sz="900"/>
                    </a:p>
                  </a:txBody>
                  <a:tcPr marL="91425" marR="91425" marT="91425" marB="91425">
                    <a:lnL w="9525" cap="flat" cmpd="sng">
                      <a:solidFill>
                        <a:srgbClr val="D04A02"/>
                      </a:solidFill>
                      <a:prstDash val="solid"/>
                      <a:round/>
                      <a:headEnd type="none" w="sm" len="sm"/>
                      <a:tailEnd type="none" w="sm" len="sm"/>
                    </a:lnL>
                    <a:lnR w="9525" cap="flat" cmpd="sng">
                      <a:solidFill>
                        <a:srgbClr val="D04A02"/>
                      </a:solidFill>
                      <a:prstDash val="solid"/>
                      <a:round/>
                      <a:headEnd type="none" w="sm" len="sm"/>
                      <a:tailEnd type="none" w="sm" len="sm"/>
                    </a:lnR>
                    <a:lnT w="9525" cap="flat" cmpd="sng">
                      <a:solidFill>
                        <a:srgbClr val="D04A02"/>
                      </a:solidFill>
                      <a:prstDash val="solid"/>
                      <a:round/>
                      <a:headEnd type="none" w="sm" len="sm"/>
                      <a:tailEnd type="none" w="sm" len="sm"/>
                    </a:lnT>
                    <a:lnB w="9525" cap="flat" cmpd="sng">
                      <a:solidFill>
                        <a:srgbClr val="D04A02"/>
                      </a:solidFill>
                      <a:prstDash val="solid"/>
                      <a:round/>
                      <a:headEnd type="none" w="sm" len="sm"/>
                      <a:tailEnd type="none" w="sm" len="sm"/>
                    </a:lnB>
                  </a:tcPr>
                </a:tc>
                <a:tc>
                  <a:txBody>
                    <a:bodyPr/>
                    <a:lstStyle/>
                    <a:p>
                      <a:pPr marL="0" lvl="0" indent="0" algn="l" rtl="0">
                        <a:spcBef>
                          <a:spcPts val="0"/>
                        </a:spcBef>
                        <a:spcAft>
                          <a:spcPts val="0"/>
                        </a:spcAft>
                        <a:buNone/>
                      </a:pPr>
                      <a:r>
                        <a:rPr lang="en-GB" sz="900"/>
                        <a:t>13:20</a:t>
                      </a:r>
                      <a:endParaRPr sz="900"/>
                    </a:p>
                  </a:txBody>
                  <a:tcPr marL="91425" marR="91425" marT="91425" marB="91425">
                    <a:lnL w="9525" cap="flat" cmpd="sng">
                      <a:solidFill>
                        <a:srgbClr val="D04A02"/>
                      </a:solidFill>
                      <a:prstDash val="solid"/>
                      <a:round/>
                      <a:headEnd type="none" w="sm" len="sm"/>
                      <a:tailEnd type="none" w="sm" len="sm"/>
                    </a:lnL>
                    <a:lnR w="9525" cap="flat" cmpd="sng">
                      <a:solidFill>
                        <a:srgbClr val="D04A02"/>
                      </a:solidFill>
                      <a:prstDash val="solid"/>
                      <a:round/>
                      <a:headEnd type="none" w="sm" len="sm"/>
                      <a:tailEnd type="none" w="sm" len="sm"/>
                    </a:lnR>
                    <a:lnT w="9525" cap="flat" cmpd="sng">
                      <a:solidFill>
                        <a:srgbClr val="D04A02"/>
                      </a:solidFill>
                      <a:prstDash val="solid"/>
                      <a:round/>
                      <a:headEnd type="none" w="sm" len="sm"/>
                      <a:tailEnd type="none" w="sm" len="sm"/>
                    </a:lnT>
                    <a:lnB w="9525" cap="flat" cmpd="sng">
                      <a:solidFill>
                        <a:srgbClr val="D04A02"/>
                      </a:solidFill>
                      <a:prstDash val="solid"/>
                      <a:round/>
                      <a:headEnd type="none" w="sm" len="sm"/>
                      <a:tailEnd type="none" w="sm" len="sm"/>
                    </a:lnB>
                  </a:tcPr>
                </a:tc>
                <a:extLst>
                  <a:ext uri="{0D108BD9-81ED-4DB2-BD59-A6C34878D82A}">
                    <a16:rowId xmlns:a16="http://schemas.microsoft.com/office/drawing/2014/main" val="10003"/>
                  </a:ext>
                </a:extLst>
              </a:tr>
              <a:tr h="341450">
                <a:tc>
                  <a:txBody>
                    <a:bodyPr/>
                    <a:lstStyle/>
                    <a:p>
                      <a:pPr marL="0" lvl="0" indent="0" algn="l" rtl="0">
                        <a:spcBef>
                          <a:spcPts val="0"/>
                        </a:spcBef>
                        <a:spcAft>
                          <a:spcPts val="0"/>
                        </a:spcAft>
                        <a:buNone/>
                      </a:pPr>
                      <a:r>
                        <a:rPr lang="en-GB" sz="900" b="1"/>
                        <a:t>Changes since TW1 - Core model</a:t>
                      </a:r>
                      <a:endParaRPr sz="900" b="1"/>
                    </a:p>
                  </a:txBody>
                  <a:tcPr marL="91425" marR="91425" marT="91425" marB="91425">
                    <a:lnL w="9525" cap="flat" cmpd="sng">
                      <a:solidFill>
                        <a:srgbClr val="D04A02"/>
                      </a:solidFill>
                      <a:prstDash val="solid"/>
                      <a:round/>
                      <a:headEnd type="none" w="sm" len="sm"/>
                      <a:tailEnd type="none" w="sm" len="sm"/>
                    </a:lnL>
                    <a:lnR w="9525" cap="flat" cmpd="sng">
                      <a:solidFill>
                        <a:srgbClr val="D04A02"/>
                      </a:solidFill>
                      <a:prstDash val="solid"/>
                      <a:round/>
                      <a:headEnd type="none" w="sm" len="sm"/>
                      <a:tailEnd type="none" w="sm" len="sm"/>
                    </a:lnR>
                    <a:lnT w="9525" cap="flat" cmpd="sng">
                      <a:solidFill>
                        <a:srgbClr val="D04A02"/>
                      </a:solidFill>
                      <a:prstDash val="solid"/>
                      <a:round/>
                      <a:headEnd type="none" w="sm" len="sm"/>
                      <a:tailEnd type="none" w="sm" len="sm"/>
                    </a:lnT>
                    <a:lnB w="9525" cap="flat" cmpd="sng">
                      <a:solidFill>
                        <a:srgbClr val="D04A02"/>
                      </a:solidFill>
                      <a:prstDash val="solid"/>
                      <a:round/>
                      <a:headEnd type="none" w="sm" len="sm"/>
                      <a:tailEnd type="none" w="sm" len="sm"/>
                    </a:lnB>
                  </a:tcPr>
                </a:tc>
                <a:tc>
                  <a:txBody>
                    <a:bodyPr/>
                    <a:lstStyle/>
                    <a:p>
                      <a:pPr marL="0" lvl="0" indent="0" algn="l" rtl="0">
                        <a:spcBef>
                          <a:spcPts val="0"/>
                        </a:spcBef>
                        <a:spcAft>
                          <a:spcPts val="0"/>
                        </a:spcAft>
                        <a:buNone/>
                      </a:pPr>
                      <a:r>
                        <a:rPr lang="en-GB" sz="900"/>
                        <a:t>15 mins</a:t>
                      </a:r>
                      <a:endParaRPr sz="900"/>
                    </a:p>
                  </a:txBody>
                  <a:tcPr marL="91425" marR="91425" marT="91425" marB="91425">
                    <a:lnL w="9525" cap="flat" cmpd="sng">
                      <a:solidFill>
                        <a:srgbClr val="D04A02"/>
                      </a:solidFill>
                      <a:prstDash val="solid"/>
                      <a:round/>
                      <a:headEnd type="none" w="sm" len="sm"/>
                      <a:tailEnd type="none" w="sm" len="sm"/>
                    </a:lnL>
                    <a:lnR w="9525" cap="flat" cmpd="sng">
                      <a:solidFill>
                        <a:srgbClr val="D04A02"/>
                      </a:solidFill>
                      <a:prstDash val="solid"/>
                      <a:round/>
                      <a:headEnd type="none" w="sm" len="sm"/>
                      <a:tailEnd type="none" w="sm" len="sm"/>
                    </a:lnR>
                    <a:lnT w="9525" cap="flat" cmpd="sng">
                      <a:solidFill>
                        <a:srgbClr val="D04A02"/>
                      </a:solidFill>
                      <a:prstDash val="solid"/>
                      <a:round/>
                      <a:headEnd type="none" w="sm" len="sm"/>
                      <a:tailEnd type="none" w="sm" len="sm"/>
                    </a:lnT>
                    <a:lnB w="9525" cap="flat" cmpd="sng">
                      <a:solidFill>
                        <a:srgbClr val="D04A02"/>
                      </a:solidFill>
                      <a:prstDash val="solid"/>
                      <a:round/>
                      <a:headEnd type="none" w="sm" len="sm"/>
                      <a:tailEnd type="none" w="sm" len="sm"/>
                    </a:lnB>
                  </a:tcPr>
                </a:tc>
                <a:tc>
                  <a:txBody>
                    <a:bodyPr/>
                    <a:lstStyle/>
                    <a:p>
                      <a:pPr marL="0" lvl="0" indent="0" algn="l" rtl="0">
                        <a:spcBef>
                          <a:spcPts val="0"/>
                        </a:spcBef>
                        <a:spcAft>
                          <a:spcPts val="0"/>
                        </a:spcAft>
                        <a:buNone/>
                      </a:pPr>
                      <a:r>
                        <a:rPr lang="en-GB" sz="900"/>
                        <a:t>13:35</a:t>
                      </a:r>
                      <a:endParaRPr sz="900"/>
                    </a:p>
                  </a:txBody>
                  <a:tcPr marL="91425" marR="91425" marT="91425" marB="91425">
                    <a:lnL w="9525" cap="flat" cmpd="sng">
                      <a:solidFill>
                        <a:srgbClr val="D04A02"/>
                      </a:solidFill>
                      <a:prstDash val="solid"/>
                      <a:round/>
                      <a:headEnd type="none" w="sm" len="sm"/>
                      <a:tailEnd type="none" w="sm" len="sm"/>
                    </a:lnL>
                    <a:lnR w="9525" cap="flat" cmpd="sng">
                      <a:solidFill>
                        <a:srgbClr val="D04A02"/>
                      </a:solidFill>
                      <a:prstDash val="solid"/>
                      <a:round/>
                      <a:headEnd type="none" w="sm" len="sm"/>
                      <a:tailEnd type="none" w="sm" len="sm"/>
                    </a:lnR>
                    <a:lnT w="9525" cap="flat" cmpd="sng">
                      <a:solidFill>
                        <a:srgbClr val="D04A02"/>
                      </a:solidFill>
                      <a:prstDash val="solid"/>
                      <a:round/>
                      <a:headEnd type="none" w="sm" len="sm"/>
                      <a:tailEnd type="none" w="sm" len="sm"/>
                    </a:lnT>
                    <a:lnB w="9525" cap="flat" cmpd="sng">
                      <a:solidFill>
                        <a:srgbClr val="D04A02"/>
                      </a:solidFill>
                      <a:prstDash val="solid"/>
                      <a:round/>
                      <a:headEnd type="none" w="sm" len="sm"/>
                      <a:tailEnd type="none" w="sm" len="sm"/>
                    </a:lnB>
                  </a:tcPr>
                </a:tc>
                <a:extLst>
                  <a:ext uri="{0D108BD9-81ED-4DB2-BD59-A6C34878D82A}">
                    <a16:rowId xmlns:a16="http://schemas.microsoft.com/office/drawing/2014/main" val="10004"/>
                  </a:ext>
                </a:extLst>
              </a:tr>
              <a:tr h="341450">
                <a:tc>
                  <a:txBody>
                    <a:bodyPr/>
                    <a:lstStyle/>
                    <a:p>
                      <a:pPr marL="0" lvl="0" indent="0" algn="l" rtl="0">
                        <a:spcBef>
                          <a:spcPts val="0"/>
                        </a:spcBef>
                        <a:spcAft>
                          <a:spcPts val="0"/>
                        </a:spcAft>
                        <a:buNone/>
                      </a:pPr>
                      <a:r>
                        <a:rPr lang="en-GB" sz="900" b="1"/>
                        <a:t>Changes since TW1 - Air &amp; Water</a:t>
                      </a:r>
                      <a:endParaRPr sz="900" b="1"/>
                    </a:p>
                  </a:txBody>
                  <a:tcPr marL="91425" marR="91425" marT="91425" marB="91425">
                    <a:lnL w="9525" cap="flat" cmpd="sng">
                      <a:solidFill>
                        <a:srgbClr val="D04A02"/>
                      </a:solidFill>
                      <a:prstDash val="solid"/>
                      <a:round/>
                      <a:headEnd type="none" w="sm" len="sm"/>
                      <a:tailEnd type="none" w="sm" len="sm"/>
                    </a:lnL>
                    <a:lnR w="9525" cap="flat" cmpd="sng">
                      <a:solidFill>
                        <a:srgbClr val="D04A02"/>
                      </a:solidFill>
                      <a:prstDash val="solid"/>
                      <a:round/>
                      <a:headEnd type="none" w="sm" len="sm"/>
                      <a:tailEnd type="none" w="sm" len="sm"/>
                    </a:lnR>
                    <a:lnT w="9525" cap="flat" cmpd="sng">
                      <a:solidFill>
                        <a:srgbClr val="D04A02"/>
                      </a:solidFill>
                      <a:prstDash val="solid"/>
                      <a:round/>
                      <a:headEnd type="none" w="sm" len="sm"/>
                      <a:tailEnd type="none" w="sm" len="sm"/>
                    </a:lnT>
                    <a:lnB w="9525" cap="flat" cmpd="sng">
                      <a:solidFill>
                        <a:srgbClr val="D04A02"/>
                      </a:solidFill>
                      <a:prstDash val="solid"/>
                      <a:round/>
                      <a:headEnd type="none" w="sm" len="sm"/>
                      <a:tailEnd type="none" w="sm" len="sm"/>
                    </a:lnB>
                  </a:tcPr>
                </a:tc>
                <a:tc>
                  <a:txBody>
                    <a:bodyPr/>
                    <a:lstStyle/>
                    <a:p>
                      <a:pPr marL="0" lvl="0" indent="0" algn="l" rtl="0">
                        <a:spcBef>
                          <a:spcPts val="0"/>
                        </a:spcBef>
                        <a:spcAft>
                          <a:spcPts val="0"/>
                        </a:spcAft>
                        <a:buNone/>
                      </a:pPr>
                      <a:r>
                        <a:rPr lang="en-GB" sz="900"/>
                        <a:t>10 mins</a:t>
                      </a:r>
                      <a:endParaRPr sz="900"/>
                    </a:p>
                  </a:txBody>
                  <a:tcPr marL="91425" marR="91425" marT="91425" marB="91425">
                    <a:lnL w="9525" cap="flat" cmpd="sng">
                      <a:solidFill>
                        <a:srgbClr val="D04A02"/>
                      </a:solidFill>
                      <a:prstDash val="solid"/>
                      <a:round/>
                      <a:headEnd type="none" w="sm" len="sm"/>
                      <a:tailEnd type="none" w="sm" len="sm"/>
                    </a:lnL>
                    <a:lnR w="9525" cap="flat" cmpd="sng">
                      <a:solidFill>
                        <a:srgbClr val="D04A02"/>
                      </a:solidFill>
                      <a:prstDash val="solid"/>
                      <a:round/>
                      <a:headEnd type="none" w="sm" len="sm"/>
                      <a:tailEnd type="none" w="sm" len="sm"/>
                    </a:lnR>
                    <a:lnT w="9525" cap="flat" cmpd="sng">
                      <a:solidFill>
                        <a:srgbClr val="D04A02"/>
                      </a:solidFill>
                      <a:prstDash val="solid"/>
                      <a:round/>
                      <a:headEnd type="none" w="sm" len="sm"/>
                      <a:tailEnd type="none" w="sm" len="sm"/>
                    </a:lnT>
                    <a:lnB w="9525" cap="flat" cmpd="sng">
                      <a:solidFill>
                        <a:srgbClr val="D04A02"/>
                      </a:solidFill>
                      <a:prstDash val="solid"/>
                      <a:round/>
                      <a:headEnd type="none" w="sm" len="sm"/>
                      <a:tailEnd type="none" w="sm" len="sm"/>
                    </a:lnB>
                  </a:tcPr>
                </a:tc>
                <a:tc>
                  <a:txBody>
                    <a:bodyPr/>
                    <a:lstStyle/>
                    <a:p>
                      <a:pPr marL="0" lvl="0" indent="0" algn="l" rtl="0">
                        <a:spcBef>
                          <a:spcPts val="0"/>
                        </a:spcBef>
                        <a:spcAft>
                          <a:spcPts val="0"/>
                        </a:spcAft>
                        <a:buNone/>
                      </a:pPr>
                      <a:r>
                        <a:rPr lang="en-GB" sz="900"/>
                        <a:t>13:45</a:t>
                      </a:r>
                      <a:endParaRPr sz="900"/>
                    </a:p>
                  </a:txBody>
                  <a:tcPr marL="91425" marR="91425" marT="91425" marB="91425">
                    <a:lnL w="9525" cap="flat" cmpd="sng">
                      <a:solidFill>
                        <a:srgbClr val="D04A02"/>
                      </a:solidFill>
                      <a:prstDash val="solid"/>
                      <a:round/>
                      <a:headEnd type="none" w="sm" len="sm"/>
                      <a:tailEnd type="none" w="sm" len="sm"/>
                    </a:lnL>
                    <a:lnR w="9525" cap="flat" cmpd="sng">
                      <a:solidFill>
                        <a:srgbClr val="D04A02"/>
                      </a:solidFill>
                      <a:prstDash val="solid"/>
                      <a:round/>
                      <a:headEnd type="none" w="sm" len="sm"/>
                      <a:tailEnd type="none" w="sm" len="sm"/>
                    </a:lnR>
                    <a:lnT w="9525" cap="flat" cmpd="sng">
                      <a:solidFill>
                        <a:srgbClr val="D04A02"/>
                      </a:solidFill>
                      <a:prstDash val="solid"/>
                      <a:round/>
                      <a:headEnd type="none" w="sm" len="sm"/>
                      <a:tailEnd type="none" w="sm" len="sm"/>
                    </a:lnT>
                    <a:lnB w="9525" cap="flat" cmpd="sng">
                      <a:solidFill>
                        <a:srgbClr val="D04A02"/>
                      </a:solidFill>
                      <a:prstDash val="solid"/>
                      <a:round/>
                      <a:headEnd type="none" w="sm" len="sm"/>
                      <a:tailEnd type="none" w="sm" len="sm"/>
                    </a:lnB>
                  </a:tcPr>
                </a:tc>
                <a:extLst>
                  <a:ext uri="{0D108BD9-81ED-4DB2-BD59-A6C34878D82A}">
                    <a16:rowId xmlns:a16="http://schemas.microsoft.com/office/drawing/2014/main" val="10005"/>
                  </a:ext>
                </a:extLst>
              </a:tr>
              <a:tr h="341450">
                <a:tc>
                  <a:txBody>
                    <a:bodyPr/>
                    <a:lstStyle/>
                    <a:p>
                      <a:pPr marL="0" lvl="0" indent="0" algn="l" rtl="0">
                        <a:spcBef>
                          <a:spcPts val="0"/>
                        </a:spcBef>
                        <a:spcAft>
                          <a:spcPts val="0"/>
                        </a:spcAft>
                        <a:buNone/>
                      </a:pPr>
                      <a:r>
                        <a:rPr lang="en-GB" sz="900" b="1"/>
                        <a:t>Break</a:t>
                      </a:r>
                      <a:endParaRPr sz="900" b="1"/>
                    </a:p>
                  </a:txBody>
                  <a:tcPr marL="91425" marR="91425" marT="91425" marB="91425">
                    <a:lnL w="9525" cap="flat" cmpd="sng">
                      <a:solidFill>
                        <a:srgbClr val="D04A02"/>
                      </a:solidFill>
                      <a:prstDash val="solid"/>
                      <a:round/>
                      <a:headEnd type="none" w="sm" len="sm"/>
                      <a:tailEnd type="none" w="sm" len="sm"/>
                    </a:lnL>
                    <a:lnR w="9525" cap="flat" cmpd="sng">
                      <a:solidFill>
                        <a:srgbClr val="D04A02"/>
                      </a:solidFill>
                      <a:prstDash val="solid"/>
                      <a:round/>
                      <a:headEnd type="none" w="sm" len="sm"/>
                      <a:tailEnd type="none" w="sm" len="sm"/>
                    </a:lnR>
                    <a:lnT w="9525" cap="flat" cmpd="sng">
                      <a:solidFill>
                        <a:srgbClr val="D04A02"/>
                      </a:solidFill>
                      <a:prstDash val="solid"/>
                      <a:round/>
                      <a:headEnd type="none" w="sm" len="sm"/>
                      <a:tailEnd type="none" w="sm" len="sm"/>
                    </a:lnT>
                    <a:lnB w="9525" cap="flat" cmpd="sng">
                      <a:solidFill>
                        <a:srgbClr val="D04A02"/>
                      </a:solidFill>
                      <a:prstDash val="solid"/>
                      <a:round/>
                      <a:headEnd type="none" w="sm" len="sm"/>
                      <a:tailEnd type="none" w="sm" len="sm"/>
                    </a:lnB>
                    <a:solidFill>
                      <a:srgbClr val="F4CCCC"/>
                    </a:solidFill>
                  </a:tcPr>
                </a:tc>
                <a:tc>
                  <a:txBody>
                    <a:bodyPr/>
                    <a:lstStyle/>
                    <a:p>
                      <a:pPr marL="0" lvl="0" indent="0" algn="l" rtl="0">
                        <a:spcBef>
                          <a:spcPts val="0"/>
                        </a:spcBef>
                        <a:spcAft>
                          <a:spcPts val="0"/>
                        </a:spcAft>
                        <a:buNone/>
                      </a:pPr>
                      <a:r>
                        <a:rPr lang="en-GB" sz="900"/>
                        <a:t>15 mins</a:t>
                      </a:r>
                      <a:endParaRPr sz="900"/>
                    </a:p>
                  </a:txBody>
                  <a:tcPr marL="91425" marR="91425" marT="91425" marB="91425">
                    <a:lnL w="9525" cap="flat" cmpd="sng">
                      <a:solidFill>
                        <a:srgbClr val="D04A02"/>
                      </a:solidFill>
                      <a:prstDash val="solid"/>
                      <a:round/>
                      <a:headEnd type="none" w="sm" len="sm"/>
                      <a:tailEnd type="none" w="sm" len="sm"/>
                    </a:lnL>
                    <a:lnR w="9525" cap="flat" cmpd="sng">
                      <a:solidFill>
                        <a:srgbClr val="D04A02"/>
                      </a:solidFill>
                      <a:prstDash val="solid"/>
                      <a:round/>
                      <a:headEnd type="none" w="sm" len="sm"/>
                      <a:tailEnd type="none" w="sm" len="sm"/>
                    </a:lnR>
                    <a:lnT w="9525" cap="flat" cmpd="sng">
                      <a:solidFill>
                        <a:srgbClr val="D04A02"/>
                      </a:solidFill>
                      <a:prstDash val="solid"/>
                      <a:round/>
                      <a:headEnd type="none" w="sm" len="sm"/>
                      <a:tailEnd type="none" w="sm" len="sm"/>
                    </a:lnT>
                    <a:lnB w="9525" cap="flat" cmpd="sng">
                      <a:solidFill>
                        <a:srgbClr val="D04A02"/>
                      </a:solidFill>
                      <a:prstDash val="solid"/>
                      <a:round/>
                      <a:headEnd type="none" w="sm" len="sm"/>
                      <a:tailEnd type="none" w="sm" len="sm"/>
                    </a:lnB>
                    <a:solidFill>
                      <a:srgbClr val="F4CCCC"/>
                    </a:solidFill>
                  </a:tcPr>
                </a:tc>
                <a:tc>
                  <a:txBody>
                    <a:bodyPr/>
                    <a:lstStyle/>
                    <a:p>
                      <a:pPr marL="0" lvl="0" indent="0" algn="l" rtl="0">
                        <a:spcBef>
                          <a:spcPts val="0"/>
                        </a:spcBef>
                        <a:spcAft>
                          <a:spcPts val="0"/>
                        </a:spcAft>
                        <a:buNone/>
                      </a:pPr>
                      <a:r>
                        <a:rPr lang="en-GB" sz="900"/>
                        <a:t>14:00</a:t>
                      </a:r>
                      <a:endParaRPr sz="900"/>
                    </a:p>
                  </a:txBody>
                  <a:tcPr marL="91425" marR="91425" marT="91425" marB="91425">
                    <a:lnL w="9525" cap="flat" cmpd="sng">
                      <a:solidFill>
                        <a:srgbClr val="D04A02"/>
                      </a:solidFill>
                      <a:prstDash val="solid"/>
                      <a:round/>
                      <a:headEnd type="none" w="sm" len="sm"/>
                      <a:tailEnd type="none" w="sm" len="sm"/>
                    </a:lnL>
                    <a:lnR w="9525" cap="flat" cmpd="sng">
                      <a:solidFill>
                        <a:srgbClr val="D04A02"/>
                      </a:solidFill>
                      <a:prstDash val="solid"/>
                      <a:round/>
                      <a:headEnd type="none" w="sm" len="sm"/>
                      <a:tailEnd type="none" w="sm" len="sm"/>
                    </a:lnR>
                    <a:lnT w="9525" cap="flat" cmpd="sng">
                      <a:solidFill>
                        <a:srgbClr val="D04A02"/>
                      </a:solidFill>
                      <a:prstDash val="solid"/>
                      <a:round/>
                      <a:headEnd type="none" w="sm" len="sm"/>
                      <a:tailEnd type="none" w="sm" len="sm"/>
                    </a:lnT>
                    <a:lnB w="9525" cap="flat" cmpd="sng">
                      <a:solidFill>
                        <a:srgbClr val="D04A02"/>
                      </a:solidFill>
                      <a:prstDash val="solid"/>
                      <a:round/>
                      <a:headEnd type="none" w="sm" len="sm"/>
                      <a:tailEnd type="none" w="sm" len="sm"/>
                    </a:lnB>
                    <a:solidFill>
                      <a:srgbClr val="F4CCCC"/>
                    </a:solidFill>
                  </a:tcPr>
                </a:tc>
                <a:extLst>
                  <a:ext uri="{0D108BD9-81ED-4DB2-BD59-A6C34878D82A}">
                    <a16:rowId xmlns:a16="http://schemas.microsoft.com/office/drawing/2014/main" val="10006"/>
                  </a:ext>
                </a:extLst>
              </a:tr>
              <a:tr h="341450">
                <a:tc>
                  <a:txBody>
                    <a:bodyPr/>
                    <a:lstStyle/>
                    <a:p>
                      <a:pPr marL="0" lvl="0" indent="0" algn="l" rtl="0">
                        <a:spcBef>
                          <a:spcPts val="0"/>
                        </a:spcBef>
                        <a:spcAft>
                          <a:spcPts val="0"/>
                        </a:spcAft>
                        <a:buNone/>
                      </a:pPr>
                      <a:r>
                        <a:rPr lang="en-GB" sz="900" b="1"/>
                        <a:t>Breakout Session &amp; Debrief</a:t>
                      </a:r>
                      <a:endParaRPr sz="900" b="1"/>
                    </a:p>
                  </a:txBody>
                  <a:tcPr marL="91425" marR="91425" marT="91425" marB="91425">
                    <a:lnL w="9525" cap="flat" cmpd="sng">
                      <a:solidFill>
                        <a:srgbClr val="D04A02"/>
                      </a:solidFill>
                      <a:prstDash val="solid"/>
                      <a:round/>
                      <a:headEnd type="none" w="sm" len="sm"/>
                      <a:tailEnd type="none" w="sm" len="sm"/>
                    </a:lnL>
                    <a:lnR w="9525" cap="flat" cmpd="sng">
                      <a:solidFill>
                        <a:srgbClr val="D04A02"/>
                      </a:solidFill>
                      <a:prstDash val="solid"/>
                      <a:round/>
                      <a:headEnd type="none" w="sm" len="sm"/>
                      <a:tailEnd type="none" w="sm" len="sm"/>
                    </a:lnR>
                    <a:lnT w="9525" cap="flat" cmpd="sng">
                      <a:solidFill>
                        <a:srgbClr val="D04A02"/>
                      </a:solidFill>
                      <a:prstDash val="solid"/>
                      <a:round/>
                      <a:headEnd type="none" w="sm" len="sm"/>
                      <a:tailEnd type="none" w="sm" len="sm"/>
                    </a:lnT>
                    <a:lnB w="9525" cap="flat" cmpd="sng">
                      <a:solidFill>
                        <a:srgbClr val="D04A02"/>
                      </a:solidFill>
                      <a:prstDash val="solid"/>
                      <a:round/>
                      <a:headEnd type="none" w="sm" len="sm"/>
                      <a:tailEnd type="none" w="sm" len="sm"/>
                    </a:lnB>
                  </a:tcPr>
                </a:tc>
                <a:tc>
                  <a:txBody>
                    <a:bodyPr/>
                    <a:lstStyle/>
                    <a:p>
                      <a:pPr marL="0" lvl="0" indent="0" algn="l" rtl="0">
                        <a:spcBef>
                          <a:spcPts val="0"/>
                        </a:spcBef>
                        <a:spcAft>
                          <a:spcPts val="0"/>
                        </a:spcAft>
                        <a:buNone/>
                      </a:pPr>
                      <a:r>
                        <a:rPr lang="en-GB" sz="900"/>
                        <a:t>30 mins</a:t>
                      </a:r>
                      <a:endParaRPr sz="900"/>
                    </a:p>
                  </a:txBody>
                  <a:tcPr marL="91425" marR="91425" marT="91425" marB="91425">
                    <a:lnL w="9525" cap="flat" cmpd="sng">
                      <a:solidFill>
                        <a:srgbClr val="D04A02"/>
                      </a:solidFill>
                      <a:prstDash val="solid"/>
                      <a:round/>
                      <a:headEnd type="none" w="sm" len="sm"/>
                      <a:tailEnd type="none" w="sm" len="sm"/>
                    </a:lnL>
                    <a:lnR w="9525" cap="flat" cmpd="sng">
                      <a:solidFill>
                        <a:srgbClr val="D04A02"/>
                      </a:solidFill>
                      <a:prstDash val="solid"/>
                      <a:round/>
                      <a:headEnd type="none" w="sm" len="sm"/>
                      <a:tailEnd type="none" w="sm" len="sm"/>
                    </a:lnR>
                    <a:lnT w="9525" cap="flat" cmpd="sng">
                      <a:solidFill>
                        <a:srgbClr val="D04A02"/>
                      </a:solidFill>
                      <a:prstDash val="solid"/>
                      <a:round/>
                      <a:headEnd type="none" w="sm" len="sm"/>
                      <a:tailEnd type="none" w="sm" len="sm"/>
                    </a:lnT>
                    <a:lnB w="9525" cap="flat" cmpd="sng">
                      <a:solidFill>
                        <a:srgbClr val="D04A02"/>
                      </a:solidFill>
                      <a:prstDash val="solid"/>
                      <a:round/>
                      <a:headEnd type="none" w="sm" len="sm"/>
                      <a:tailEnd type="none" w="sm" len="sm"/>
                    </a:lnB>
                  </a:tcPr>
                </a:tc>
                <a:tc>
                  <a:txBody>
                    <a:bodyPr/>
                    <a:lstStyle/>
                    <a:p>
                      <a:pPr marL="0" lvl="0" indent="0" algn="l" rtl="0">
                        <a:spcBef>
                          <a:spcPts val="0"/>
                        </a:spcBef>
                        <a:spcAft>
                          <a:spcPts val="0"/>
                        </a:spcAft>
                        <a:buNone/>
                      </a:pPr>
                      <a:r>
                        <a:rPr lang="en-GB" sz="900"/>
                        <a:t>14:30</a:t>
                      </a:r>
                      <a:endParaRPr sz="900"/>
                    </a:p>
                  </a:txBody>
                  <a:tcPr marL="91425" marR="91425" marT="91425" marB="91425">
                    <a:lnL w="9525" cap="flat" cmpd="sng">
                      <a:solidFill>
                        <a:srgbClr val="D04A02"/>
                      </a:solidFill>
                      <a:prstDash val="solid"/>
                      <a:round/>
                      <a:headEnd type="none" w="sm" len="sm"/>
                      <a:tailEnd type="none" w="sm" len="sm"/>
                    </a:lnL>
                    <a:lnR w="9525" cap="flat" cmpd="sng">
                      <a:solidFill>
                        <a:srgbClr val="D04A02"/>
                      </a:solidFill>
                      <a:prstDash val="solid"/>
                      <a:round/>
                      <a:headEnd type="none" w="sm" len="sm"/>
                      <a:tailEnd type="none" w="sm" len="sm"/>
                    </a:lnR>
                    <a:lnT w="9525" cap="flat" cmpd="sng">
                      <a:solidFill>
                        <a:srgbClr val="D04A02"/>
                      </a:solidFill>
                      <a:prstDash val="solid"/>
                      <a:round/>
                      <a:headEnd type="none" w="sm" len="sm"/>
                      <a:tailEnd type="none" w="sm" len="sm"/>
                    </a:lnT>
                    <a:lnB w="9525" cap="flat" cmpd="sng">
                      <a:solidFill>
                        <a:srgbClr val="D04A02"/>
                      </a:solidFill>
                      <a:prstDash val="solid"/>
                      <a:round/>
                      <a:headEnd type="none" w="sm" len="sm"/>
                      <a:tailEnd type="none" w="sm" len="sm"/>
                    </a:lnB>
                  </a:tcPr>
                </a:tc>
                <a:extLst>
                  <a:ext uri="{0D108BD9-81ED-4DB2-BD59-A6C34878D82A}">
                    <a16:rowId xmlns:a16="http://schemas.microsoft.com/office/drawing/2014/main" val="10007"/>
                  </a:ext>
                </a:extLst>
              </a:tr>
              <a:tr h="0">
                <a:tc>
                  <a:txBody>
                    <a:bodyPr/>
                    <a:lstStyle/>
                    <a:p>
                      <a:pPr marL="0" lvl="0" indent="0" algn="l" rtl="0">
                        <a:spcBef>
                          <a:spcPts val="0"/>
                        </a:spcBef>
                        <a:spcAft>
                          <a:spcPts val="0"/>
                        </a:spcAft>
                        <a:buNone/>
                      </a:pPr>
                      <a:r>
                        <a:rPr lang="en-GB" sz="900" b="1"/>
                        <a:t>Specific Models brought up in TW1</a:t>
                      </a:r>
                      <a:endParaRPr sz="900" b="1"/>
                    </a:p>
                  </a:txBody>
                  <a:tcPr marL="91425" marR="91425" marT="91425" marB="91425">
                    <a:lnL w="9525" cap="flat" cmpd="sng">
                      <a:solidFill>
                        <a:srgbClr val="D04A02"/>
                      </a:solidFill>
                      <a:prstDash val="solid"/>
                      <a:round/>
                      <a:headEnd type="none" w="sm" len="sm"/>
                      <a:tailEnd type="none" w="sm" len="sm"/>
                    </a:lnL>
                    <a:lnR w="9525" cap="flat" cmpd="sng">
                      <a:solidFill>
                        <a:srgbClr val="D04A02"/>
                      </a:solidFill>
                      <a:prstDash val="solid"/>
                      <a:round/>
                      <a:headEnd type="none" w="sm" len="sm"/>
                      <a:tailEnd type="none" w="sm" len="sm"/>
                    </a:lnR>
                    <a:lnT w="9525" cap="flat" cmpd="sng">
                      <a:solidFill>
                        <a:srgbClr val="D04A02"/>
                      </a:solidFill>
                      <a:prstDash val="solid"/>
                      <a:round/>
                      <a:headEnd type="none" w="sm" len="sm"/>
                      <a:tailEnd type="none" w="sm" len="sm"/>
                    </a:lnT>
                    <a:lnB w="9525" cap="flat" cmpd="sng">
                      <a:solidFill>
                        <a:srgbClr val="D04A02"/>
                      </a:solidFill>
                      <a:prstDash val="solid"/>
                      <a:round/>
                      <a:headEnd type="none" w="sm" len="sm"/>
                      <a:tailEnd type="none" w="sm" len="sm"/>
                    </a:lnB>
                  </a:tcPr>
                </a:tc>
                <a:tc>
                  <a:txBody>
                    <a:bodyPr/>
                    <a:lstStyle/>
                    <a:p>
                      <a:pPr marL="0" lvl="0" indent="0" algn="l" rtl="0">
                        <a:spcBef>
                          <a:spcPts val="0"/>
                        </a:spcBef>
                        <a:spcAft>
                          <a:spcPts val="0"/>
                        </a:spcAft>
                        <a:buNone/>
                      </a:pPr>
                      <a:r>
                        <a:rPr lang="en-GB" sz="900"/>
                        <a:t>15 min</a:t>
                      </a:r>
                      <a:endParaRPr sz="900"/>
                    </a:p>
                  </a:txBody>
                  <a:tcPr marL="91425" marR="91425" marT="91425" marB="91425">
                    <a:lnL w="9525" cap="flat" cmpd="sng">
                      <a:solidFill>
                        <a:srgbClr val="D04A02"/>
                      </a:solidFill>
                      <a:prstDash val="solid"/>
                      <a:round/>
                      <a:headEnd type="none" w="sm" len="sm"/>
                      <a:tailEnd type="none" w="sm" len="sm"/>
                    </a:lnL>
                    <a:lnR w="9525" cap="flat" cmpd="sng">
                      <a:solidFill>
                        <a:srgbClr val="D04A02"/>
                      </a:solidFill>
                      <a:prstDash val="solid"/>
                      <a:round/>
                      <a:headEnd type="none" w="sm" len="sm"/>
                      <a:tailEnd type="none" w="sm" len="sm"/>
                    </a:lnR>
                    <a:lnT w="9525" cap="flat" cmpd="sng">
                      <a:solidFill>
                        <a:srgbClr val="D04A02"/>
                      </a:solidFill>
                      <a:prstDash val="solid"/>
                      <a:round/>
                      <a:headEnd type="none" w="sm" len="sm"/>
                      <a:tailEnd type="none" w="sm" len="sm"/>
                    </a:lnT>
                    <a:lnB w="9525" cap="flat" cmpd="sng">
                      <a:solidFill>
                        <a:srgbClr val="D04A02"/>
                      </a:solidFill>
                      <a:prstDash val="solid"/>
                      <a:round/>
                      <a:headEnd type="none" w="sm" len="sm"/>
                      <a:tailEnd type="none" w="sm" len="sm"/>
                    </a:lnB>
                  </a:tcPr>
                </a:tc>
                <a:tc>
                  <a:txBody>
                    <a:bodyPr/>
                    <a:lstStyle/>
                    <a:p>
                      <a:pPr marL="0" lvl="0" indent="0" algn="l" rtl="0">
                        <a:spcBef>
                          <a:spcPts val="0"/>
                        </a:spcBef>
                        <a:spcAft>
                          <a:spcPts val="0"/>
                        </a:spcAft>
                        <a:buNone/>
                      </a:pPr>
                      <a:r>
                        <a:rPr lang="en-GB" sz="900"/>
                        <a:t>14:45</a:t>
                      </a:r>
                      <a:endParaRPr sz="900"/>
                    </a:p>
                  </a:txBody>
                  <a:tcPr marL="91425" marR="91425" marT="91425" marB="91425">
                    <a:lnL w="9525" cap="flat" cmpd="sng">
                      <a:solidFill>
                        <a:srgbClr val="D04A02"/>
                      </a:solidFill>
                      <a:prstDash val="solid"/>
                      <a:round/>
                      <a:headEnd type="none" w="sm" len="sm"/>
                      <a:tailEnd type="none" w="sm" len="sm"/>
                    </a:lnL>
                    <a:lnR w="9525" cap="flat" cmpd="sng">
                      <a:solidFill>
                        <a:srgbClr val="D04A02"/>
                      </a:solidFill>
                      <a:prstDash val="solid"/>
                      <a:round/>
                      <a:headEnd type="none" w="sm" len="sm"/>
                      <a:tailEnd type="none" w="sm" len="sm"/>
                    </a:lnR>
                    <a:lnT w="9525" cap="flat" cmpd="sng">
                      <a:solidFill>
                        <a:srgbClr val="D04A02"/>
                      </a:solidFill>
                      <a:prstDash val="solid"/>
                      <a:round/>
                      <a:headEnd type="none" w="sm" len="sm"/>
                      <a:tailEnd type="none" w="sm" len="sm"/>
                    </a:lnT>
                    <a:lnB w="9525" cap="flat" cmpd="sng">
                      <a:solidFill>
                        <a:srgbClr val="D04A02"/>
                      </a:solidFill>
                      <a:prstDash val="solid"/>
                      <a:round/>
                      <a:headEnd type="none" w="sm" len="sm"/>
                      <a:tailEnd type="none" w="sm" len="sm"/>
                    </a:lnB>
                  </a:tcPr>
                </a:tc>
                <a:extLst>
                  <a:ext uri="{0D108BD9-81ED-4DB2-BD59-A6C34878D82A}">
                    <a16:rowId xmlns:a16="http://schemas.microsoft.com/office/drawing/2014/main" val="10008"/>
                  </a:ext>
                </a:extLst>
              </a:tr>
              <a:tr h="0">
                <a:tc>
                  <a:txBody>
                    <a:bodyPr/>
                    <a:lstStyle/>
                    <a:p>
                      <a:pPr marL="0" lvl="0" indent="0" algn="l" rtl="0">
                        <a:spcBef>
                          <a:spcPts val="0"/>
                        </a:spcBef>
                        <a:spcAft>
                          <a:spcPts val="0"/>
                        </a:spcAft>
                        <a:buNone/>
                      </a:pPr>
                      <a:r>
                        <a:rPr lang="en-GB" sz="900" b="1"/>
                        <a:t>Questions for changes to the model</a:t>
                      </a:r>
                      <a:endParaRPr sz="900" b="1"/>
                    </a:p>
                  </a:txBody>
                  <a:tcPr marL="91425" marR="91425" marT="91425" marB="91425">
                    <a:lnL w="9525" cap="flat" cmpd="sng">
                      <a:solidFill>
                        <a:srgbClr val="D04A02"/>
                      </a:solidFill>
                      <a:prstDash val="solid"/>
                      <a:round/>
                      <a:headEnd type="none" w="sm" len="sm"/>
                      <a:tailEnd type="none" w="sm" len="sm"/>
                    </a:lnL>
                    <a:lnR w="9525" cap="flat" cmpd="sng">
                      <a:solidFill>
                        <a:srgbClr val="D04A02"/>
                      </a:solidFill>
                      <a:prstDash val="solid"/>
                      <a:round/>
                      <a:headEnd type="none" w="sm" len="sm"/>
                      <a:tailEnd type="none" w="sm" len="sm"/>
                    </a:lnR>
                    <a:lnT w="9525" cap="flat" cmpd="sng">
                      <a:solidFill>
                        <a:srgbClr val="D04A02"/>
                      </a:solidFill>
                      <a:prstDash val="solid"/>
                      <a:round/>
                      <a:headEnd type="none" w="sm" len="sm"/>
                      <a:tailEnd type="none" w="sm" len="sm"/>
                    </a:lnT>
                    <a:lnB w="9525" cap="flat" cmpd="sng">
                      <a:solidFill>
                        <a:srgbClr val="D04A02"/>
                      </a:solidFill>
                      <a:prstDash val="solid"/>
                      <a:round/>
                      <a:headEnd type="none" w="sm" len="sm"/>
                      <a:tailEnd type="none" w="sm" len="sm"/>
                    </a:lnB>
                  </a:tcPr>
                </a:tc>
                <a:tc>
                  <a:txBody>
                    <a:bodyPr/>
                    <a:lstStyle/>
                    <a:p>
                      <a:pPr marL="0" lvl="0" indent="0" algn="l" rtl="0">
                        <a:spcBef>
                          <a:spcPts val="0"/>
                        </a:spcBef>
                        <a:spcAft>
                          <a:spcPts val="0"/>
                        </a:spcAft>
                        <a:buNone/>
                      </a:pPr>
                      <a:r>
                        <a:rPr lang="en-GB" sz="900"/>
                        <a:t>30 min</a:t>
                      </a:r>
                      <a:endParaRPr sz="900"/>
                    </a:p>
                  </a:txBody>
                  <a:tcPr marL="91425" marR="91425" marT="91425" marB="91425">
                    <a:lnL w="9525" cap="flat" cmpd="sng">
                      <a:solidFill>
                        <a:srgbClr val="D04A02"/>
                      </a:solidFill>
                      <a:prstDash val="solid"/>
                      <a:round/>
                      <a:headEnd type="none" w="sm" len="sm"/>
                      <a:tailEnd type="none" w="sm" len="sm"/>
                    </a:lnL>
                    <a:lnR w="9525" cap="flat" cmpd="sng">
                      <a:solidFill>
                        <a:srgbClr val="D04A02"/>
                      </a:solidFill>
                      <a:prstDash val="solid"/>
                      <a:round/>
                      <a:headEnd type="none" w="sm" len="sm"/>
                      <a:tailEnd type="none" w="sm" len="sm"/>
                    </a:lnR>
                    <a:lnT w="9525" cap="flat" cmpd="sng">
                      <a:solidFill>
                        <a:srgbClr val="D04A02"/>
                      </a:solidFill>
                      <a:prstDash val="solid"/>
                      <a:round/>
                      <a:headEnd type="none" w="sm" len="sm"/>
                      <a:tailEnd type="none" w="sm" len="sm"/>
                    </a:lnT>
                    <a:lnB w="9525" cap="flat" cmpd="sng">
                      <a:solidFill>
                        <a:srgbClr val="D04A02"/>
                      </a:solidFill>
                      <a:prstDash val="solid"/>
                      <a:round/>
                      <a:headEnd type="none" w="sm" len="sm"/>
                      <a:tailEnd type="none" w="sm" len="sm"/>
                    </a:lnB>
                  </a:tcPr>
                </a:tc>
                <a:tc>
                  <a:txBody>
                    <a:bodyPr/>
                    <a:lstStyle/>
                    <a:p>
                      <a:pPr marL="0" lvl="0" indent="0" algn="l" rtl="0">
                        <a:spcBef>
                          <a:spcPts val="0"/>
                        </a:spcBef>
                        <a:spcAft>
                          <a:spcPts val="0"/>
                        </a:spcAft>
                        <a:buNone/>
                      </a:pPr>
                      <a:r>
                        <a:rPr lang="en-GB" sz="900"/>
                        <a:t>15:15</a:t>
                      </a:r>
                      <a:endParaRPr sz="900"/>
                    </a:p>
                  </a:txBody>
                  <a:tcPr marL="91425" marR="91425" marT="91425" marB="91425">
                    <a:lnL w="9525" cap="flat" cmpd="sng">
                      <a:solidFill>
                        <a:srgbClr val="D04A02"/>
                      </a:solidFill>
                      <a:prstDash val="solid"/>
                      <a:round/>
                      <a:headEnd type="none" w="sm" len="sm"/>
                      <a:tailEnd type="none" w="sm" len="sm"/>
                    </a:lnL>
                    <a:lnR w="9525" cap="flat" cmpd="sng">
                      <a:solidFill>
                        <a:srgbClr val="D04A02"/>
                      </a:solidFill>
                      <a:prstDash val="solid"/>
                      <a:round/>
                      <a:headEnd type="none" w="sm" len="sm"/>
                      <a:tailEnd type="none" w="sm" len="sm"/>
                    </a:lnR>
                    <a:lnT w="9525" cap="flat" cmpd="sng">
                      <a:solidFill>
                        <a:srgbClr val="D04A02"/>
                      </a:solidFill>
                      <a:prstDash val="solid"/>
                      <a:round/>
                      <a:headEnd type="none" w="sm" len="sm"/>
                      <a:tailEnd type="none" w="sm" len="sm"/>
                    </a:lnT>
                    <a:lnB w="9525" cap="flat" cmpd="sng">
                      <a:solidFill>
                        <a:srgbClr val="D04A02"/>
                      </a:solidFill>
                      <a:prstDash val="solid"/>
                      <a:round/>
                      <a:headEnd type="none" w="sm" len="sm"/>
                      <a:tailEnd type="none" w="sm" len="sm"/>
                    </a:lnB>
                  </a:tcPr>
                </a:tc>
                <a:extLst>
                  <a:ext uri="{0D108BD9-81ED-4DB2-BD59-A6C34878D82A}">
                    <a16:rowId xmlns:a16="http://schemas.microsoft.com/office/drawing/2014/main" val="10009"/>
                  </a:ext>
                </a:extLst>
              </a:tr>
              <a:tr h="0">
                <a:tc>
                  <a:txBody>
                    <a:bodyPr/>
                    <a:lstStyle/>
                    <a:p>
                      <a:pPr marL="0" lvl="0" indent="0" algn="l" rtl="0">
                        <a:spcBef>
                          <a:spcPts val="0"/>
                        </a:spcBef>
                        <a:spcAft>
                          <a:spcPts val="0"/>
                        </a:spcAft>
                        <a:buNone/>
                      </a:pPr>
                      <a:r>
                        <a:rPr lang="en-GB" sz="900" b="1"/>
                        <a:t>Definitions &amp; Next steps</a:t>
                      </a:r>
                      <a:endParaRPr sz="900" b="1"/>
                    </a:p>
                  </a:txBody>
                  <a:tcPr marL="91425" marR="91425" marT="91425" marB="91425">
                    <a:lnL w="9525" cap="flat" cmpd="sng">
                      <a:solidFill>
                        <a:srgbClr val="D04A02"/>
                      </a:solidFill>
                      <a:prstDash val="solid"/>
                      <a:round/>
                      <a:headEnd type="none" w="sm" len="sm"/>
                      <a:tailEnd type="none" w="sm" len="sm"/>
                    </a:lnL>
                    <a:lnR w="9525" cap="flat" cmpd="sng">
                      <a:solidFill>
                        <a:srgbClr val="D04A02"/>
                      </a:solidFill>
                      <a:prstDash val="solid"/>
                      <a:round/>
                      <a:headEnd type="none" w="sm" len="sm"/>
                      <a:tailEnd type="none" w="sm" len="sm"/>
                    </a:lnR>
                    <a:lnT w="9525" cap="flat" cmpd="sng">
                      <a:solidFill>
                        <a:srgbClr val="D04A02"/>
                      </a:solidFill>
                      <a:prstDash val="solid"/>
                      <a:round/>
                      <a:headEnd type="none" w="sm" len="sm"/>
                      <a:tailEnd type="none" w="sm" len="sm"/>
                    </a:lnT>
                    <a:lnB w="9525" cap="flat" cmpd="sng">
                      <a:solidFill>
                        <a:srgbClr val="D04A02"/>
                      </a:solidFill>
                      <a:prstDash val="solid"/>
                      <a:round/>
                      <a:headEnd type="none" w="sm" len="sm"/>
                      <a:tailEnd type="none" w="sm" len="sm"/>
                    </a:lnB>
                  </a:tcPr>
                </a:tc>
                <a:tc>
                  <a:txBody>
                    <a:bodyPr/>
                    <a:lstStyle/>
                    <a:p>
                      <a:pPr marL="0" lvl="0" indent="0" algn="l" rtl="0">
                        <a:spcBef>
                          <a:spcPts val="0"/>
                        </a:spcBef>
                        <a:spcAft>
                          <a:spcPts val="0"/>
                        </a:spcAft>
                        <a:buNone/>
                      </a:pPr>
                      <a:r>
                        <a:rPr lang="en-GB" sz="900"/>
                        <a:t>15 min</a:t>
                      </a:r>
                      <a:endParaRPr sz="900"/>
                    </a:p>
                  </a:txBody>
                  <a:tcPr marL="91425" marR="91425" marT="91425" marB="91425">
                    <a:lnL w="9525" cap="flat" cmpd="sng">
                      <a:solidFill>
                        <a:srgbClr val="D04A02"/>
                      </a:solidFill>
                      <a:prstDash val="solid"/>
                      <a:round/>
                      <a:headEnd type="none" w="sm" len="sm"/>
                      <a:tailEnd type="none" w="sm" len="sm"/>
                    </a:lnL>
                    <a:lnR w="9525" cap="flat" cmpd="sng">
                      <a:solidFill>
                        <a:srgbClr val="D04A02"/>
                      </a:solidFill>
                      <a:prstDash val="solid"/>
                      <a:round/>
                      <a:headEnd type="none" w="sm" len="sm"/>
                      <a:tailEnd type="none" w="sm" len="sm"/>
                    </a:lnR>
                    <a:lnT w="9525" cap="flat" cmpd="sng">
                      <a:solidFill>
                        <a:srgbClr val="D04A02"/>
                      </a:solidFill>
                      <a:prstDash val="solid"/>
                      <a:round/>
                      <a:headEnd type="none" w="sm" len="sm"/>
                      <a:tailEnd type="none" w="sm" len="sm"/>
                    </a:lnT>
                    <a:lnB w="9525" cap="flat" cmpd="sng">
                      <a:solidFill>
                        <a:srgbClr val="D04A02"/>
                      </a:solidFill>
                      <a:prstDash val="solid"/>
                      <a:round/>
                      <a:headEnd type="none" w="sm" len="sm"/>
                      <a:tailEnd type="none" w="sm" len="sm"/>
                    </a:lnB>
                  </a:tcPr>
                </a:tc>
                <a:tc>
                  <a:txBody>
                    <a:bodyPr/>
                    <a:lstStyle/>
                    <a:p>
                      <a:pPr marL="0" lvl="0" indent="0" algn="l" rtl="0">
                        <a:spcBef>
                          <a:spcPts val="0"/>
                        </a:spcBef>
                        <a:spcAft>
                          <a:spcPts val="0"/>
                        </a:spcAft>
                        <a:buNone/>
                      </a:pPr>
                      <a:r>
                        <a:rPr lang="en-GB" sz="900"/>
                        <a:t>15:30</a:t>
                      </a:r>
                      <a:endParaRPr sz="900"/>
                    </a:p>
                  </a:txBody>
                  <a:tcPr marL="91425" marR="91425" marT="91425" marB="91425">
                    <a:lnL w="9525" cap="flat" cmpd="sng">
                      <a:solidFill>
                        <a:srgbClr val="D04A02"/>
                      </a:solidFill>
                      <a:prstDash val="solid"/>
                      <a:round/>
                      <a:headEnd type="none" w="sm" len="sm"/>
                      <a:tailEnd type="none" w="sm" len="sm"/>
                    </a:lnL>
                    <a:lnR w="9525" cap="flat" cmpd="sng">
                      <a:solidFill>
                        <a:srgbClr val="D04A02"/>
                      </a:solidFill>
                      <a:prstDash val="solid"/>
                      <a:round/>
                      <a:headEnd type="none" w="sm" len="sm"/>
                      <a:tailEnd type="none" w="sm" len="sm"/>
                    </a:lnR>
                    <a:lnT w="9525" cap="flat" cmpd="sng">
                      <a:solidFill>
                        <a:srgbClr val="D04A02"/>
                      </a:solidFill>
                      <a:prstDash val="solid"/>
                      <a:round/>
                      <a:headEnd type="none" w="sm" len="sm"/>
                      <a:tailEnd type="none" w="sm" len="sm"/>
                    </a:lnT>
                    <a:lnB w="9525" cap="flat" cmpd="sng">
                      <a:solidFill>
                        <a:srgbClr val="D04A02"/>
                      </a:solidFill>
                      <a:prstDash val="solid"/>
                      <a:round/>
                      <a:headEnd type="none" w="sm" len="sm"/>
                      <a:tailEnd type="none" w="sm" len="sm"/>
                    </a:lnB>
                  </a:tcPr>
                </a:tc>
                <a:extLst>
                  <a:ext uri="{0D108BD9-81ED-4DB2-BD59-A6C34878D82A}">
                    <a16:rowId xmlns:a16="http://schemas.microsoft.com/office/drawing/2014/main" val="10010"/>
                  </a:ext>
                </a:extLst>
              </a:tr>
            </a:tbl>
          </a:graphicData>
        </a:graphic>
      </p:graphicFrame>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pic>
        <p:nvPicPr>
          <p:cNvPr id="462" name="Google Shape;462;p51"/>
          <p:cNvPicPr preferRelativeResize="0"/>
          <p:nvPr/>
        </p:nvPicPr>
        <p:blipFill rotWithShape="1">
          <a:blip r:embed="rId3">
            <a:alphaModFix amt="10000"/>
          </a:blip>
          <a:srcRect l="44900"/>
          <a:stretch/>
        </p:blipFill>
        <p:spPr>
          <a:xfrm>
            <a:off x="4893575" y="0"/>
            <a:ext cx="4250430" cy="5143503"/>
          </a:xfrm>
          <a:prstGeom prst="rect">
            <a:avLst/>
          </a:prstGeom>
          <a:noFill/>
          <a:ln>
            <a:noFill/>
          </a:ln>
        </p:spPr>
      </p:pic>
      <p:pic>
        <p:nvPicPr>
          <p:cNvPr id="463" name="Google Shape;463;p51"/>
          <p:cNvPicPr preferRelativeResize="0"/>
          <p:nvPr/>
        </p:nvPicPr>
        <p:blipFill>
          <a:blip r:embed="rId4">
            <a:alphaModFix/>
          </a:blip>
          <a:stretch>
            <a:fillRect/>
          </a:stretch>
        </p:blipFill>
        <p:spPr>
          <a:xfrm>
            <a:off x="429225" y="1279950"/>
            <a:ext cx="4352099" cy="2768250"/>
          </a:xfrm>
          <a:prstGeom prst="rect">
            <a:avLst/>
          </a:prstGeom>
          <a:noFill/>
          <a:ln>
            <a:noFill/>
          </a:ln>
        </p:spPr>
      </p:pic>
      <p:sp>
        <p:nvSpPr>
          <p:cNvPr id="464" name="Google Shape;464;p51"/>
          <p:cNvSpPr/>
          <p:nvPr/>
        </p:nvSpPr>
        <p:spPr>
          <a:xfrm>
            <a:off x="384850" y="1985150"/>
            <a:ext cx="1036200" cy="14193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51"/>
          <p:cNvSpPr txBox="1"/>
          <p:nvPr/>
        </p:nvSpPr>
        <p:spPr>
          <a:xfrm>
            <a:off x="628650" y="273850"/>
            <a:ext cx="8259600"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None/>
            </a:pPr>
            <a:r>
              <a:rPr lang="en-GB" sz="2900"/>
              <a:t>Water model</a:t>
            </a:r>
            <a:br>
              <a:rPr lang="en-GB" sz="2900" b="1"/>
            </a:br>
            <a:r>
              <a:rPr lang="en-GB" i="1"/>
              <a:t>Observations</a:t>
            </a:r>
            <a:endParaRPr i="1" u="none" strike="noStrike" cap="none">
              <a:solidFill>
                <a:srgbClr val="000000"/>
              </a:solidFill>
            </a:endParaRPr>
          </a:p>
        </p:txBody>
      </p:sp>
      <p:sp>
        <p:nvSpPr>
          <p:cNvPr id="466" name="Google Shape;466;p51"/>
          <p:cNvSpPr txBox="1"/>
          <p:nvPr/>
        </p:nvSpPr>
        <p:spPr>
          <a:xfrm>
            <a:off x="5518788" y="1078725"/>
            <a:ext cx="3000000" cy="335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200" b="1">
                <a:solidFill>
                  <a:schemeClr val="dk1"/>
                </a:solidFill>
              </a:rPr>
              <a:t>Feature of interest</a:t>
            </a:r>
            <a:endParaRPr sz="1200" b="1">
              <a:solidFill>
                <a:schemeClr val="dk1"/>
              </a:solidFill>
            </a:endParaRPr>
          </a:p>
          <a:p>
            <a:pPr marL="0" lvl="0" indent="0" algn="l" rtl="0">
              <a:spcBef>
                <a:spcPts val="1000"/>
              </a:spcBef>
              <a:spcAft>
                <a:spcPts val="0"/>
              </a:spcAft>
              <a:buNone/>
            </a:pPr>
            <a:r>
              <a:rPr lang="en-GB" sz="1200">
                <a:solidFill>
                  <a:schemeClr val="dk1"/>
                </a:solidFill>
              </a:rPr>
              <a:t>What object do we observe?</a:t>
            </a:r>
            <a:endParaRPr sz="1200">
              <a:solidFill>
                <a:schemeClr val="dk1"/>
              </a:solidFill>
            </a:endParaRPr>
          </a:p>
          <a:p>
            <a:pPr marL="457200" lvl="0" indent="-304800" algn="l" rtl="0">
              <a:spcBef>
                <a:spcPts val="1000"/>
              </a:spcBef>
              <a:spcAft>
                <a:spcPts val="0"/>
              </a:spcAft>
              <a:buClr>
                <a:schemeClr val="dk1"/>
              </a:buClr>
              <a:buSzPts val="1200"/>
              <a:buChar char="●"/>
            </a:pPr>
            <a:r>
              <a:rPr lang="en-GB" sz="1200">
                <a:solidFill>
                  <a:schemeClr val="dk1"/>
                </a:solidFill>
              </a:rPr>
              <a:t>Lake</a:t>
            </a:r>
            <a:endParaRPr sz="1200">
              <a:solidFill>
                <a:schemeClr val="dk1"/>
              </a:solidFill>
            </a:endParaRPr>
          </a:p>
          <a:p>
            <a:pPr marL="457200" lvl="0" indent="-304800" algn="l" rtl="0">
              <a:spcBef>
                <a:spcPts val="0"/>
              </a:spcBef>
              <a:spcAft>
                <a:spcPts val="0"/>
              </a:spcAft>
              <a:buClr>
                <a:schemeClr val="dk1"/>
              </a:buClr>
              <a:buSzPts val="1200"/>
              <a:buChar char="●"/>
            </a:pPr>
            <a:r>
              <a:rPr lang="en-GB" sz="1200">
                <a:solidFill>
                  <a:schemeClr val="dk1"/>
                </a:solidFill>
              </a:rPr>
              <a:t>Waterway</a:t>
            </a:r>
            <a:endParaRPr sz="1200">
              <a:solidFill>
                <a:schemeClr val="dk1"/>
              </a:solidFill>
            </a:endParaRPr>
          </a:p>
          <a:p>
            <a:pPr marL="457200" lvl="0" indent="-304800" algn="l" rtl="0">
              <a:spcBef>
                <a:spcPts val="0"/>
              </a:spcBef>
              <a:spcAft>
                <a:spcPts val="0"/>
              </a:spcAft>
              <a:buClr>
                <a:schemeClr val="dk1"/>
              </a:buClr>
              <a:buSzPts val="1200"/>
              <a:buChar char="●"/>
            </a:pPr>
            <a:r>
              <a:rPr lang="en-GB" sz="1200">
                <a:solidFill>
                  <a:schemeClr val="dk1"/>
                </a:solidFill>
              </a:rPr>
              <a:t>Sewer system</a:t>
            </a:r>
            <a:endParaRPr sz="1200">
              <a:solidFill>
                <a:schemeClr val="dk1"/>
              </a:solidFill>
            </a:endParaRPr>
          </a:p>
          <a:p>
            <a:pPr marL="0" lvl="0" indent="0" algn="l" rtl="0">
              <a:spcBef>
                <a:spcPts val="1000"/>
              </a:spcBef>
              <a:spcAft>
                <a:spcPts val="0"/>
              </a:spcAft>
              <a:buNone/>
            </a:pPr>
            <a:br>
              <a:rPr lang="en-GB" sz="1200">
                <a:solidFill>
                  <a:schemeClr val="dk1"/>
                </a:solidFill>
              </a:rPr>
            </a:br>
            <a:r>
              <a:rPr lang="en-GB" sz="1200" b="1">
                <a:solidFill>
                  <a:schemeClr val="dk1"/>
                </a:solidFill>
              </a:rPr>
              <a:t>Spatial sampling feature</a:t>
            </a:r>
            <a:endParaRPr sz="1200" b="1">
              <a:solidFill>
                <a:schemeClr val="dk1"/>
              </a:solidFill>
            </a:endParaRPr>
          </a:p>
          <a:p>
            <a:pPr marL="0" lvl="0" indent="0" algn="l" rtl="0">
              <a:spcBef>
                <a:spcPts val="1000"/>
              </a:spcBef>
              <a:spcAft>
                <a:spcPts val="0"/>
              </a:spcAft>
              <a:buNone/>
            </a:pPr>
            <a:r>
              <a:rPr lang="en-GB" sz="1200" i="1">
                <a:solidFill>
                  <a:schemeClr val="dk1"/>
                </a:solidFill>
              </a:rPr>
              <a:t>We cannot sample the entire lake, so we use specific sample points to represent the object</a:t>
            </a:r>
            <a:endParaRPr sz="1200" i="1">
              <a:solidFill>
                <a:schemeClr val="dk1"/>
              </a:solidFill>
            </a:endParaRPr>
          </a:p>
          <a:p>
            <a:pPr marL="0" lvl="0" indent="0" algn="l" rtl="0">
              <a:spcBef>
                <a:spcPts val="1000"/>
              </a:spcBef>
              <a:spcAft>
                <a:spcPts val="0"/>
              </a:spcAft>
              <a:buNone/>
            </a:pPr>
            <a:r>
              <a:rPr lang="en-GB" sz="1200">
                <a:solidFill>
                  <a:schemeClr val="dk1"/>
                </a:solidFill>
              </a:rPr>
              <a:t>What proxy object do we observe? </a:t>
            </a:r>
            <a:endParaRPr sz="1200">
              <a:solidFill>
                <a:schemeClr val="dk1"/>
              </a:solidFill>
            </a:endParaRPr>
          </a:p>
          <a:p>
            <a:pPr marL="457200" lvl="0" indent="-304800" algn="l" rtl="0">
              <a:spcBef>
                <a:spcPts val="1000"/>
              </a:spcBef>
              <a:spcAft>
                <a:spcPts val="0"/>
              </a:spcAft>
              <a:buClr>
                <a:schemeClr val="dk1"/>
              </a:buClr>
              <a:buSzPts val="1200"/>
              <a:buChar char="●"/>
            </a:pPr>
            <a:r>
              <a:rPr lang="en-GB" sz="1200">
                <a:solidFill>
                  <a:schemeClr val="dk1"/>
                </a:solidFill>
              </a:rPr>
              <a:t>Location</a:t>
            </a:r>
            <a:endParaRPr sz="1200">
              <a:solidFill>
                <a:schemeClr val="dk1"/>
              </a:solidFill>
            </a:endParaRPr>
          </a:p>
          <a:p>
            <a:pPr marL="457200" lvl="0" indent="-304800" algn="l" rtl="0">
              <a:spcBef>
                <a:spcPts val="0"/>
              </a:spcBef>
              <a:spcAft>
                <a:spcPts val="0"/>
              </a:spcAft>
              <a:buClr>
                <a:schemeClr val="dk1"/>
              </a:buClr>
              <a:buSzPts val="1200"/>
              <a:buChar char="●"/>
            </a:pPr>
            <a:r>
              <a:rPr lang="en-GB" sz="1200">
                <a:solidFill>
                  <a:schemeClr val="dk1"/>
                </a:solidFill>
              </a:rPr>
              <a:t>Sample</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70"/>
        <p:cNvGrpSpPr/>
        <p:nvPr/>
      </p:nvGrpSpPr>
      <p:grpSpPr>
        <a:xfrm>
          <a:off x="0" y="0"/>
          <a:ext cx="0" cy="0"/>
          <a:chOff x="0" y="0"/>
          <a:chExt cx="0" cy="0"/>
        </a:xfrm>
      </p:grpSpPr>
      <p:pic>
        <p:nvPicPr>
          <p:cNvPr id="471" name="Google Shape;471;p52"/>
          <p:cNvPicPr preferRelativeResize="0"/>
          <p:nvPr/>
        </p:nvPicPr>
        <p:blipFill rotWithShape="1">
          <a:blip r:embed="rId3">
            <a:alphaModFix amt="10000"/>
          </a:blip>
          <a:srcRect l="44900"/>
          <a:stretch/>
        </p:blipFill>
        <p:spPr>
          <a:xfrm>
            <a:off x="4893575" y="0"/>
            <a:ext cx="4250430" cy="5143503"/>
          </a:xfrm>
          <a:prstGeom prst="rect">
            <a:avLst/>
          </a:prstGeom>
          <a:noFill/>
          <a:ln>
            <a:noFill/>
          </a:ln>
        </p:spPr>
      </p:pic>
      <p:pic>
        <p:nvPicPr>
          <p:cNvPr id="472" name="Google Shape;472;p52"/>
          <p:cNvPicPr preferRelativeResize="0"/>
          <p:nvPr/>
        </p:nvPicPr>
        <p:blipFill>
          <a:blip r:embed="rId4">
            <a:alphaModFix/>
          </a:blip>
          <a:stretch>
            <a:fillRect/>
          </a:stretch>
        </p:blipFill>
        <p:spPr>
          <a:xfrm>
            <a:off x="429225" y="1279950"/>
            <a:ext cx="4352099" cy="2768250"/>
          </a:xfrm>
          <a:prstGeom prst="rect">
            <a:avLst/>
          </a:prstGeom>
          <a:noFill/>
          <a:ln>
            <a:noFill/>
          </a:ln>
        </p:spPr>
      </p:pic>
      <p:sp>
        <p:nvSpPr>
          <p:cNvPr id="473" name="Google Shape;473;p52"/>
          <p:cNvSpPr/>
          <p:nvPr/>
        </p:nvSpPr>
        <p:spPr>
          <a:xfrm>
            <a:off x="628650" y="3665100"/>
            <a:ext cx="3130800" cy="4422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52"/>
          <p:cNvSpPr txBox="1"/>
          <p:nvPr/>
        </p:nvSpPr>
        <p:spPr>
          <a:xfrm>
            <a:off x="628650" y="273850"/>
            <a:ext cx="8259600"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None/>
            </a:pPr>
            <a:r>
              <a:rPr lang="en-GB" sz="2900"/>
              <a:t>Water model</a:t>
            </a:r>
            <a:br>
              <a:rPr lang="en-GB" sz="2900" b="1"/>
            </a:br>
            <a:r>
              <a:rPr lang="en-GB" i="1"/>
              <a:t>Observations</a:t>
            </a:r>
            <a:endParaRPr i="1" u="none" strike="noStrike" cap="none">
              <a:solidFill>
                <a:srgbClr val="000000"/>
              </a:solidFill>
            </a:endParaRPr>
          </a:p>
        </p:txBody>
      </p:sp>
      <p:sp>
        <p:nvSpPr>
          <p:cNvPr id="475" name="Google Shape;475;p52"/>
          <p:cNvSpPr txBox="1"/>
          <p:nvPr/>
        </p:nvSpPr>
        <p:spPr>
          <a:xfrm>
            <a:off x="5518800" y="273850"/>
            <a:ext cx="3000000" cy="3273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200" b="1">
                <a:solidFill>
                  <a:schemeClr val="dk1"/>
                </a:solidFill>
              </a:rPr>
              <a:t>Water Quality Parameter Observation</a:t>
            </a:r>
            <a:endParaRPr sz="1200" b="1">
              <a:solidFill>
                <a:schemeClr val="dk1"/>
              </a:solidFill>
            </a:endParaRPr>
          </a:p>
          <a:p>
            <a:pPr marL="0" lvl="0" indent="0" algn="l" rtl="0">
              <a:spcBef>
                <a:spcPts val="1000"/>
              </a:spcBef>
              <a:spcAft>
                <a:spcPts val="0"/>
              </a:spcAft>
              <a:buNone/>
            </a:pPr>
            <a:endParaRPr sz="1200">
              <a:solidFill>
                <a:schemeClr val="dk1"/>
              </a:solidFill>
            </a:endParaRPr>
          </a:p>
          <a:p>
            <a:pPr marL="0" lvl="0" indent="0" algn="l" rtl="0">
              <a:spcBef>
                <a:spcPts val="1000"/>
              </a:spcBef>
              <a:spcAft>
                <a:spcPts val="0"/>
              </a:spcAft>
              <a:buNone/>
            </a:pPr>
            <a:endParaRPr sz="1200">
              <a:solidFill>
                <a:schemeClr val="dk1"/>
              </a:solidFill>
            </a:endParaRPr>
          </a:p>
          <a:p>
            <a:pPr marL="0" lvl="0" indent="0" algn="l" rtl="0">
              <a:spcBef>
                <a:spcPts val="1000"/>
              </a:spcBef>
              <a:spcAft>
                <a:spcPts val="0"/>
              </a:spcAft>
              <a:buNone/>
            </a:pPr>
            <a:endParaRPr sz="1200">
              <a:solidFill>
                <a:schemeClr val="dk1"/>
              </a:solidFill>
            </a:endParaRPr>
          </a:p>
          <a:p>
            <a:pPr marL="0" lvl="0" indent="0" algn="l" rtl="0">
              <a:spcBef>
                <a:spcPts val="1000"/>
              </a:spcBef>
              <a:spcAft>
                <a:spcPts val="0"/>
              </a:spcAft>
              <a:buNone/>
            </a:pPr>
            <a:endParaRPr sz="1200">
              <a:solidFill>
                <a:schemeClr val="dk1"/>
              </a:solidFill>
            </a:endParaRPr>
          </a:p>
          <a:p>
            <a:pPr marL="0" lvl="0" indent="0" algn="l" rtl="0">
              <a:spcBef>
                <a:spcPts val="1000"/>
              </a:spcBef>
              <a:spcAft>
                <a:spcPts val="0"/>
              </a:spcAft>
              <a:buNone/>
            </a:pPr>
            <a:endParaRPr sz="1200">
              <a:solidFill>
                <a:schemeClr val="dk1"/>
              </a:solidFill>
            </a:endParaRPr>
          </a:p>
          <a:p>
            <a:pPr marL="0" lvl="0" indent="0" algn="l" rtl="0">
              <a:spcBef>
                <a:spcPts val="1000"/>
              </a:spcBef>
              <a:spcAft>
                <a:spcPts val="0"/>
              </a:spcAft>
              <a:buNone/>
            </a:pPr>
            <a:br>
              <a:rPr lang="en-GB" sz="1200">
                <a:solidFill>
                  <a:schemeClr val="dk1"/>
                </a:solidFill>
              </a:rPr>
            </a:br>
            <a:r>
              <a:rPr lang="en-GB" sz="1200" b="1">
                <a:solidFill>
                  <a:schemeClr val="dk1"/>
                </a:solidFill>
              </a:rPr>
              <a:t>Chemical Agent Concentration Observation</a:t>
            </a:r>
            <a:endParaRPr sz="1200" b="1">
              <a:solidFill>
                <a:schemeClr val="dk1"/>
              </a:solidFill>
            </a:endParaRPr>
          </a:p>
          <a:p>
            <a:pPr marL="0" lvl="0" indent="0" algn="l" rtl="0">
              <a:spcBef>
                <a:spcPts val="1000"/>
              </a:spcBef>
              <a:spcAft>
                <a:spcPts val="0"/>
              </a:spcAft>
              <a:buNone/>
            </a:pPr>
            <a:endParaRPr sz="1200" i="1">
              <a:solidFill>
                <a:schemeClr val="dk1"/>
              </a:solidFill>
            </a:endParaRPr>
          </a:p>
          <a:p>
            <a:pPr marL="0" lvl="0" indent="0" algn="l" rtl="0">
              <a:spcBef>
                <a:spcPts val="1000"/>
              </a:spcBef>
              <a:spcAft>
                <a:spcPts val="1000"/>
              </a:spcAft>
              <a:buNone/>
            </a:pPr>
            <a:endParaRPr/>
          </a:p>
        </p:txBody>
      </p:sp>
      <p:pic>
        <p:nvPicPr>
          <p:cNvPr id="476" name="Google Shape;476;p52"/>
          <p:cNvPicPr preferRelativeResize="0"/>
          <p:nvPr/>
        </p:nvPicPr>
        <p:blipFill>
          <a:blip r:embed="rId5">
            <a:alphaModFix/>
          </a:blip>
          <a:stretch>
            <a:fillRect/>
          </a:stretch>
        </p:blipFill>
        <p:spPr>
          <a:xfrm>
            <a:off x="6267726" y="740100"/>
            <a:ext cx="1502125" cy="1404850"/>
          </a:xfrm>
          <a:prstGeom prst="rect">
            <a:avLst/>
          </a:prstGeom>
          <a:noFill/>
          <a:ln>
            <a:noFill/>
          </a:ln>
        </p:spPr>
      </p:pic>
      <p:pic>
        <p:nvPicPr>
          <p:cNvPr id="477" name="Google Shape;477;p52"/>
          <p:cNvPicPr preferRelativeResize="0"/>
          <p:nvPr/>
        </p:nvPicPr>
        <p:blipFill>
          <a:blip r:embed="rId6">
            <a:alphaModFix/>
          </a:blip>
          <a:stretch>
            <a:fillRect/>
          </a:stretch>
        </p:blipFill>
        <p:spPr>
          <a:xfrm>
            <a:off x="6184387" y="2997325"/>
            <a:ext cx="1668800" cy="16470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pic>
        <p:nvPicPr>
          <p:cNvPr id="482" name="Google Shape;482;p53"/>
          <p:cNvPicPr preferRelativeResize="0"/>
          <p:nvPr/>
        </p:nvPicPr>
        <p:blipFill rotWithShape="1">
          <a:blip r:embed="rId3">
            <a:alphaModFix amt="10000"/>
          </a:blip>
          <a:srcRect l="44900"/>
          <a:stretch/>
        </p:blipFill>
        <p:spPr>
          <a:xfrm>
            <a:off x="4893575" y="0"/>
            <a:ext cx="4250430" cy="5143503"/>
          </a:xfrm>
          <a:prstGeom prst="rect">
            <a:avLst/>
          </a:prstGeom>
          <a:noFill/>
          <a:ln>
            <a:noFill/>
          </a:ln>
        </p:spPr>
      </p:pic>
      <p:sp>
        <p:nvSpPr>
          <p:cNvPr id="483" name="Google Shape;483;p53"/>
          <p:cNvSpPr/>
          <p:nvPr/>
        </p:nvSpPr>
        <p:spPr>
          <a:xfrm>
            <a:off x="5474050" y="3135025"/>
            <a:ext cx="3450600" cy="10659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GB" sz="1200" b="1">
                <a:solidFill>
                  <a:schemeClr val="dk1"/>
                </a:solidFill>
              </a:rPr>
              <a:t>Observation collection</a:t>
            </a:r>
            <a:endParaRPr sz="1200" b="1">
              <a:solidFill>
                <a:schemeClr val="dk1"/>
              </a:solidFill>
            </a:endParaRPr>
          </a:p>
          <a:p>
            <a:pPr marL="0" lvl="0" indent="0" algn="l" rtl="0">
              <a:lnSpc>
                <a:spcPct val="115000"/>
              </a:lnSpc>
              <a:spcBef>
                <a:spcPts val="1000"/>
              </a:spcBef>
              <a:spcAft>
                <a:spcPts val="1000"/>
              </a:spcAft>
              <a:buNone/>
            </a:pPr>
            <a:r>
              <a:rPr lang="en-GB" sz="1200">
                <a:solidFill>
                  <a:schemeClr val="dk1"/>
                </a:solidFill>
              </a:rPr>
              <a:t>A collection of one or more observations, whose members share a common value for one or more properties. </a:t>
            </a:r>
            <a:r>
              <a:rPr lang="en-GB" sz="1200">
                <a:solidFill>
                  <a:srgbClr val="999999"/>
                </a:solidFill>
              </a:rPr>
              <a:t>(the next slide will put this in a more practical example)</a:t>
            </a:r>
            <a:endParaRPr sz="1200">
              <a:solidFill>
                <a:srgbClr val="999999"/>
              </a:solidFill>
            </a:endParaRPr>
          </a:p>
        </p:txBody>
      </p:sp>
      <p:pic>
        <p:nvPicPr>
          <p:cNvPr id="484" name="Google Shape;484;p53"/>
          <p:cNvPicPr preferRelativeResize="0"/>
          <p:nvPr/>
        </p:nvPicPr>
        <p:blipFill>
          <a:blip r:embed="rId4">
            <a:alphaModFix/>
          </a:blip>
          <a:stretch>
            <a:fillRect/>
          </a:stretch>
        </p:blipFill>
        <p:spPr>
          <a:xfrm>
            <a:off x="429225" y="1279950"/>
            <a:ext cx="4352099" cy="2768250"/>
          </a:xfrm>
          <a:prstGeom prst="rect">
            <a:avLst/>
          </a:prstGeom>
          <a:noFill/>
          <a:ln>
            <a:noFill/>
          </a:ln>
        </p:spPr>
      </p:pic>
      <p:sp>
        <p:nvSpPr>
          <p:cNvPr id="485" name="Google Shape;485;p53"/>
          <p:cNvSpPr/>
          <p:nvPr/>
        </p:nvSpPr>
        <p:spPr>
          <a:xfrm>
            <a:off x="392250" y="1222875"/>
            <a:ext cx="1036200" cy="6792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53"/>
          <p:cNvSpPr/>
          <p:nvPr/>
        </p:nvSpPr>
        <p:spPr>
          <a:xfrm>
            <a:off x="5474050" y="637400"/>
            <a:ext cx="3450600" cy="2327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GB" sz="1200" b="1">
                <a:solidFill>
                  <a:schemeClr val="dk1"/>
                </a:solidFill>
              </a:rPr>
              <a:t>Observation information</a:t>
            </a:r>
            <a:endParaRPr sz="1200" b="1">
              <a:solidFill>
                <a:schemeClr val="dk1"/>
              </a:solidFill>
            </a:endParaRPr>
          </a:p>
          <a:p>
            <a:pPr marL="0" marR="0" lvl="0" indent="0" algn="l" rtl="0">
              <a:lnSpc>
                <a:spcPct val="100000"/>
              </a:lnSpc>
              <a:spcBef>
                <a:spcPts val="1000"/>
              </a:spcBef>
              <a:spcAft>
                <a:spcPts val="0"/>
              </a:spcAft>
              <a:buNone/>
            </a:pPr>
            <a:r>
              <a:rPr lang="en-GB" sz="1200">
                <a:solidFill>
                  <a:schemeClr val="dk1"/>
                </a:solidFill>
              </a:rPr>
              <a:t>The activity of observing</a:t>
            </a:r>
            <a:endParaRPr sz="1200">
              <a:solidFill>
                <a:schemeClr val="dk1"/>
              </a:solidFill>
            </a:endParaRPr>
          </a:p>
          <a:p>
            <a:pPr marL="457200" marR="0" lvl="0" indent="-304800" algn="l" rtl="0">
              <a:lnSpc>
                <a:spcPct val="115000"/>
              </a:lnSpc>
              <a:spcBef>
                <a:spcPts val="1000"/>
              </a:spcBef>
              <a:spcAft>
                <a:spcPts val="0"/>
              </a:spcAft>
              <a:buClr>
                <a:schemeClr val="dk1"/>
              </a:buClr>
              <a:buSzPts val="1200"/>
              <a:buChar char="●"/>
            </a:pPr>
            <a:r>
              <a:rPr lang="en-GB" sz="1200">
                <a:solidFill>
                  <a:schemeClr val="dk1"/>
                </a:solidFill>
              </a:rPr>
              <a:t>At what time?</a:t>
            </a:r>
            <a:endParaRPr sz="1200">
              <a:solidFill>
                <a:schemeClr val="dk1"/>
              </a:solidFill>
            </a:endParaRPr>
          </a:p>
          <a:p>
            <a:pPr marL="457200" marR="0" lvl="0" indent="-304800" algn="l" rtl="0">
              <a:lnSpc>
                <a:spcPct val="115000"/>
              </a:lnSpc>
              <a:spcBef>
                <a:spcPts val="0"/>
              </a:spcBef>
              <a:spcAft>
                <a:spcPts val="0"/>
              </a:spcAft>
              <a:buClr>
                <a:schemeClr val="dk1"/>
              </a:buClr>
              <a:buSzPts val="1200"/>
              <a:buChar char="●"/>
            </a:pPr>
            <a:r>
              <a:rPr lang="en-GB" sz="1200">
                <a:solidFill>
                  <a:schemeClr val="dk1"/>
                </a:solidFill>
              </a:rPr>
              <a:t>Observation parameters?</a:t>
            </a:r>
            <a:endParaRPr sz="1200">
              <a:solidFill>
                <a:schemeClr val="dk1"/>
              </a:solidFill>
            </a:endParaRPr>
          </a:p>
          <a:p>
            <a:pPr marL="914400" marR="0" lvl="1" indent="-304800" algn="l" rtl="0">
              <a:lnSpc>
                <a:spcPct val="115000"/>
              </a:lnSpc>
              <a:spcBef>
                <a:spcPts val="0"/>
              </a:spcBef>
              <a:spcAft>
                <a:spcPts val="0"/>
              </a:spcAft>
              <a:buClr>
                <a:schemeClr val="dk1"/>
              </a:buClr>
              <a:buSzPts val="1200"/>
              <a:buChar char="○"/>
            </a:pPr>
            <a:r>
              <a:rPr lang="en-GB" sz="1200">
                <a:solidFill>
                  <a:schemeClr val="dk1"/>
                </a:solidFill>
              </a:rPr>
              <a:t>Feature of interest</a:t>
            </a:r>
            <a:endParaRPr sz="1200">
              <a:solidFill>
                <a:schemeClr val="dk1"/>
              </a:solidFill>
            </a:endParaRPr>
          </a:p>
          <a:p>
            <a:pPr marL="914400" marR="0" lvl="1" indent="-304800" algn="l" rtl="0">
              <a:lnSpc>
                <a:spcPct val="115000"/>
              </a:lnSpc>
              <a:spcBef>
                <a:spcPts val="0"/>
              </a:spcBef>
              <a:spcAft>
                <a:spcPts val="0"/>
              </a:spcAft>
              <a:buClr>
                <a:schemeClr val="dk1"/>
              </a:buClr>
              <a:buSzPts val="1200"/>
              <a:buChar char="○"/>
            </a:pPr>
            <a:r>
              <a:rPr lang="en-GB" sz="1200">
                <a:solidFill>
                  <a:schemeClr val="dk1"/>
                </a:solidFill>
              </a:rPr>
              <a:t>Date &amp; time</a:t>
            </a:r>
            <a:endParaRPr sz="1200">
              <a:solidFill>
                <a:schemeClr val="dk1"/>
              </a:solidFill>
            </a:endParaRPr>
          </a:p>
          <a:p>
            <a:pPr marL="914400" marR="0" lvl="1" indent="-304800" algn="l" rtl="0">
              <a:lnSpc>
                <a:spcPct val="115000"/>
              </a:lnSpc>
              <a:spcBef>
                <a:spcPts val="0"/>
              </a:spcBef>
              <a:spcAft>
                <a:spcPts val="0"/>
              </a:spcAft>
              <a:buClr>
                <a:schemeClr val="dk1"/>
              </a:buClr>
              <a:buSzPts val="1200"/>
              <a:buChar char="○"/>
            </a:pPr>
            <a:r>
              <a:rPr lang="en-GB" sz="1200">
                <a:solidFill>
                  <a:schemeClr val="dk1"/>
                </a:solidFill>
              </a:rPr>
              <a:t>Result</a:t>
            </a:r>
            <a:endParaRPr sz="1200">
              <a:solidFill>
                <a:schemeClr val="dk1"/>
              </a:solidFill>
            </a:endParaRPr>
          </a:p>
          <a:p>
            <a:pPr marL="914400" marR="0" lvl="1" indent="-304800" algn="l" rtl="0">
              <a:lnSpc>
                <a:spcPct val="115000"/>
              </a:lnSpc>
              <a:spcBef>
                <a:spcPts val="0"/>
              </a:spcBef>
              <a:spcAft>
                <a:spcPts val="0"/>
              </a:spcAft>
              <a:buClr>
                <a:schemeClr val="dk1"/>
              </a:buClr>
              <a:buSzPts val="1200"/>
              <a:buChar char="○"/>
            </a:pPr>
            <a:r>
              <a:rPr lang="en-GB" sz="1200">
                <a:solidFill>
                  <a:schemeClr val="dk1"/>
                </a:solidFill>
              </a:rPr>
              <a:t>Observed property</a:t>
            </a:r>
            <a:endParaRPr sz="1200">
              <a:solidFill>
                <a:schemeClr val="dk1"/>
              </a:solidFill>
            </a:endParaRPr>
          </a:p>
          <a:p>
            <a:pPr marL="457200" marR="0" lvl="0" indent="-304800" algn="l" rtl="0">
              <a:lnSpc>
                <a:spcPct val="115000"/>
              </a:lnSpc>
              <a:spcBef>
                <a:spcPts val="0"/>
              </a:spcBef>
              <a:spcAft>
                <a:spcPts val="0"/>
              </a:spcAft>
              <a:buClr>
                <a:schemeClr val="dk1"/>
              </a:buClr>
              <a:buSzPts val="1200"/>
              <a:buChar char="●"/>
            </a:pPr>
            <a:r>
              <a:rPr lang="en-GB" sz="1200">
                <a:solidFill>
                  <a:schemeClr val="dk1"/>
                </a:solidFill>
              </a:rPr>
              <a:t>...</a:t>
            </a:r>
            <a:endParaRPr sz="1200">
              <a:solidFill>
                <a:schemeClr val="dk1"/>
              </a:solidFill>
            </a:endParaRPr>
          </a:p>
        </p:txBody>
      </p:sp>
      <p:sp>
        <p:nvSpPr>
          <p:cNvPr id="487" name="Google Shape;487;p53"/>
          <p:cNvSpPr txBox="1"/>
          <p:nvPr/>
        </p:nvSpPr>
        <p:spPr>
          <a:xfrm>
            <a:off x="628650" y="273850"/>
            <a:ext cx="8259600"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None/>
            </a:pPr>
            <a:r>
              <a:rPr lang="en-GB" sz="2900"/>
              <a:t>Water model</a:t>
            </a:r>
            <a:br>
              <a:rPr lang="en-GB" sz="2900" b="1"/>
            </a:br>
            <a:r>
              <a:rPr lang="en-GB" i="1"/>
              <a:t>Observations</a:t>
            </a:r>
            <a:endParaRPr i="1" u="none" strike="noStrike" cap="none">
              <a:solidFill>
                <a:srgbClr val="000000"/>
              </a:solidFill>
            </a:endParaRPr>
          </a:p>
        </p:txBody>
      </p:sp>
      <p:sp>
        <p:nvSpPr>
          <p:cNvPr id="488" name="Google Shape;488;p53"/>
          <p:cNvSpPr/>
          <p:nvPr/>
        </p:nvSpPr>
        <p:spPr>
          <a:xfrm>
            <a:off x="1625150" y="2729600"/>
            <a:ext cx="1036200" cy="6792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92"/>
        <p:cNvGrpSpPr/>
        <p:nvPr/>
      </p:nvGrpSpPr>
      <p:grpSpPr>
        <a:xfrm>
          <a:off x="0" y="0"/>
          <a:ext cx="0" cy="0"/>
          <a:chOff x="0" y="0"/>
          <a:chExt cx="0" cy="0"/>
        </a:xfrm>
      </p:grpSpPr>
      <p:pic>
        <p:nvPicPr>
          <p:cNvPr id="493" name="Google Shape;493;p54"/>
          <p:cNvPicPr preferRelativeResize="0"/>
          <p:nvPr/>
        </p:nvPicPr>
        <p:blipFill>
          <a:blip r:embed="rId3">
            <a:alphaModFix/>
          </a:blip>
          <a:stretch>
            <a:fillRect/>
          </a:stretch>
        </p:blipFill>
        <p:spPr>
          <a:xfrm>
            <a:off x="2678500" y="935645"/>
            <a:ext cx="3786980" cy="3903056"/>
          </a:xfrm>
          <a:prstGeom prst="rect">
            <a:avLst/>
          </a:prstGeom>
          <a:noFill/>
          <a:ln>
            <a:noFill/>
          </a:ln>
        </p:spPr>
      </p:pic>
      <p:sp>
        <p:nvSpPr>
          <p:cNvPr id="494" name="Google Shape;494;p54"/>
          <p:cNvSpPr txBox="1"/>
          <p:nvPr/>
        </p:nvSpPr>
        <p:spPr>
          <a:xfrm>
            <a:off x="628650" y="273850"/>
            <a:ext cx="8259600"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None/>
            </a:pPr>
            <a:r>
              <a:rPr lang="en-GB" sz="2900"/>
              <a:t>Water model</a:t>
            </a:r>
            <a:br>
              <a:rPr lang="en-GB" sz="2900" b="1"/>
            </a:br>
            <a:r>
              <a:rPr lang="en-GB" i="1"/>
              <a:t>Object diagram</a:t>
            </a:r>
            <a:endParaRPr i="1" u="none" strike="noStrike" cap="none">
              <a:solidFill>
                <a:srgbClr val="000000"/>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98"/>
        <p:cNvGrpSpPr/>
        <p:nvPr/>
      </p:nvGrpSpPr>
      <p:grpSpPr>
        <a:xfrm>
          <a:off x="0" y="0"/>
          <a:ext cx="0" cy="0"/>
          <a:chOff x="0" y="0"/>
          <a:chExt cx="0" cy="0"/>
        </a:xfrm>
      </p:grpSpPr>
      <p:sp>
        <p:nvSpPr>
          <p:cNvPr id="499" name="Google Shape;499;p55"/>
          <p:cNvSpPr txBox="1">
            <a:spLocks noGrp="1"/>
          </p:cNvSpPr>
          <p:nvPr>
            <p:ph type="title"/>
          </p:nvPr>
        </p:nvSpPr>
        <p:spPr>
          <a:xfrm>
            <a:off x="899594" y="1501902"/>
            <a:ext cx="7772400" cy="2096100"/>
          </a:xfrm>
          <a:prstGeom prst="rect">
            <a:avLst/>
          </a:prstGeom>
          <a:noFill/>
          <a:ln>
            <a:noFill/>
          </a:ln>
        </p:spPr>
        <p:txBody>
          <a:bodyPr spcFirstLastPara="1" wrap="square" lIns="91425" tIns="91425" rIns="91425" bIns="91425" anchor="b" anchorCtr="0">
            <a:noAutofit/>
          </a:bodyPr>
          <a:lstStyle/>
          <a:p>
            <a:pPr marL="0" lvl="0" indent="0" algn="r" rtl="0">
              <a:lnSpc>
                <a:spcPct val="102702"/>
              </a:lnSpc>
              <a:spcBef>
                <a:spcPts val="0"/>
              </a:spcBef>
              <a:spcAft>
                <a:spcPts val="0"/>
              </a:spcAft>
              <a:buSzPts val="3700"/>
              <a:buNone/>
            </a:pPr>
            <a:r>
              <a:rPr lang="en-GB"/>
              <a:t>Air model</a:t>
            </a:r>
            <a:endParaRPr/>
          </a:p>
        </p:txBody>
      </p:sp>
      <p:sp>
        <p:nvSpPr>
          <p:cNvPr id="500" name="Google Shape;500;p55"/>
          <p:cNvSpPr txBox="1">
            <a:spLocks noGrp="1"/>
          </p:cNvSpPr>
          <p:nvPr>
            <p:ph type="subTitle" idx="1"/>
          </p:nvPr>
        </p:nvSpPr>
        <p:spPr>
          <a:xfrm>
            <a:off x="1813994" y="3848751"/>
            <a:ext cx="6858000" cy="1241700"/>
          </a:xfrm>
          <a:prstGeom prst="rect">
            <a:avLst/>
          </a:prstGeom>
          <a:noFill/>
          <a:ln>
            <a:noFill/>
          </a:ln>
        </p:spPr>
        <p:txBody>
          <a:bodyPr spcFirstLastPara="1" wrap="square" lIns="91425" tIns="91425" rIns="91425" bIns="91425" anchor="t" anchorCtr="0">
            <a:noAutofit/>
          </a:bodyPr>
          <a:lstStyle/>
          <a:p>
            <a:pPr marL="0" lvl="0" indent="0" algn="r" rtl="0">
              <a:lnSpc>
                <a:spcPct val="90000"/>
              </a:lnSpc>
              <a:spcBef>
                <a:spcPts val="300"/>
              </a:spcBef>
              <a:spcAft>
                <a:spcPts val="0"/>
              </a:spcAft>
              <a:buSzPts val="1980"/>
              <a:buNone/>
            </a:pPr>
            <a:r>
              <a:rPr lang="en-GB" sz="1400">
                <a:solidFill>
                  <a:srgbClr val="4C4C4C"/>
                </a:solidFill>
              </a:rPr>
              <a:t>Changes since the last thematic workshop</a:t>
            </a:r>
            <a:endParaRPr sz="1400">
              <a:solidFill>
                <a:srgbClr val="4C4C4C"/>
              </a:solidFill>
            </a:endParaRPr>
          </a:p>
        </p:txBody>
      </p:sp>
      <p:sp>
        <p:nvSpPr>
          <p:cNvPr id="501" name="Google Shape;501;p55"/>
          <p:cNvSpPr/>
          <p:nvPr/>
        </p:nvSpPr>
        <p:spPr>
          <a:xfrm>
            <a:off x="-3133" y="782"/>
            <a:ext cx="328800" cy="51435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pic>
        <p:nvPicPr>
          <p:cNvPr id="506" name="Google Shape;506;p56"/>
          <p:cNvPicPr preferRelativeResize="0"/>
          <p:nvPr/>
        </p:nvPicPr>
        <p:blipFill>
          <a:blip r:embed="rId3">
            <a:alphaModFix/>
          </a:blip>
          <a:stretch>
            <a:fillRect/>
          </a:stretch>
        </p:blipFill>
        <p:spPr>
          <a:xfrm>
            <a:off x="1850175" y="884087"/>
            <a:ext cx="6191125" cy="3957214"/>
          </a:xfrm>
          <a:prstGeom prst="rect">
            <a:avLst/>
          </a:prstGeom>
          <a:noFill/>
          <a:ln>
            <a:noFill/>
          </a:ln>
        </p:spPr>
      </p:pic>
      <p:sp>
        <p:nvSpPr>
          <p:cNvPr id="507" name="Google Shape;507;p56"/>
          <p:cNvSpPr txBox="1"/>
          <p:nvPr/>
        </p:nvSpPr>
        <p:spPr>
          <a:xfrm>
            <a:off x="628651" y="273845"/>
            <a:ext cx="7886700" cy="661800"/>
          </a:xfrm>
          <a:prstGeom prst="rect">
            <a:avLst/>
          </a:prstGeom>
          <a:noFill/>
          <a:ln>
            <a:noFill/>
          </a:ln>
        </p:spPr>
        <p:txBody>
          <a:bodyPr spcFirstLastPara="1" wrap="square" lIns="68550" tIns="34275" rIns="68550" bIns="34275" anchor="t" anchorCtr="0">
            <a:noAutofit/>
          </a:bodyPr>
          <a:lstStyle/>
          <a:p>
            <a:pPr marL="0" lvl="0" indent="0" algn="l" rtl="0">
              <a:spcBef>
                <a:spcPts val="0"/>
              </a:spcBef>
              <a:spcAft>
                <a:spcPts val="0"/>
              </a:spcAft>
              <a:buNone/>
            </a:pPr>
            <a:r>
              <a:rPr lang="en-GB" sz="2900"/>
              <a:t>Air model based on the core model</a:t>
            </a:r>
            <a:endParaRPr sz="3200" b="1"/>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11"/>
        <p:cNvGrpSpPr/>
        <p:nvPr/>
      </p:nvGrpSpPr>
      <p:grpSpPr>
        <a:xfrm>
          <a:off x="0" y="0"/>
          <a:ext cx="0" cy="0"/>
          <a:chOff x="0" y="0"/>
          <a:chExt cx="0" cy="0"/>
        </a:xfrm>
      </p:grpSpPr>
      <p:sp>
        <p:nvSpPr>
          <p:cNvPr id="512" name="Google Shape;512;p57"/>
          <p:cNvSpPr txBox="1"/>
          <p:nvPr/>
        </p:nvSpPr>
        <p:spPr>
          <a:xfrm>
            <a:off x="628651" y="273845"/>
            <a:ext cx="7886700" cy="661800"/>
          </a:xfrm>
          <a:prstGeom prst="rect">
            <a:avLst/>
          </a:prstGeom>
          <a:noFill/>
          <a:ln>
            <a:noFill/>
          </a:ln>
        </p:spPr>
        <p:txBody>
          <a:bodyPr spcFirstLastPara="1" wrap="square" lIns="68550" tIns="34275" rIns="68550" bIns="34275" anchor="t" anchorCtr="0">
            <a:noAutofit/>
          </a:bodyPr>
          <a:lstStyle/>
          <a:p>
            <a:pPr marL="0" lvl="0" indent="0" algn="l" rtl="0">
              <a:spcBef>
                <a:spcPts val="0"/>
              </a:spcBef>
              <a:spcAft>
                <a:spcPts val="0"/>
              </a:spcAft>
              <a:buNone/>
            </a:pPr>
            <a:r>
              <a:rPr lang="en-GB" sz="2900"/>
              <a:t>With a difference in the results section</a:t>
            </a:r>
            <a:endParaRPr sz="3200" b="1"/>
          </a:p>
        </p:txBody>
      </p:sp>
      <p:pic>
        <p:nvPicPr>
          <p:cNvPr id="513" name="Google Shape;513;p57"/>
          <p:cNvPicPr preferRelativeResize="0"/>
          <p:nvPr/>
        </p:nvPicPr>
        <p:blipFill>
          <a:blip r:embed="rId3">
            <a:alphaModFix/>
          </a:blip>
          <a:stretch>
            <a:fillRect/>
          </a:stretch>
        </p:blipFill>
        <p:spPr>
          <a:xfrm>
            <a:off x="820950" y="1561550"/>
            <a:ext cx="7502099" cy="273892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17"/>
        <p:cNvGrpSpPr/>
        <p:nvPr/>
      </p:nvGrpSpPr>
      <p:grpSpPr>
        <a:xfrm>
          <a:off x="0" y="0"/>
          <a:ext cx="0" cy="0"/>
          <a:chOff x="0" y="0"/>
          <a:chExt cx="0" cy="0"/>
        </a:xfrm>
      </p:grpSpPr>
      <p:pic>
        <p:nvPicPr>
          <p:cNvPr id="518" name="Google Shape;518;p58"/>
          <p:cNvPicPr preferRelativeResize="0"/>
          <p:nvPr/>
        </p:nvPicPr>
        <p:blipFill>
          <a:blip r:embed="rId3">
            <a:alphaModFix/>
          </a:blip>
          <a:stretch>
            <a:fillRect/>
          </a:stretch>
        </p:blipFill>
        <p:spPr>
          <a:xfrm>
            <a:off x="717250" y="1361163"/>
            <a:ext cx="4100725" cy="2621076"/>
          </a:xfrm>
          <a:prstGeom prst="rect">
            <a:avLst/>
          </a:prstGeom>
          <a:noFill/>
          <a:ln>
            <a:noFill/>
          </a:ln>
        </p:spPr>
      </p:pic>
      <p:pic>
        <p:nvPicPr>
          <p:cNvPr id="519" name="Google Shape;519;p58"/>
          <p:cNvPicPr preferRelativeResize="0"/>
          <p:nvPr/>
        </p:nvPicPr>
        <p:blipFill rotWithShape="1">
          <a:blip r:embed="rId4">
            <a:alphaModFix amt="10000"/>
          </a:blip>
          <a:srcRect l="44900"/>
          <a:stretch/>
        </p:blipFill>
        <p:spPr>
          <a:xfrm>
            <a:off x="4893575" y="0"/>
            <a:ext cx="4250430" cy="5143503"/>
          </a:xfrm>
          <a:prstGeom prst="rect">
            <a:avLst/>
          </a:prstGeom>
          <a:noFill/>
          <a:ln>
            <a:noFill/>
          </a:ln>
        </p:spPr>
      </p:pic>
      <p:sp>
        <p:nvSpPr>
          <p:cNvPr id="520" name="Google Shape;520;p58"/>
          <p:cNvSpPr/>
          <p:nvPr/>
        </p:nvSpPr>
        <p:spPr>
          <a:xfrm>
            <a:off x="5474050" y="561200"/>
            <a:ext cx="3450600" cy="2968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GB" sz="1200" b="1">
                <a:solidFill>
                  <a:schemeClr val="dk1"/>
                </a:solidFill>
              </a:rPr>
              <a:t>Sensor information</a:t>
            </a:r>
            <a:endParaRPr sz="1200" b="1">
              <a:solidFill>
                <a:schemeClr val="dk1"/>
              </a:solidFill>
            </a:endParaRPr>
          </a:p>
          <a:p>
            <a:pPr marL="0" marR="0" lvl="0" indent="0" algn="l" rtl="0">
              <a:lnSpc>
                <a:spcPct val="100000"/>
              </a:lnSpc>
              <a:spcBef>
                <a:spcPts val="1000"/>
              </a:spcBef>
              <a:spcAft>
                <a:spcPts val="0"/>
              </a:spcAft>
              <a:buNone/>
            </a:pPr>
            <a:r>
              <a:rPr lang="en-GB" sz="1200">
                <a:solidFill>
                  <a:schemeClr val="dk1"/>
                </a:solidFill>
              </a:rPr>
              <a:t>Property</a:t>
            </a:r>
            <a:endParaRPr sz="1200">
              <a:solidFill>
                <a:schemeClr val="dk1"/>
              </a:solidFill>
            </a:endParaRPr>
          </a:p>
          <a:p>
            <a:pPr marL="457200" marR="0" lvl="0" indent="-304800" algn="l" rtl="0">
              <a:lnSpc>
                <a:spcPct val="100000"/>
              </a:lnSpc>
              <a:spcBef>
                <a:spcPts val="1000"/>
              </a:spcBef>
              <a:spcAft>
                <a:spcPts val="0"/>
              </a:spcAft>
              <a:buClr>
                <a:schemeClr val="dk1"/>
              </a:buClr>
              <a:buSzPts val="1200"/>
              <a:buChar char="●"/>
            </a:pPr>
            <a:r>
              <a:rPr lang="en-GB" sz="1200">
                <a:solidFill>
                  <a:schemeClr val="dk1"/>
                </a:solidFill>
              </a:rPr>
              <a:t>What property is observed/measured by the sensor? (temperature, conductivity, CO2, parts per million,...)</a:t>
            </a:r>
            <a:endParaRPr sz="1200">
              <a:solidFill>
                <a:schemeClr val="dk1"/>
              </a:solidFill>
            </a:endParaRPr>
          </a:p>
          <a:p>
            <a:pPr marL="0" marR="0" lvl="0" indent="0" algn="l" rtl="0">
              <a:lnSpc>
                <a:spcPct val="100000"/>
              </a:lnSpc>
              <a:spcBef>
                <a:spcPts val="1000"/>
              </a:spcBef>
              <a:spcAft>
                <a:spcPts val="0"/>
              </a:spcAft>
              <a:buNone/>
            </a:pPr>
            <a:r>
              <a:rPr lang="en-GB" sz="1200">
                <a:solidFill>
                  <a:schemeClr val="dk1"/>
                </a:solidFill>
              </a:rPr>
              <a:t>Procedure</a:t>
            </a:r>
            <a:endParaRPr sz="1200">
              <a:solidFill>
                <a:schemeClr val="dk1"/>
              </a:solidFill>
            </a:endParaRPr>
          </a:p>
          <a:p>
            <a:pPr marL="457200" lvl="0" indent="-304800" algn="l" rtl="0">
              <a:lnSpc>
                <a:spcPct val="115000"/>
              </a:lnSpc>
              <a:spcBef>
                <a:spcPts val="1000"/>
              </a:spcBef>
              <a:spcAft>
                <a:spcPts val="0"/>
              </a:spcAft>
              <a:buClr>
                <a:schemeClr val="dk1"/>
              </a:buClr>
              <a:buSzPts val="1200"/>
              <a:buChar char="●"/>
            </a:pPr>
            <a:r>
              <a:rPr lang="en-GB" sz="1200">
                <a:solidFill>
                  <a:schemeClr val="dk1"/>
                </a:solidFill>
              </a:rPr>
              <a:t>What procedure was used?</a:t>
            </a:r>
            <a:endParaRPr sz="1200">
              <a:solidFill>
                <a:schemeClr val="dk1"/>
              </a:solidFill>
            </a:endParaRPr>
          </a:p>
          <a:p>
            <a:pPr marL="0" lvl="0" indent="0" algn="l" rtl="0">
              <a:spcBef>
                <a:spcPts val="1000"/>
              </a:spcBef>
              <a:spcAft>
                <a:spcPts val="0"/>
              </a:spcAft>
              <a:buNone/>
            </a:pPr>
            <a:r>
              <a:rPr lang="en-GB" sz="1200">
                <a:solidFill>
                  <a:schemeClr val="dk1"/>
                </a:solidFill>
              </a:rPr>
              <a:t>Sensor</a:t>
            </a:r>
            <a:endParaRPr sz="1200">
              <a:solidFill>
                <a:schemeClr val="dk1"/>
              </a:solidFill>
            </a:endParaRPr>
          </a:p>
          <a:p>
            <a:pPr marL="457200" lvl="0" indent="-304800" algn="l" rtl="0">
              <a:lnSpc>
                <a:spcPct val="115000"/>
              </a:lnSpc>
              <a:spcBef>
                <a:spcPts val="1000"/>
              </a:spcBef>
              <a:spcAft>
                <a:spcPts val="0"/>
              </a:spcAft>
              <a:buClr>
                <a:schemeClr val="dk1"/>
              </a:buClr>
              <a:buSzPts val="1200"/>
              <a:buChar char="●"/>
            </a:pPr>
            <a:r>
              <a:rPr lang="en-GB" sz="1200">
                <a:solidFill>
                  <a:schemeClr val="dk1"/>
                </a:solidFill>
              </a:rPr>
              <a:t>What sensor was used?</a:t>
            </a:r>
            <a:endParaRPr sz="1200">
              <a:solidFill>
                <a:schemeClr val="dk1"/>
              </a:solidFill>
            </a:endParaRPr>
          </a:p>
          <a:p>
            <a:pPr marL="0" lvl="0" indent="0" algn="l" rtl="0">
              <a:spcBef>
                <a:spcPts val="1000"/>
              </a:spcBef>
              <a:spcAft>
                <a:spcPts val="0"/>
              </a:spcAft>
              <a:buNone/>
            </a:pPr>
            <a:r>
              <a:rPr lang="en-GB" sz="1200">
                <a:solidFill>
                  <a:schemeClr val="dk1"/>
                </a:solidFill>
              </a:rPr>
              <a:t>Platform</a:t>
            </a:r>
            <a:endParaRPr sz="1200">
              <a:solidFill>
                <a:schemeClr val="dk1"/>
              </a:solidFill>
            </a:endParaRPr>
          </a:p>
          <a:p>
            <a:pPr marL="457200" lvl="0" indent="-304800" algn="l" rtl="0">
              <a:lnSpc>
                <a:spcPct val="115000"/>
              </a:lnSpc>
              <a:spcBef>
                <a:spcPts val="1000"/>
              </a:spcBef>
              <a:spcAft>
                <a:spcPts val="0"/>
              </a:spcAft>
              <a:buClr>
                <a:schemeClr val="dk1"/>
              </a:buClr>
              <a:buSzPts val="1200"/>
              <a:buChar char="●"/>
            </a:pPr>
            <a:r>
              <a:rPr lang="en-GB" sz="1200">
                <a:solidFill>
                  <a:schemeClr val="dk1"/>
                </a:solidFill>
              </a:rPr>
              <a:t>On what kind of platform was the sensor installed?</a:t>
            </a:r>
            <a:endParaRPr sz="1200">
              <a:solidFill>
                <a:schemeClr val="dk1"/>
              </a:solidFill>
            </a:endParaRPr>
          </a:p>
          <a:p>
            <a:pPr marL="0" lvl="0" indent="0" algn="l" rtl="0">
              <a:spcBef>
                <a:spcPts val="1000"/>
              </a:spcBef>
              <a:spcAft>
                <a:spcPts val="0"/>
              </a:spcAft>
              <a:buNone/>
            </a:pPr>
            <a:r>
              <a:rPr lang="en-GB" sz="1200">
                <a:solidFill>
                  <a:schemeClr val="dk1"/>
                </a:solidFill>
              </a:rPr>
              <a:t>Device</a:t>
            </a:r>
            <a:endParaRPr sz="1200">
              <a:solidFill>
                <a:schemeClr val="dk1"/>
              </a:solidFill>
            </a:endParaRPr>
          </a:p>
          <a:p>
            <a:pPr marL="457200" lvl="0" indent="-304800" algn="l" rtl="0">
              <a:lnSpc>
                <a:spcPct val="115000"/>
              </a:lnSpc>
              <a:spcBef>
                <a:spcPts val="1000"/>
              </a:spcBef>
              <a:spcAft>
                <a:spcPts val="0"/>
              </a:spcAft>
              <a:buClr>
                <a:schemeClr val="dk1"/>
              </a:buClr>
              <a:buSzPts val="1200"/>
              <a:buChar char="●"/>
            </a:pPr>
            <a:r>
              <a:rPr lang="en-GB" sz="1200">
                <a:solidFill>
                  <a:schemeClr val="dk1"/>
                </a:solidFill>
              </a:rPr>
              <a:t>Device information</a:t>
            </a:r>
            <a:endParaRPr sz="1200">
              <a:solidFill>
                <a:schemeClr val="dk1"/>
              </a:solidFill>
            </a:endParaRPr>
          </a:p>
        </p:txBody>
      </p:sp>
      <p:sp>
        <p:nvSpPr>
          <p:cNvPr id="521" name="Google Shape;521;p58"/>
          <p:cNvSpPr/>
          <p:nvPr/>
        </p:nvSpPr>
        <p:spPr>
          <a:xfrm>
            <a:off x="1702175" y="1998200"/>
            <a:ext cx="3115800" cy="13470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58"/>
          <p:cNvSpPr txBox="1"/>
          <p:nvPr/>
        </p:nvSpPr>
        <p:spPr>
          <a:xfrm>
            <a:off x="628650" y="273850"/>
            <a:ext cx="8259600"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None/>
            </a:pPr>
            <a:r>
              <a:rPr lang="en-GB" sz="2900"/>
              <a:t>Air model</a:t>
            </a:r>
            <a:br>
              <a:rPr lang="en-GB" sz="2900" b="1"/>
            </a:br>
            <a:r>
              <a:rPr lang="en-GB" i="1"/>
              <a:t>Property, sensor and procedure</a:t>
            </a:r>
            <a:endParaRPr i="1" u="none" strike="noStrike" cap="none">
              <a:solidFill>
                <a:srgbClr val="000000"/>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26"/>
        <p:cNvGrpSpPr/>
        <p:nvPr/>
      </p:nvGrpSpPr>
      <p:grpSpPr>
        <a:xfrm>
          <a:off x="0" y="0"/>
          <a:ext cx="0" cy="0"/>
          <a:chOff x="0" y="0"/>
          <a:chExt cx="0" cy="0"/>
        </a:xfrm>
      </p:grpSpPr>
      <p:pic>
        <p:nvPicPr>
          <p:cNvPr id="527" name="Google Shape;527;p59"/>
          <p:cNvPicPr preferRelativeResize="0"/>
          <p:nvPr/>
        </p:nvPicPr>
        <p:blipFill rotWithShape="1">
          <a:blip r:embed="rId3">
            <a:alphaModFix amt="10000"/>
          </a:blip>
          <a:srcRect l="44900"/>
          <a:stretch/>
        </p:blipFill>
        <p:spPr>
          <a:xfrm>
            <a:off x="4893575" y="0"/>
            <a:ext cx="4250430" cy="5143503"/>
          </a:xfrm>
          <a:prstGeom prst="rect">
            <a:avLst/>
          </a:prstGeom>
          <a:noFill/>
          <a:ln>
            <a:noFill/>
          </a:ln>
        </p:spPr>
      </p:pic>
      <p:sp>
        <p:nvSpPr>
          <p:cNvPr id="528" name="Google Shape;528;p59"/>
          <p:cNvSpPr/>
          <p:nvPr/>
        </p:nvSpPr>
        <p:spPr>
          <a:xfrm>
            <a:off x="5474050" y="1475600"/>
            <a:ext cx="3450600" cy="2327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GB" sz="1200" b="1">
                <a:solidFill>
                  <a:schemeClr val="dk1"/>
                </a:solidFill>
              </a:rPr>
              <a:t>Metadata information</a:t>
            </a:r>
            <a:endParaRPr sz="1200" b="1">
              <a:solidFill>
                <a:schemeClr val="dk1"/>
              </a:solidFill>
            </a:endParaRPr>
          </a:p>
          <a:p>
            <a:pPr marL="457200" lvl="0" indent="-304800" algn="l" rtl="0">
              <a:lnSpc>
                <a:spcPct val="115000"/>
              </a:lnSpc>
              <a:spcBef>
                <a:spcPts val="1000"/>
              </a:spcBef>
              <a:spcAft>
                <a:spcPts val="0"/>
              </a:spcAft>
              <a:buClr>
                <a:schemeClr val="dk1"/>
              </a:buClr>
              <a:buSzPts val="1200"/>
              <a:buChar char="●"/>
            </a:pPr>
            <a:r>
              <a:rPr lang="en-GB" sz="1200">
                <a:solidFill>
                  <a:schemeClr val="dk1"/>
                </a:solidFill>
              </a:rPr>
              <a:t>Who produced the observation?</a:t>
            </a:r>
            <a:endParaRPr sz="1200">
              <a:solidFill>
                <a:schemeClr val="dk1"/>
              </a:solidFill>
            </a:endParaRPr>
          </a:p>
          <a:p>
            <a:pPr marL="457200" lvl="0" indent="-304800" algn="l" rtl="0">
              <a:lnSpc>
                <a:spcPct val="115000"/>
              </a:lnSpc>
              <a:spcBef>
                <a:spcPts val="0"/>
              </a:spcBef>
              <a:spcAft>
                <a:spcPts val="0"/>
              </a:spcAft>
              <a:buClr>
                <a:schemeClr val="dk1"/>
              </a:buClr>
              <a:buSzPts val="1200"/>
              <a:buChar char="●"/>
            </a:pPr>
            <a:r>
              <a:rPr lang="en-GB" sz="1200">
                <a:solidFill>
                  <a:schemeClr val="dk1"/>
                </a:solidFill>
              </a:rPr>
              <a:t>When?</a:t>
            </a:r>
            <a:endParaRPr sz="1200">
              <a:solidFill>
                <a:schemeClr val="dk1"/>
              </a:solidFill>
            </a:endParaRPr>
          </a:p>
          <a:p>
            <a:pPr marL="457200" lvl="0" indent="-304800" algn="l" rtl="0">
              <a:lnSpc>
                <a:spcPct val="115000"/>
              </a:lnSpc>
              <a:spcBef>
                <a:spcPts val="0"/>
              </a:spcBef>
              <a:spcAft>
                <a:spcPts val="0"/>
              </a:spcAft>
              <a:buClr>
                <a:schemeClr val="dk1"/>
              </a:buClr>
              <a:buSzPts val="1200"/>
              <a:buChar char="●"/>
            </a:pPr>
            <a:r>
              <a:rPr lang="en-GB" sz="1200">
                <a:solidFill>
                  <a:schemeClr val="dk1"/>
                </a:solidFill>
              </a:rPr>
              <a:t>Status of the observation: archived/cancelled/planned/acquired/…</a:t>
            </a:r>
            <a:endParaRPr sz="1200">
              <a:solidFill>
                <a:schemeClr val="dk1"/>
              </a:solidFill>
            </a:endParaRPr>
          </a:p>
          <a:p>
            <a:pPr marL="457200" lvl="0" indent="-304800" algn="l" rtl="0">
              <a:lnSpc>
                <a:spcPct val="115000"/>
              </a:lnSpc>
              <a:spcBef>
                <a:spcPts val="0"/>
              </a:spcBef>
              <a:spcAft>
                <a:spcPts val="0"/>
              </a:spcAft>
              <a:buClr>
                <a:schemeClr val="dk1"/>
              </a:buClr>
              <a:buSzPts val="1200"/>
              <a:buChar char="●"/>
            </a:pPr>
            <a:r>
              <a:rPr lang="en-GB" sz="1200">
                <a:solidFill>
                  <a:schemeClr val="dk1"/>
                </a:solidFill>
              </a:rPr>
              <a:t>Information on processing of the data</a:t>
            </a:r>
            <a:endParaRPr sz="1200">
              <a:solidFill>
                <a:schemeClr val="dk1"/>
              </a:solidFill>
            </a:endParaRPr>
          </a:p>
          <a:p>
            <a:pPr marL="457200" lvl="0" indent="-304800" algn="l" rtl="0">
              <a:lnSpc>
                <a:spcPct val="115000"/>
              </a:lnSpc>
              <a:spcBef>
                <a:spcPts val="0"/>
              </a:spcBef>
              <a:spcAft>
                <a:spcPts val="0"/>
              </a:spcAft>
              <a:buClr>
                <a:schemeClr val="dk1"/>
              </a:buClr>
              <a:buSzPts val="1200"/>
              <a:buChar char="●"/>
            </a:pPr>
            <a:r>
              <a:rPr lang="en-GB" sz="1200">
                <a:solidFill>
                  <a:schemeClr val="dk1"/>
                </a:solidFill>
              </a:rPr>
              <a:t>...</a:t>
            </a:r>
            <a:endParaRPr sz="1200">
              <a:solidFill>
                <a:schemeClr val="dk1"/>
              </a:solidFill>
            </a:endParaRPr>
          </a:p>
        </p:txBody>
      </p:sp>
      <p:sp>
        <p:nvSpPr>
          <p:cNvPr id="529" name="Google Shape;529;p59"/>
          <p:cNvSpPr txBox="1"/>
          <p:nvPr/>
        </p:nvSpPr>
        <p:spPr>
          <a:xfrm>
            <a:off x="628650" y="273850"/>
            <a:ext cx="3885900"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None/>
            </a:pPr>
            <a:r>
              <a:rPr lang="en-GB" sz="2900"/>
              <a:t>Air model</a:t>
            </a:r>
            <a:br>
              <a:rPr lang="en-GB" sz="2900" b="1"/>
            </a:br>
            <a:r>
              <a:rPr lang="en-GB" i="1"/>
              <a:t>Metadata</a:t>
            </a:r>
            <a:endParaRPr i="1" u="none" strike="noStrike" cap="none">
              <a:solidFill>
                <a:srgbClr val="000000"/>
              </a:solidFill>
            </a:endParaRPr>
          </a:p>
        </p:txBody>
      </p:sp>
      <p:pic>
        <p:nvPicPr>
          <p:cNvPr id="530" name="Google Shape;530;p59"/>
          <p:cNvPicPr preferRelativeResize="0"/>
          <p:nvPr/>
        </p:nvPicPr>
        <p:blipFill>
          <a:blip r:embed="rId4">
            <a:alphaModFix/>
          </a:blip>
          <a:stretch>
            <a:fillRect/>
          </a:stretch>
        </p:blipFill>
        <p:spPr>
          <a:xfrm>
            <a:off x="525621" y="1324600"/>
            <a:ext cx="4330983" cy="2768249"/>
          </a:xfrm>
          <a:prstGeom prst="rect">
            <a:avLst/>
          </a:prstGeom>
          <a:noFill/>
          <a:ln>
            <a:noFill/>
          </a:ln>
        </p:spPr>
      </p:pic>
      <p:sp>
        <p:nvSpPr>
          <p:cNvPr id="531" name="Google Shape;531;p59"/>
          <p:cNvSpPr/>
          <p:nvPr/>
        </p:nvSpPr>
        <p:spPr>
          <a:xfrm>
            <a:off x="4092600" y="3521725"/>
            <a:ext cx="801000" cy="6792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35"/>
        <p:cNvGrpSpPr/>
        <p:nvPr/>
      </p:nvGrpSpPr>
      <p:grpSpPr>
        <a:xfrm>
          <a:off x="0" y="0"/>
          <a:ext cx="0" cy="0"/>
          <a:chOff x="0" y="0"/>
          <a:chExt cx="0" cy="0"/>
        </a:xfrm>
      </p:grpSpPr>
      <p:pic>
        <p:nvPicPr>
          <p:cNvPr id="536" name="Google Shape;536;p60"/>
          <p:cNvPicPr preferRelativeResize="0"/>
          <p:nvPr/>
        </p:nvPicPr>
        <p:blipFill>
          <a:blip r:embed="rId3">
            <a:alphaModFix/>
          </a:blip>
          <a:stretch>
            <a:fillRect/>
          </a:stretch>
        </p:blipFill>
        <p:spPr>
          <a:xfrm>
            <a:off x="525621" y="1324600"/>
            <a:ext cx="4330983" cy="2768249"/>
          </a:xfrm>
          <a:prstGeom prst="rect">
            <a:avLst/>
          </a:prstGeom>
          <a:noFill/>
          <a:ln>
            <a:noFill/>
          </a:ln>
        </p:spPr>
      </p:pic>
      <p:pic>
        <p:nvPicPr>
          <p:cNvPr id="537" name="Google Shape;537;p60"/>
          <p:cNvPicPr preferRelativeResize="0"/>
          <p:nvPr/>
        </p:nvPicPr>
        <p:blipFill rotWithShape="1">
          <a:blip r:embed="rId4">
            <a:alphaModFix amt="10000"/>
          </a:blip>
          <a:srcRect l="44900"/>
          <a:stretch/>
        </p:blipFill>
        <p:spPr>
          <a:xfrm>
            <a:off x="4893575" y="0"/>
            <a:ext cx="4250430" cy="5143503"/>
          </a:xfrm>
          <a:prstGeom prst="rect">
            <a:avLst/>
          </a:prstGeom>
          <a:noFill/>
          <a:ln>
            <a:noFill/>
          </a:ln>
        </p:spPr>
      </p:pic>
      <p:sp>
        <p:nvSpPr>
          <p:cNvPr id="538" name="Google Shape;538;p60"/>
          <p:cNvSpPr/>
          <p:nvPr/>
        </p:nvSpPr>
        <p:spPr>
          <a:xfrm>
            <a:off x="495875" y="1999075"/>
            <a:ext cx="1036200" cy="14193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60"/>
          <p:cNvSpPr txBox="1"/>
          <p:nvPr/>
        </p:nvSpPr>
        <p:spPr>
          <a:xfrm>
            <a:off x="628650" y="273850"/>
            <a:ext cx="8259600"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None/>
            </a:pPr>
            <a:r>
              <a:rPr lang="en-GB" sz="2900"/>
              <a:t>Air model</a:t>
            </a:r>
            <a:br>
              <a:rPr lang="en-GB" sz="2900" b="1"/>
            </a:br>
            <a:r>
              <a:rPr lang="en-GB" i="1"/>
              <a:t>Observations</a:t>
            </a:r>
            <a:endParaRPr i="1" u="none" strike="noStrike" cap="none">
              <a:solidFill>
                <a:srgbClr val="000000"/>
              </a:solidFill>
            </a:endParaRPr>
          </a:p>
        </p:txBody>
      </p:sp>
      <p:sp>
        <p:nvSpPr>
          <p:cNvPr id="540" name="Google Shape;540;p60"/>
          <p:cNvSpPr txBox="1"/>
          <p:nvPr/>
        </p:nvSpPr>
        <p:spPr>
          <a:xfrm>
            <a:off x="5518788" y="1078725"/>
            <a:ext cx="3000000" cy="3170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200" b="1">
                <a:solidFill>
                  <a:schemeClr val="dk1"/>
                </a:solidFill>
              </a:rPr>
              <a:t>Feature of interest</a:t>
            </a:r>
            <a:endParaRPr sz="1200" b="1">
              <a:solidFill>
                <a:schemeClr val="dk1"/>
              </a:solidFill>
            </a:endParaRPr>
          </a:p>
          <a:p>
            <a:pPr marL="0" lvl="0" indent="0" algn="l" rtl="0">
              <a:spcBef>
                <a:spcPts val="1000"/>
              </a:spcBef>
              <a:spcAft>
                <a:spcPts val="0"/>
              </a:spcAft>
              <a:buNone/>
            </a:pPr>
            <a:r>
              <a:rPr lang="en-GB" sz="1200">
                <a:solidFill>
                  <a:schemeClr val="dk1"/>
                </a:solidFill>
              </a:rPr>
              <a:t>What object do we observe?</a:t>
            </a:r>
            <a:endParaRPr sz="1200">
              <a:solidFill>
                <a:schemeClr val="dk1"/>
              </a:solidFill>
            </a:endParaRPr>
          </a:p>
          <a:p>
            <a:pPr marL="457200" lvl="0" indent="-304800" algn="l" rtl="0">
              <a:spcBef>
                <a:spcPts val="1000"/>
              </a:spcBef>
              <a:spcAft>
                <a:spcPts val="0"/>
              </a:spcAft>
              <a:buClr>
                <a:schemeClr val="dk1"/>
              </a:buClr>
              <a:buSzPts val="1200"/>
              <a:buChar char="●"/>
            </a:pPr>
            <a:r>
              <a:rPr lang="en-GB" sz="1200">
                <a:solidFill>
                  <a:schemeClr val="dk1"/>
                </a:solidFill>
              </a:rPr>
              <a:t>Air in specific location</a:t>
            </a:r>
            <a:endParaRPr sz="1200">
              <a:solidFill>
                <a:schemeClr val="dk1"/>
              </a:solidFill>
            </a:endParaRPr>
          </a:p>
          <a:p>
            <a:pPr marL="457200" lvl="0" indent="-304800" algn="l" rtl="0">
              <a:spcBef>
                <a:spcPts val="0"/>
              </a:spcBef>
              <a:spcAft>
                <a:spcPts val="0"/>
              </a:spcAft>
              <a:buClr>
                <a:schemeClr val="dk1"/>
              </a:buClr>
              <a:buSzPts val="1200"/>
              <a:buChar char="●"/>
            </a:pPr>
            <a:r>
              <a:rPr lang="en-GB" sz="1200">
                <a:solidFill>
                  <a:schemeClr val="dk1"/>
                </a:solidFill>
              </a:rPr>
              <a:t>Room</a:t>
            </a:r>
            <a:endParaRPr sz="1200">
              <a:solidFill>
                <a:schemeClr val="dk1"/>
              </a:solidFill>
            </a:endParaRPr>
          </a:p>
          <a:p>
            <a:pPr marL="0" lvl="0" indent="0" algn="l" rtl="0">
              <a:spcBef>
                <a:spcPts val="1000"/>
              </a:spcBef>
              <a:spcAft>
                <a:spcPts val="0"/>
              </a:spcAft>
              <a:buNone/>
            </a:pPr>
            <a:br>
              <a:rPr lang="en-GB" sz="1200">
                <a:solidFill>
                  <a:schemeClr val="dk1"/>
                </a:solidFill>
              </a:rPr>
            </a:br>
            <a:r>
              <a:rPr lang="en-GB" sz="1200" b="1">
                <a:solidFill>
                  <a:schemeClr val="dk1"/>
                </a:solidFill>
              </a:rPr>
              <a:t>Spatial sampling feature</a:t>
            </a:r>
            <a:endParaRPr sz="1200" b="1">
              <a:solidFill>
                <a:schemeClr val="dk1"/>
              </a:solidFill>
            </a:endParaRPr>
          </a:p>
          <a:p>
            <a:pPr marL="0" lvl="0" indent="0" algn="l" rtl="0">
              <a:spcBef>
                <a:spcPts val="1000"/>
              </a:spcBef>
              <a:spcAft>
                <a:spcPts val="0"/>
              </a:spcAft>
              <a:buNone/>
            </a:pPr>
            <a:r>
              <a:rPr lang="en-GB" sz="1200" i="1">
                <a:solidFill>
                  <a:schemeClr val="dk1"/>
                </a:solidFill>
              </a:rPr>
              <a:t>We cannot sample the entire lake, so we use specific sample points to represent the object</a:t>
            </a:r>
            <a:endParaRPr sz="1200" i="1">
              <a:solidFill>
                <a:schemeClr val="dk1"/>
              </a:solidFill>
            </a:endParaRPr>
          </a:p>
          <a:p>
            <a:pPr marL="0" lvl="0" indent="0" algn="l" rtl="0">
              <a:spcBef>
                <a:spcPts val="1000"/>
              </a:spcBef>
              <a:spcAft>
                <a:spcPts val="0"/>
              </a:spcAft>
              <a:buNone/>
            </a:pPr>
            <a:r>
              <a:rPr lang="en-GB" sz="1200">
                <a:solidFill>
                  <a:schemeClr val="dk1"/>
                </a:solidFill>
              </a:rPr>
              <a:t>What proxy object do we observe? </a:t>
            </a:r>
            <a:endParaRPr sz="1200">
              <a:solidFill>
                <a:schemeClr val="dk1"/>
              </a:solidFill>
            </a:endParaRPr>
          </a:p>
          <a:p>
            <a:pPr marL="457200" lvl="0" indent="-304800" algn="l" rtl="0">
              <a:spcBef>
                <a:spcPts val="1000"/>
              </a:spcBef>
              <a:spcAft>
                <a:spcPts val="0"/>
              </a:spcAft>
              <a:buClr>
                <a:schemeClr val="dk1"/>
              </a:buClr>
              <a:buSzPts val="1200"/>
              <a:buChar char="●"/>
            </a:pPr>
            <a:r>
              <a:rPr lang="en-GB" sz="1200">
                <a:solidFill>
                  <a:schemeClr val="dk1"/>
                </a:solidFill>
              </a:rPr>
              <a:t>Location</a:t>
            </a:r>
            <a:endParaRPr sz="1200">
              <a:solidFill>
                <a:schemeClr val="dk1"/>
              </a:solidFill>
            </a:endParaRPr>
          </a:p>
          <a:p>
            <a:pPr marL="457200" lvl="0" indent="-304800" algn="l" rtl="0">
              <a:spcBef>
                <a:spcPts val="0"/>
              </a:spcBef>
              <a:spcAft>
                <a:spcPts val="0"/>
              </a:spcAft>
              <a:buClr>
                <a:schemeClr val="dk1"/>
              </a:buClr>
              <a:buSzPts val="1200"/>
              <a:buChar char="●"/>
            </a:pPr>
            <a:r>
              <a:rPr lang="en-GB" sz="1200">
                <a:solidFill>
                  <a:schemeClr val="dk1"/>
                </a:solidFill>
              </a:rPr>
              <a:t>Sample</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25"/>
          <p:cNvSpPr txBox="1"/>
          <p:nvPr/>
        </p:nvSpPr>
        <p:spPr>
          <a:xfrm>
            <a:off x="792150" y="273850"/>
            <a:ext cx="7723200"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None/>
            </a:pPr>
            <a:r>
              <a:rPr lang="en-GB" sz="3200" b="1" i="0" u="none" strike="noStrike" cap="none">
                <a:solidFill>
                  <a:srgbClr val="000000"/>
                </a:solidFill>
                <a:latin typeface="Arial"/>
                <a:ea typeface="Arial"/>
                <a:cs typeface="Arial"/>
                <a:sym typeface="Arial"/>
              </a:rPr>
              <a:t>Practicalities</a:t>
            </a:r>
            <a:endParaRPr/>
          </a:p>
        </p:txBody>
      </p:sp>
      <p:sp>
        <p:nvSpPr>
          <p:cNvPr id="177" name="Google Shape;177;p25"/>
          <p:cNvSpPr/>
          <p:nvPr/>
        </p:nvSpPr>
        <p:spPr>
          <a:xfrm>
            <a:off x="792150" y="1012150"/>
            <a:ext cx="3861600" cy="192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Arial"/>
              <a:buNone/>
            </a:pPr>
            <a:endParaRPr/>
          </a:p>
        </p:txBody>
      </p:sp>
      <p:sp>
        <p:nvSpPr>
          <p:cNvPr id="178" name="Google Shape;178;p25"/>
          <p:cNvSpPr/>
          <p:nvPr/>
        </p:nvSpPr>
        <p:spPr>
          <a:xfrm>
            <a:off x="792150" y="2936350"/>
            <a:ext cx="3861600" cy="19242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25"/>
          <p:cNvSpPr/>
          <p:nvPr/>
        </p:nvSpPr>
        <p:spPr>
          <a:xfrm>
            <a:off x="4653750" y="1012150"/>
            <a:ext cx="3861600" cy="19242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25"/>
          <p:cNvSpPr/>
          <p:nvPr/>
        </p:nvSpPr>
        <p:spPr>
          <a:xfrm>
            <a:off x="4653750" y="2936350"/>
            <a:ext cx="3861600" cy="192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25"/>
          <p:cNvSpPr/>
          <p:nvPr/>
        </p:nvSpPr>
        <p:spPr>
          <a:xfrm>
            <a:off x="929475" y="1171275"/>
            <a:ext cx="2733900" cy="15939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GB" sz="1600">
                <a:solidFill>
                  <a:schemeClr val="dk1"/>
                </a:solidFill>
              </a:rPr>
              <a:t>Audience sound is </a:t>
            </a:r>
            <a:r>
              <a:rPr lang="en-GB" sz="1600" b="1">
                <a:solidFill>
                  <a:schemeClr val="dk1"/>
                </a:solidFill>
              </a:rPr>
              <a:t>muted </a:t>
            </a:r>
            <a:r>
              <a:rPr lang="en-GB" sz="1600">
                <a:solidFill>
                  <a:schemeClr val="dk1"/>
                </a:solidFill>
              </a:rPr>
              <a:t>by default</a:t>
            </a:r>
            <a:endParaRPr/>
          </a:p>
        </p:txBody>
      </p:sp>
      <p:sp>
        <p:nvSpPr>
          <p:cNvPr id="182" name="Google Shape;182;p25"/>
          <p:cNvSpPr/>
          <p:nvPr/>
        </p:nvSpPr>
        <p:spPr>
          <a:xfrm>
            <a:off x="929475" y="3101500"/>
            <a:ext cx="2733900" cy="15939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GB" sz="1800">
                <a:solidFill>
                  <a:srgbClr val="FFFFFF"/>
                </a:solidFill>
              </a:rPr>
              <a:t>Questions, comments and suggestions can be communicated via the </a:t>
            </a:r>
            <a:r>
              <a:rPr lang="en-GB" sz="1800" b="1">
                <a:solidFill>
                  <a:srgbClr val="FFFFFF"/>
                </a:solidFill>
              </a:rPr>
              <a:t>chat </a:t>
            </a:r>
            <a:r>
              <a:rPr lang="en-GB" sz="1800">
                <a:solidFill>
                  <a:srgbClr val="FFFFFF"/>
                </a:solidFill>
              </a:rPr>
              <a:t>function. Interaction is encouraged!</a:t>
            </a:r>
            <a:endParaRPr>
              <a:solidFill>
                <a:srgbClr val="FFFFFF"/>
              </a:solidFill>
            </a:endParaRPr>
          </a:p>
        </p:txBody>
      </p:sp>
      <p:sp>
        <p:nvSpPr>
          <p:cNvPr id="183" name="Google Shape;183;p25"/>
          <p:cNvSpPr/>
          <p:nvPr/>
        </p:nvSpPr>
        <p:spPr>
          <a:xfrm>
            <a:off x="5581500" y="1177300"/>
            <a:ext cx="2733900" cy="15939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GB" sz="1600">
                <a:solidFill>
                  <a:srgbClr val="FFFFFF"/>
                </a:solidFill>
              </a:rPr>
              <a:t>Use your </a:t>
            </a:r>
            <a:r>
              <a:rPr lang="en-GB" sz="1600" b="1">
                <a:solidFill>
                  <a:srgbClr val="FFFFFF"/>
                </a:solidFill>
              </a:rPr>
              <a:t>hand </a:t>
            </a:r>
            <a:r>
              <a:rPr lang="en-GB" sz="1600">
                <a:solidFill>
                  <a:srgbClr val="FFFFFF"/>
                </a:solidFill>
              </a:rPr>
              <a:t>if you want to say something. </a:t>
            </a:r>
            <a:r>
              <a:rPr lang="en-GB" sz="1800">
                <a:solidFill>
                  <a:schemeClr val="lt1"/>
                </a:solidFill>
              </a:rPr>
              <a:t>Interaction is encouraged!</a:t>
            </a:r>
            <a:endParaRPr sz="1600">
              <a:solidFill>
                <a:srgbClr val="FFFFFF"/>
              </a:solidFill>
            </a:endParaRPr>
          </a:p>
        </p:txBody>
      </p:sp>
      <p:sp>
        <p:nvSpPr>
          <p:cNvPr id="184" name="Google Shape;184;p25"/>
          <p:cNvSpPr/>
          <p:nvPr/>
        </p:nvSpPr>
        <p:spPr>
          <a:xfrm>
            <a:off x="5581500" y="3101500"/>
            <a:ext cx="2733900" cy="15939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GB" sz="1600" b="1">
                <a:solidFill>
                  <a:schemeClr val="dk1"/>
                </a:solidFill>
              </a:rPr>
              <a:t>yes/no questions</a:t>
            </a:r>
            <a:r>
              <a:rPr lang="en-GB" sz="1600">
                <a:solidFill>
                  <a:schemeClr val="dk1"/>
                </a:solidFill>
              </a:rPr>
              <a:t> can be answered via chat:</a:t>
            </a:r>
            <a:endParaRPr sz="1600">
              <a:solidFill>
                <a:schemeClr val="dk1"/>
              </a:solidFill>
            </a:endParaRPr>
          </a:p>
          <a:p>
            <a:pPr marL="0" marR="0" lvl="0" indent="0" algn="ctr" rtl="0">
              <a:lnSpc>
                <a:spcPct val="100000"/>
              </a:lnSpc>
              <a:spcBef>
                <a:spcPts val="0"/>
              </a:spcBef>
              <a:spcAft>
                <a:spcPts val="0"/>
              </a:spcAft>
              <a:buNone/>
            </a:pPr>
            <a:endParaRPr sz="1600">
              <a:solidFill>
                <a:schemeClr val="dk1"/>
              </a:solidFill>
            </a:endParaRPr>
          </a:p>
          <a:p>
            <a:pPr marL="0" marR="0" lvl="0" indent="0" algn="ctr" rtl="0">
              <a:lnSpc>
                <a:spcPct val="100000"/>
              </a:lnSpc>
              <a:spcBef>
                <a:spcPts val="0"/>
              </a:spcBef>
              <a:spcAft>
                <a:spcPts val="0"/>
              </a:spcAft>
              <a:buNone/>
            </a:pPr>
            <a:r>
              <a:rPr lang="en-GB" sz="1600">
                <a:solidFill>
                  <a:schemeClr val="dk1"/>
                </a:solidFill>
              </a:rPr>
              <a:t>Agree = +1</a:t>
            </a:r>
            <a:endParaRPr sz="1600">
              <a:solidFill>
                <a:schemeClr val="dk1"/>
              </a:solidFill>
            </a:endParaRPr>
          </a:p>
          <a:p>
            <a:pPr marL="0" marR="0" lvl="0" indent="0" algn="ctr" rtl="0">
              <a:lnSpc>
                <a:spcPct val="100000"/>
              </a:lnSpc>
              <a:spcBef>
                <a:spcPts val="0"/>
              </a:spcBef>
              <a:spcAft>
                <a:spcPts val="0"/>
              </a:spcAft>
              <a:buNone/>
            </a:pPr>
            <a:r>
              <a:rPr lang="en-GB" sz="1600">
                <a:solidFill>
                  <a:schemeClr val="dk1"/>
                </a:solidFill>
              </a:rPr>
              <a:t>Do not agree = - 1</a:t>
            </a:r>
            <a:endParaRPr sz="1600">
              <a:solidFill>
                <a:schemeClr val="dk1"/>
              </a:solidFill>
            </a:endParaRPr>
          </a:p>
          <a:p>
            <a:pPr marL="0" marR="0" lvl="0" indent="0" algn="ctr" rtl="0">
              <a:lnSpc>
                <a:spcPct val="100000"/>
              </a:lnSpc>
              <a:spcBef>
                <a:spcPts val="0"/>
              </a:spcBef>
              <a:spcAft>
                <a:spcPts val="0"/>
              </a:spcAft>
              <a:buNone/>
            </a:pPr>
            <a:r>
              <a:rPr lang="en-GB" sz="1600">
                <a:solidFill>
                  <a:schemeClr val="dk1"/>
                </a:solidFill>
              </a:rPr>
              <a:t>Indifferent = 0</a:t>
            </a:r>
            <a:endParaRPr sz="1600">
              <a:solidFill>
                <a:schemeClr val="dk1"/>
              </a:solidFill>
            </a:endParaRPr>
          </a:p>
        </p:txBody>
      </p:sp>
      <p:sp>
        <p:nvSpPr>
          <p:cNvPr id="185" name="Google Shape;185;p25" descr="Help Question&#10;"/>
          <p:cNvSpPr/>
          <p:nvPr/>
        </p:nvSpPr>
        <p:spPr>
          <a:xfrm>
            <a:off x="3918056" y="3657944"/>
            <a:ext cx="481013" cy="481012"/>
          </a:xfrm>
          <a:custGeom>
            <a:avLst/>
            <a:gdLst/>
            <a:ahLst/>
            <a:cxnLst/>
            <a:rect l="l" t="t" r="r" b="b"/>
            <a:pathLst>
              <a:path w="200" h="200" extrusionOk="0">
                <a:moveTo>
                  <a:pt x="100" y="0"/>
                </a:moveTo>
                <a:cubicBezTo>
                  <a:pt x="45" y="0"/>
                  <a:pt x="0" y="44"/>
                  <a:pt x="0" y="100"/>
                </a:cubicBezTo>
                <a:cubicBezTo>
                  <a:pt x="0" y="155"/>
                  <a:pt x="45" y="200"/>
                  <a:pt x="100" y="200"/>
                </a:cubicBezTo>
                <a:cubicBezTo>
                  <a:pt x="156" y="200"/>
                  <a:pt x="200" y="155"/>
                  <a:pt x="200" y="100"/>
                </a:cubicBezTo>
                <a:cubicBezTo>
                  <a:pt x="200" y="44"/>
                  <a:pt x="156" y="0"/>
                  <a:pt x="100" y="0"/>
                </a:cubicBezTo>
                <a:close/>
                <a:moveTo>
                  <a:pt x="100" y="187"/>
                </a:moveTo>
                <a:cubicBezTo>
                  <a:pt x="52" y="187"/>
                  <a:pt x="13" y="148"/>
                  <a:pt x="13" y="100"/>
                </a:cubicBezTo>
                <a:cubicBezTo>
                  <a:pt x="13" y="51"/>
                  <a:pt x="52" y="12"/>
                  <a:pt x="100" y="12"/>
                </a:cubicBezTo>
                <a:cubicBezTo>
                  <a:pt x="149" y="12"/>
                  <a:pt x="188" y="51"/>
                  <a:pt x="188" y="100"/>
                </a:cubicBezTo>
                <a:cubicBezTo>
                  <a:pt x="188" y="148"/>
                  <a:pt x="149" y="187"/>
                  <a:pt x="100" y="187"/>
                </a:cubicBezTo>
                <a:close/>
                <a:moveTo>
                  <a:pt x="99" y="143"/>
                </a:moveTo>
                <a:cubicBezTo>
                  <a:pt x="111" y="143"/>
                  <a:pt x="111" y="143"/>
                  <a:pt x="111" y="143"/>
                </a:cubicBezTo>
                <a:cubicBezTo>
                  <a:pt x="111" y="129"/>
                  <a:pt x="111" y="129"/>
                  <a:pt x="111" y="129"/>
                </a:cubicBezTo>
                <a:cubicBezTo>
                  <a:pt x="99" y="129"/>
                  <a:pt x="99" y="129"/>
                  <a:pt x="99" y="129"/>
                </a:cubicBezTo>
                <a:lnTo>
                  <a:pt x="99" y="143"/>
                </a:lnTo>
                <a:close/>
                <a:moveTo>
                  <a:pt x="122" y="57"/>
                </a:moveTo>
                <a:cubicBezTo>
                  <a:pt x="119" y="54"/>
                  <a:pt x="116" y="53"/>
                  <a:pt x="113" y="51"/>
                </a:cubicBezTo>
                <a:cubicBezTo>
                  <a:pt x="105" y="49"/>
                  <a:pt x="95" y="49"/>
                  <a:pt x="88" y="52"/>
                </a:cubicBezTo>
                <a:cubicBezTo>
                  <a:pt x="85" y="54"/>
                  <a:pt x="81" y="56"/>
                  <a:pt x="78" y="59"/>
                </a:cubicBezTo>
                <a:cubicBezTo>
                  <a:pt x="75" y="62"/>
                  <a:pt x="73" y="65"/>
                  <a:pt x="72" y="70"/>
                </a:cubicBezTo>
                <a:cubicBezTo>
                  <a:pt x="70" y="74"/>
                  <a:pt x="70" y="78"/>
                  <a:pt x="70" y="83"/>
                </a:cubicBezTo>
                <a:cubicBezTo>
                  <a:pt x="82" y="83"/>
                  <a:pt x="82" y="83"/>
                  <a:pt x="82" y="83"/>
                </a:cubicBezTo>
                <a:cubicBezTo>
                  <a:pt x="82" y="79"/>
                  <a:pt x="83" y="76"/>
                  <a:pt x="84" y="74"/>
                </a:cubicBezTo>
                <a:cubicBezTo>
                  <a:pt x="84" y="71"/>
                  <a:pt x="86" y="69"/>
                  <a:pt x="87" y="68"/>
                </a:cubicBezTo>
                <a:cubicBezTo>
                  <a:pt x="89" y="66"/>
                  <a:pt x="91" y="65"/>
                  <a:pt x="93" y="64"/>
                </a:cubicBezTo>
                <a:cubicBezTo>
                  <a:pt x="97" y="62"/>
                  <a:pt x="104" y="62"/>
                  <a:pt x="109" y="63"/>
                </a:cubicBezTo>
                <a:cubicBezTo>
                  <a:pt x="111" y="64"/>
                  <a:pt x="112" y="65"/>
                  <a:pt x="114" y="66"/>
                </a:cubicBezTo>
                <a:cubicBezTo>
                  <a:pt x="115" y="67"/>
                  <a:pt x="116" y="69"/>
                  <a:pt x="117" y="71"/>
                </a:cubicBezTo>
                <a:cubicBezTo>
                  <a:pt x="118" y="72"/>
                  <a:pt x="118" y="74"/>
                  <a:pt x="118" y="77"/>
                </a:cubicBezTo>
                <a:cubicBezTo>
                  <a:pt x="118" y="80"/>
                  <a:pt x="118" y="82"/>
                  <a:pt x="117" y="84"/>
                </a:cubicBezTo>
                <a:cubicBezTo>
                  <a:pt x="115" y="87"/>
                  <a:pt x="113" y="89"/>
                  <a:pt x="110" y="92"/>
                </a:cubicBezTo>
                <a:cubicBezTo>
                  <a:pt x="108" y="94"/>
                  <a:pt x="106" y="96"/>
                  <a:pt x="105" y="97"/>
                </a:cubicBezTo>
                <a:cubicBezTo>
                  <a:pt x="103" y="99"/>
                  <a:pt x="102" y="101"/>
                  <a:pt x="101" y="103"/>
                </a:cubicBezTo>
                <a:cubicBezTo>
                  <a:pt x="100" y="105"/>
                  <a:pt x="99" y="107"/>
                  <a:pt x="99" y="109"/>
                </a:cubicBezTo>
                <a:cubicBezTo>
                  <a:pt x="98" y="111"/>
                  <a:pt x="98" y="114"/>
                  <a:pt x="98" y="118"/>
                </a:cubicBezTo>
                <a:cubicBezTo>
                  <a:pt x="111" y="118"/>
                  <a:pt x="111" y="118"/>
                  <a:pt x="111" y="118"/>
                </a:cubicBezTo>
                <a:cubicBezTo>
                  <a:pt x="111" y="115"/>
                  <a:pt x="111" y="113"/>
                  <a:pt x="111" y="111"/>
                </a:cubicBezTo>
                <a:cubicBezTo>
                  <a:pt x="111" y="110"/>
                  <a:pt x="111" y="109"/>
                  <a:pt x="112" y="108"/>
                </a:cubicBezTo>
                <a:cubicBezTo>
                  <a:pt x="112" y="108"/>
                  <a:pt x="112" y="107"/>
                  <a:pt x="114" y="106"/>
                </a:cubicBezTo>
                <a:cubicBezTo>
                  <a:pt x="115" y="105"/>
                  <a:pt x="117" y="103"/>
                  <a:pt x="119" y="101"/>
                </a:cubicBezTo>
                <a:cubicBezTo>
                  <a:pt x="122" y="98"/>
                  <a:pt x="125" y="94"/>
                  <a:pt x="127" y="91"/>
                </a:cubicBezTo>
                <a:cubicBezTo>
                  <a:pt x="130" y="87"/>
                  <a:pt x="131" y="82"/>
                  <a:pt x="131" y="77"/>
                </a:cubicBezTo>
                <a:cubicBezTo>
                  <a:pt x="131" y="73"/>
                  <a:pt x="130" y="69"/>
                  <a:pt x="129" y="65"/>
                </a:cubicBezTo>
                <a:cubicBezTo>
                  <a:pt x="127" y="62"/>
                  <a:pt x="125" y="59"/>
                  <a:pt x="122" y="57"/>
                </a:cubicBezTo>
                <a:close/>
              </a:path>
            </a:pathLst>
          </a:custGeom>
          <a:solidFill>
            <a:srgbClr val="EFEFE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86" name="Google Shape;186;p25" descr="Down Chevron Circle&#10;"/>
          <p:cNvSpPr/>
          <p:nvPr/>
        </p:nvSpPr>
        <p:spPr>
          <a:xfrm>
            <a:off x="4877900" y="3659531"/>
            <a:ext cx="479425" cy="477838"/>
          </a:xfrm>
          <a:custGeom>
            <a:avLst/>
            <a:gdLst/>
            <a:ahLst/>
            <a:cxnLst/>
            <a:rect l="l" t="t" r="r" b="b"/>
            <a:pathLst>
              <a:path w="200" h="200" extrusionOk="0">
                <a:moveTo>
                  <a:pt x="199" y="83"/>
                </a:moveTo>
                <a:cubicBezTo>
                  <a:pt x="198" y="79"/>
                  <a:pt x="197" y="75"/>
                  <a:pt x="196" y="70"/>
                </a:cubicBezTo>
                <a:cubicBezTo>
                  <a:pt x="185" y="37"/>
                  <a:pt x="159" y="12"/>
                  <a:pt x="125" y="4"/>
                </a:cubicBezTo>
                <a:cubicBezTo>
                  <a:pt x="117" y="2"/>
                  <a:pt x="109" y="0"/>
                  <a:pt x="101" y="0"/>
                </a:cubicBezTo>
                <a:cubicBezTo>
                  <a:pt x="100" y="0"/>
                  <a:pt x="100" y="0"/>
                  <a:pt x="100" y="0"/>
                </a:cubicBezTo>
                <a:cubicBezTo>
                  <a:pt x="100" y="0"/>
                  <a:pt x="100" y="0"/>
                  <a:pt x="100" y="0"/>
                </a:cubicBezTo>
                <a:cubicBezTo>
                  <a:pt x="92" y="0"/>
                  <a:pt x="84" y="2"/>
                  <a:pt x="76" y="4"/>
                </a:cubicBezTo>
                <a:cubicBezTo>
                  <a:pt x="38" y="13"/>
                  <a:pt x="9" y="44"/>
                  <a:pt x="2" y="83"/>
                </a:cubicBezTo>
                <a:cubicBezTo>
                  <a:pt x="1" y="89"/>
                  <a:pt x="0" y="95"/>
                  <a:pt x="0" y="100"/>
                </a:cubicBezTo>
                <a:cubicBezTo>
                  <a:pt x="0" y="106"/>
                  <a:pt x="1" y="112"/>
                  <a:pt x="2" y="118"/>
                </a:cubicBezTo>
                <a:cubicBezTo>
                  <a:pt x="9" y="157"/>
                  <a:pt x="38" y="188"/>
                  <a:pt x="76" y="197"/>
                </a:cubicBezTo>
                <a:cubicBezTo>
                  <a:pt x="84" y="199"/>
                  <a:pt x="92" y="200"/>
                  <a:pt x="100" y="200"/>
                </a:cubicBezTo>
                <a:cubicBezTo>
                  <a:pt x="109" y="200"/>
                  <a:pt x="117" y="199"/>
                  <a:pt x="125" y="197"/>
                </a:cubicBezTo>
                <a:cubicBezTo>
                  <a:pt x="159" y="189"/>
                  <a:pt x="185" y="164"/>
                  <a:pt x="196" y="131"/>
                </a:cubicBezTo>
                <a:cubicBezTo>
                  <a:pt x="197" y="126"/>
                  <a:pt x="198" y="122"/>
                  <a:pt x="199" y="118"/>
                </a:cubicBezTo>
                <a:cubicBezTo>
                  <a:pt x="200" y="112"/>
                  <a:pt x="200" y="106"/>
                  <a:pt x="200" y="100"/>
                </a:cubicBezTo>
                <a:cubicBezTo>
                  <a:pt x="200" y="95"/>
                  <a:pt x="200" y="89"/>
                  <a:pt x="199" y="83"/>
                </a:cubicBezTo>
                <a:close/>
                <a:moveTo>
                  <a:pt x="100" y="188"/>
                </a:moveTo>
                <a:cubicBezTo>
                  <a:pt x="52" y="188"/>
                  <a:pt x="13" y="149"/>
                  <a:pt x="13" y="100"/>
                </a:cubicBezTo>
                <a:cubicBezTo>
                  <a:pt x="13" y="52"/>
                  <a:pt x="52" y="13"/>
                  <a:pt x="100" y="13"/>
                </a:cubicBezTo>
                <a:cubicBezTo>
                  <a:pt x="149" y="13"/>
                  <a:pt x="188" y="52"/>
                  <a:pt x="188" y="100"/>
                </a:cubicBezTo>
                <a:cubicBezTo>
                  <a:pt x="188" y="149"/>
                  <a:pt x="149" y="188"/>
                  <a:pt x="100" y="188"/>
                </a:cubicBezTo>
                <a:close/>
                <a:moveTo>
                  <a:pt x="100" y="107"/>
                </a:moveTo>
                <a:cubicBezTo>
                  <a:pt x="70" y="76"/>
                  <a:pt x="70" y="76"/>
                  <a:pt x="70" y="76"/>
                </a:cubicBezTo>
                <a:cubicBezTo>
                  <a:pt x="61" y="85"/>
                  <a:pt x="61" y="85"/>
                  <a:pt x="61" y="85"/>
                </a:cubicBezTo>
                <a:cubicBezTo>
                  <a:pt x="100" y="125"/>
                  <a:pt x="100" y="125"/>
                  <a:pt x="100" y="125"/>
                </a:cubicBezTo>
                <a:cubicBezTo>
                  <a:pt x="140" y="85"/>
                  <a:pt x="140" y="85"/>
                  <a:pt x="140" y="85"/>
                </a:cubicBezTo>
                <a:cubicBezTo>
                  <a:pt x="131" y="76"/>
                  <a:pt x="131" y="76"/>
                  <a:pt x="131" y="76"/>
                </a:cubicBezTo>
                <a:cubicBezTo>
                  <a:pt x="100" y="107"/>
                  <a:pt x="100" y="107"/>
                  <a:pt x="100" y="107"/>
                </a:cubicBezTo>
                <a:close/>
              </a:path>
            </a:pathLst>
          </a:custGeom>
          <a:solidFill>
            <a:srgbClr val="66666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pic>
        <p:nvPicPr>
          <p:cNvPr id="187" name="Google Shape;187;p25"/>
          <p:cNvPicPr preferRelativeResize="0"/>
          <p:nvPr/>
        </p:nvPicPr>
        <p:blipFill>
          <a:blip r:embed="rId3">
            <a:alphaModFix/>
          </a:blip>
          <a:stretch>
            <a:fillRect/>
          </a:stretch>
        </p:blipFill>
        <p:spPr>
          <a:xfrm>
            <a:off x="3918038" y="1727700"/>
            <a:ext cx="481025" cy="481025"/>
          </a:xfrm>
          <a:prstGeom prst="rect">
            <a:avLst/>
          </a:prstGeom>
          <a:noFill/>
          <a:ln>
            <a:noFill/>
          </a:ln>
        </p:spPr>
      </p:pic>
      <p:pic>
        <p:nvPicPr>
          <p:cNvPr id="188" name="Google Shape;188;p25"/>
          <p:cNvPicPr preferRelativeResize="0"/>
          <p:nvPr/>
        </p:nvPicPr>
        <p:blipFill rotWithShape="1">
          <a:blip r:embed="rId4">
            <a:alphaModFix/>
          </a:blip>
          <a:srcRect b="14944"/>
          <a:stretch/>
        </p:blipFill>
        <p:spPr>
          <a:xfrm>
            <a:off x="4836711" y="1735325"/>
            <a:ext cx="561829" cy="477850"/>
          </a:xfrm>
          <a:prstGeom prst="rect">
            <a:avLst/>
          </a:prstGeom>
          <a:noFill/>
          <a:ln>
            <a:noFill/>
          </a:ln>
        </p:spPr>
      </p:pic>
      <p:sp>
        <p:nvSpPr>
          <p:cNvPr id="189" name="Google Shape;189;p25"/>
          <p:cNvSpPr/>
          <p:nvPr/>
        </p:nvSpPr>
        <p:spPr>
          <a:xfrm>
            <a:off x="4187963" y="2467562"/>
            <a:ext cx="931500" cy="931500"/>
          </a:xfrm>
          <a:prstGeom prst="ellipse">
            <a:avLst/>
          </a:prstGeom>
          <a:solidFill>
            <a:srgbClr val="FFFFFF"/>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90" name="Google Shape;190;p25"/>
          <p:cNvPicPr preferRelativeResize="0"/>
          <p:nvPr/>
        </p:nvPicPr>
        <p:blipFill>
          <a:blip r:embed="rId5">
            <a:alphaModFix/>
          </a:blip>
          <a:stretch>
            <a:fillRect/>
          </a:stretch>
        </p:blipFill>
        <p:spPr>
          <a:xfrm>
            <a:off x="4413225" y="2571738"/>
            <a:ext cx="481025" cy="481025"/>
          </a:xfrm>
          <a:prstGeom prst="rect">
            <a:avLst/>
          </a:prstGeom>
          <a:noFill/>
          <a:ln>
            <a:noFill/>
          </a:ln>
        </p:spPr>
      </p:pic>
      <p:sp>
        <p:nvSpPr>
          <p:cNvPr id="191" name="Google Shape;191;p25"/>
          <p:cNvSpPr txBox="1"/>
          <p:nvPr/>
        </p:nvSpPr>
        <p:spPr>
          <a:xfrm>
            <a:off x="4242875" y="2936350"/>
            <a:ext cx="821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700" b="1">
                <a:latin typeface="Proxima Nova"/>
                <a:ea typeface="Proxima Nova"/>
                <a:cs typeface="Proxima Nova"/>
                <a:sym typeface="Proxima Nova"/>
              </a:rPr>
              <a:t>Video camera encouraged</a:t>
            </a:r>
            <a:endParaRPr sz="700" b="1">
              <a:latin typeface="Proxima Nova"/>
              <a:ea typeface="Proxima Nova"/>
              <a:cs typeface="Proxima Nova"/>
              <a:sym typeface="Proxima Nova"/>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44"/>
        <p:cNvGrpSpPr/>
        <p:nvPr/>
      </p:nvGrpSpPr>
      <p:grpSpPr>
        <a:xfrm>
          <a:off x="0" y="0"/>
          <a:ext cx="0" cy="0"/>
          <a:chOff x="0" y="0"/>
          <a:chExt cx="0" cy="0"/>
        </a:xfrm>
      </p:grpSpPr>
      <p:pic>
        <p:nvPicPr>
          <p:cNvPr id="545" name="Google Shape;545;p61"/>
          <p:cNvPicPr preferRelativeResize="0"/>
          <p:nvPr/>
        </p:nvPicPr>
        <p:blipFill rotWithShape="1">
          <a:blip r:embed="rId3">
            <a:alphaModFix amt="10000"/>
          </a:blip>
          <a:srcRect l="44900"/>
          <a:stretch/>
        </p:blipFill>
        <p:spPr>
          <a:xfrm>
            <a:off x="4893575" y="0"/>
            <a:ext cx="4250430" cy="5143503"/>
          </a:xfrm>
          <a:prstGeom prst="rect">
            <a:avLst/>
          </a:prstGeom>
          <a:noFill/>
          <a:ln>
            <a:noFill/>
          </a:ln>
        </p:spPr>
      </p:pic>
      <p:sp>
        <p:nvSpPr>
          <p:cNvPr id="546" name="Google Shape;546;p61"/>
          <p:cNvSpPr txBox="1"/>
          <p:nvPr/>
        </p:nvSpPr>
        <p:spPr>
          <a:xfrm>
            <a:off x="628650" y="273850"/>
            <a:ext cx="8259600"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None/>
            </a:pPr>
            <a:r>
              <a:rPr lang="en-GB" sz="2900"/>
              <a:t>Air model</a:t>
            </a:r>
            <a:br>
              <a:rPr lang="en-GB" sz="2900" b="1"/>
            </a:br>
            <a:r>
              <a:rPr lang="en-GB" i="1"/>
              <a:t>Observations</a:t>
            </a:r>
            <a:endParaRPr i="1" u="none" strike="noStrike" cap="none">
              <a:solidFill>
                <a:srgbClr val="000000"/>
              </a:solidFill>
            </a:endParaRPr>
          </a:p>
        </p:txBody>
      </p:sp>
      <p:sp>
        <p:nvSpPr>
          <p:cNvPr id="547" name="Google Shape;547;p61"/>
          <p:cNvSpPr txBox="1"/>
          <p:nvPr/>
        </p:nvSpPr>
        <p:spPr>
          <a:xfrm>
            <a:off x="5518800" y="518050"/>
            <a:ext cx="3000000" cy="4566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200">
                <a:solidFill>
                  <a:schemeClr val="dk1"/>
                </a:solidFill>
              </a:rPr>
              <a:t>Both observations have been split out into </a:t>
            </a:r>
            <a:r>
              <a:rPr lang="en-GB" sz="1200" b="1">
                <a:solidFill>
                  <a:schemeClr val="dk1"/>
                </a:solidFill>
              </a:rPr>
              <a:t>Measurements </a:t>
            </a:r>
            <a:r>
              <a:rPr lang="en-GB" sz="1200">
                <a:solidFill>
                  <a:schemeClr val="dk1"/>
                </a:solidFill>
              </a:rPr>
              <a:t>(where, when, what) and </a:t>
            </a:r>
            <a:r>
              <a:rPr lang="en-GB" sz="1200" b="1">
                <a:solidFill>
                  <a:schemeClr val="dk1"/>
                </a:solidFill>
              </a:rPr>
              <a:t>CategoryObservations </a:t>
            </a:r>
            <a:r>
              <a:rPr lang="en-GB" sz="1200">
                <a:solidFill>
                  <a:schemeClr val="dk1"/>
                </a:solidFill>
              </a:rPr>
              <a:t>(value or level)</a:t>
            </a:r>
            <a:endParaRPr sz="1200">
              <a:solidFill>
                <a:schemeClr val="dk1"/>
              </a:solidFill>
            </a:endParaRPr>
          </a:p>
          <a:p>
            <a:pPr marL="0" lvl="0" indent="0" algn="l" rtl="0">
              <a:spcBef>
                <a:spcPts val="1000"/>
              </a:spcBef>
              <a:spcAft>
                <a:spcPts val="0"/>
              </a:spcAft>
              <a:buNone/>
            </a:pPr>
            <a:endParaRPr sz="1200" b="1">
              <a:solidFill>
                <a:schemeClr val="dk1"/>
              </a:solidFill>
            </a:endParaRPr>
          </a:p>
          <a:p>
            <a:pPr marL="0" lvl="0" indent="0" algn="l" rtl="0">
              <a:spcBef>
                <a:spcPts val="1000"/>
              </a:spcBef>
              <a:spcAft>
                <a:spcPts val="0"/>
              </a:spcAft>
              <a:buNone/>
            </a:pPr>
            <a:r>
              <a:rPr lang="en-GB" sz="1200" b="1">
                <a:solidFill>
                  <a:schemeClr val="dk1"/>
                </a:solidFill>
              </a:rPr>
              <a:t>Air quality observation</a:t>
            </a:r>
            <a:endParaRPr sz="1200" b="1">
              <a:solidFill>
                <a:schemeClr val="dk1"/>
              </a:solidFill>
            </a:endParaRPr>
          </a:p>
          <a:p>
            <a:pPr marL="457200" lvl="0" indent="-304800" algn="l" rtl="0">
              <a:spcBef>
                <a:spcPts val="1000"/>
              </a:spcBef>
              <a:spcAft>
                <a:spcPts val="0"/>
              </a:spcAft>
              <a:buClr>
                <a:schemeClr val="dk1"/>
              </a:buClr>
              <a:buSzPts val="1200"/>
              <a:buChar char="●"/>
            </a:pPr>
            <a:r>
              <a:rPr lang="en-GB" sz="1200">
                <a:solidFill>
                  <a:schemeClr val="dk1"/>
                </a:solidFill>
              </a:rPr>
              <a:t>Air quality index </a:t>
            </a:r>
            <a:r>
              <a:rPr lang="en-GB" sz="1200" i="1">
                <a:solidFill>
                  <a:schemeClr val="dk1"/>
                </a:solidFill>
              </a:rPr>
              <a:t>(Measurement)</a:t>
            </a:r>
            <a:br>
              <a:rPr lang="en-GB" sz="1200" b="1">
                <a:solidFill>
                  <a:schemeClr val="dk1"/>
                </a:solidFill>
              </a:rPr>
            </a:br>
            <a:endParaRPr sz="1200" b="1">
              <a:solidFill>
                <a:schemeClr val="dk1"/>
              </a:solidFill>
            </a:endParaRPr>
          </a:p>
          <a:p>
            <a:pPr marL="457200" lvl="0" indent="-304800" algn="l" rtl="0">
              <a:spcBef>
                <a:spcPts val="0"/>
              </a:spcBef>
              <a:spcAft>
                <a:spcPts val="0"/>
              </a:spcAft>
              <a:buClr>
                <a:schemeClr val="dk1"/>
              </a:buClr>
              <a:buSzPts val="1200"/>
              <a:buChar char="●"/>
            </a:pPr>
            <a:r>
              <a:rPr lang="en-GB" sz="1200">
                <a:solidFill>
                  <a:schemeClr val="dk1"/>
                </a:solidFill>
              </a:rPr>
              <a:t>Air quality level </a:t>
            </a:r>
            <a:r>
              <a:rPr lang="en-GB" sz="1200" i="1">
                <a:solidFill>
                  <a:schemeClr val="dk1"/>
                </a:solidFill>
              </a:rPr>
              <a:t>(CategoryObservations)</a:t>
            </a:r>
            <a:endParaRPr sz="1200" i="1">
              <a:solidFill>
                <a:schemeClr val="dk1"/>
              </a:solidFill>
            </a:endParaRPr>
          </a:p>
          <a:p>
            <a:pPr marL="0" lvl="0" indent="0" algn="l" rtl="0">
              <a:spcBef>
                <a:spcPts val="1000"/>
              </a:spcBef>
              <a:spcAft>
                <a:spcPts val="0"/>
              </a:spcAft>
              <a:buNone/>
            </a:pPr>
            <a:endParaRPr sz="1200">
              <a:solidFill>
                <a:schemeClr val="dk1"/>
              </a:solidFill>
            </a:endParaRPr>
          </a:p>
          <a:p>
            <a:pPr marL="0" lvl="0" indent="0" algn="l" rtl="0">
              <a:spcBef>
                <a:spcPts val="1000"/>
              </a:spcBef>
              <a:spcAft>
                <a:spcPts val="0"/>
              </a:spcAft>
              <a:buNone/>
            </a:pPr>
            <a:r>
              <a:rPr lang="en-GB" sz="1200" b="1">
                <a:solidFill>
                  <a:schemeClr val="dk1"/>
                </a:solidFill>
              </a:rPr>
              <a:t>Air pollutant observation</a:t>
            </a:r>
            <a:endParaRPr sz="1200" b="1">
              <a:solidFill>
                <a:schemeClr val="dk1"/>
              </a:solidFill>
            </a:endParaRPr>
          </a:p>
          <a:p>
            <a:pPr marL="457200" lvl="0" indent="-304800" algn="l" rtl="0">
              <a:spcBef>
                <a:spcPts val="1000"/>
              </a:spcBef>
              <a:spcAft>
                <a:spcPts val="0"/>
              </a:spcAft>
              <a:buClr>
                <a:schemeClr val="dk1"/>
              </a:buClr>
              <a:buSzPts val="1200"/>
              <a:buChar char="●"/>
            </a:pPr>
            <a:r>
              <a:rPr lang="en-GB" sz="1200">
                <a:solidFill>
                  <a:schemeClr val="dk1"/>
                </a:solidFill>
              </a:rPr>
              <a:t>Air pollutant value </a:t>
            </a:r>
            <a:r>
              <a:rPr lang="en-GB" sz="1200" i="1">
                <a:solidFill>
                  <a:schemeClr val="dk1"/>
                </a:solidFill>
              </a:rPr>
              <a:t>(Measurement)</a:t>
            </a:r>
            <a:br>
              <a:rPr lang="en-GB" sz="1200">
                <a:solidFill>
                  <a:schemeClr val="dk1"/>
                </a:solidFill>
              </a:rPr>
            </a:br>
            <a:endParaRPr sz="1200">
              <a:solidFill>
                <a:schemeClr val="dk1"/>
              </a:solidFill>
            </a:endParaRPr>
          </a:p>
          <a:p>
            <a:pPr marL="457200" lvl="0" indent="-304800" algn="l" rtl="0">
              <a:spcBef>
                <a:spcPts val="0"/>
              </a:spcBef>
              <a:spcAft>
                <a:spcPts val="0"/>
              </a:spcAft>
              <a:buClr>
                <a:schemeClr val="dk1"/>
              </a:buClr>
              <a:buSzPts val="1200"/>
              <a:buChar char="●"/>
            </a:pPr>
            <a:r>
              <a:rPr lang="en-GB" sz="1200">
                <a:solidFill>
                  <a:schemeClr val="dk1"/>
                </a:solidFill>
              </a:rPr>
              <a:t>Air pollutant level </a:t>
            </a:r>
            <a:r>
              <a:rPr lang="en-GB" sz="1200" i="1">
                <a:solidFill>
                  <a:schemeClr val="dk1"/>
                </a:solidFill>
              </a:rPr>
              <a:t>(CategoryObservations)</a:t>
            </a:r>
            <a:endParaRPr sz="1200" i="1">
              <a:solidFill>
                <a:schemeClr val="dk1"/>
              </a:solidFill>
            </a:endParaRPr>
          </a:p>
          <a:p>
            <a:pPr marL="0" lvl="0" indent="0" algn="l" rtl="0">
              <a:spcBef>
                <a:spcPts val="1000"/>
              </a:spcBef>
              <a:spcAft>
                <a:spcPts val="0"/>
              </a:spcAft>
              <a:buNone/>
            </a:pPr>
            <a:endParaRPr sz="1200" i="1">
              <a:solidFill>
                <a:schemeClr val="dk1"/>
              </a:solidFill>
            </a:endParaRPr>
          </a:p>
          <a:p>
            <a:pPr marL="0" lvl="0" indent="0" algn="l" rtl="0">
              <a:spcBef>
                <a:spcPts val="1000"/>
              </a:spcBef>
              <a:spcAft>
                <a:spcPts val="1000"/>
              </a:spcAft>
              <a:buNone/>
            </a:pPr>
            <a:endParaRPr/>
          </a:p>
        </p:txBody>
      </p:sp>
      <p:pic>
        <p:nvPicPr>
          <p:cNvPr id="548" name="Google Shape;548;p61"/>
          <p:cNvPicPr preferRelativeResize="0"/>
          <p:nvPr/>
        </p:nvPicPr>
        <p:blipFill>
          <a:blip r:embed="rId4">
            <a:alphaModFix/>
          </a:blip>
          <a:stretch>
            <a:fillRect/>
          </a:stretch>
        </p:blipFill>
        <p:spPr>
          <a:xfrm>
            <a:off x="423500" y="1778713"/>
            <a:ext cx="4344324" cy="158607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52"/>
        <p:cNvGrpSpPr/>
        <p:nvPr/>
      </p:nvGrpSpPr>
      <p:grpSpPr>
        <a:xfrm>
          <a:off x="0" y="0"/>
          <a:ext cx="0" cy="0"/>
          <a:chOff x="0" y="0"/>
          <a:chExt cx="0" cy="0"/>
        </a:xfrm>
      </p:grpSpPr>
      <p:pic>
        <p:nvPicPr>
          <p:cNvPr id="553" name="Google Shape;553;p62"/>
          <p:cNvPicPr preferRelativeResize="0"/>
          <p:nvPr/>
        </p:nvPicPr>
        <p:blipFill>
          <a:blip r:embed="rId3">
            <a:alphaModFix/>
          </a:blip>
          <a:stretch>
            <a:fillRect/>
          </a:stretch>
        </p:blipFill>
        <p:spPr>
          <a:xfrm>
            <a:off x="433200" y="1265525"/>
            <a:ext cx="4515824" cy="2886401"/>
          </a:xfrm>
          <a:prstGeom prst="rect">
            <a:avLst/>
          </a:prstGeom>
          <a:noFill/>
          <a:ln>
            <a:noFill/>
          </a:ln>
        </p:spPr>
      </p:pic>
      <p:pic>
        <p:nvPicPr>
          <p:cNvPr id="554" name="Google Shape;554;p62"/>
          <p:cNvPicPr preferRelativeResize="0"/>
          <p:nvPr/>
        </p:nvPicPr>
        <p:blipFill rotWithShape="1">
          <a:blip r:embed="rId4">
            <a:alphaModFix amt="10000"/>
          </a:blip>
          <a:srcRect l="44900"/>
          <a:stretch/>
        </p:blipFill>
        <p:spPr>
          <a:xfrm>
            <a:off x="4893575" y="0"/>
            <a:ext cx="4250430" cy="5143503"/>
          </a:xfrm>
          <a:prstGeom prst="rect">
            <a:avLst/>
          </a:prstGeom>
          <a:noFill/>
          <a:ln>
            <a:noFill/>
          </a:ln>
        </p:spPr>
      </p:pic>
      <p:sp>
        <p:nvSpPr>
          <p:cNvPr id="555" name="Google Shape;555;p62"/>
          <p:cNvSpPr/>
          <p:nvPr/>
        </p:nvSpPr>
        <p:spPr>
          <a:xfrm>
            <a:off x="5474050" y="3135025"/>
            <a:ext cx="3450600" cy="10659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GB" sz="1200" b="1">
                <a:solidFill>
                  <a:schemeClr val="dk1"/>
                </a:solidFill>
              </a:rPr>
              <a:t>Observation collection</a:t>
            </a:r>
            <a:endParaRPr sz="1200" b="1">
              <a:solidFill>
                <a:schemeClr val="dk1"/>
              </a:solidFill>
            </a:endParaRPr>
          </a:p>
          <a:p>
            <a:pPr marL="0" lvl="0" indent="0" algn="l" rtl="0">
              <a:lnSpc>
                <a:spcPct val="115000"/>
              </a:lnSpc>
              <a:spcBef>
                <a:spcPts val="1000"/>
              </a:spcBef>
              <a:spcAft>
                <a:spcPts val="1000"/>
              </a:spcAft>
              <a:buNone/>
            </a:pPr>
            <a:r>
              <a:rPr lang="en-GB" sz="1200">
                <a:solidFill>
                  <a:schemeClr val="dk1"/>
                </a:solidFill>
              </a:rPr>
              <a:t>A collection of one or more observations, whose members share a common value for one or more properties. </a:t>
            </a:r>
            <a:r>
              <a:rPr lang="en-GB" sz="1200">
                <a:solidFill>
                  <a:srgbClr val="999999"/>
                </a:solidFill>
              </a:rPr>
              <a:t>(the next slide will put this in a more practical example)</a:t>
            </a:r>
            <a:endParaRPr sz="1200">
              <a:solidFill>
                <a:srgbClr val="999999"/>
              </a:solidFill>
            </a:endParaRPr>
          </a:p>
        </p:txBody>
      </p:sp>
      <p:sp>
        <p:nvSpPr>
          <p:cNvPr id="556" name="Google Shape;556;p62"/>
          <p:cNvSpPr/>
          <p:nvPr/>
        </p:nvSpPr>
        <p:spPr>
          <a:xfrm>
            <a:off x="388775" y="1215450"/>
            <a:ext cx="1069200" cy="6792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62"/>
          <p:cNvSpPr/>
          <p:nvPr/>
        </p:nvSpPr>
        <p:spPr>
          <a:xfrm>
            <a:off x="5474050" y="637400"/>
            <a:ext cx="3450600" cy="2327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GB" sz="1200" b="1">
                <a:solidFill>
                  <a:schemeClr val="dk1"/>
                </a:solidFill>
              </a:rPr>
              <a:t>Observation information</a:t>
            </a:r>
            <a:endParaRPr sz="1200" b="1">
              <a:solidFill>
                <a:schemeClr val="dk1"/>
              </a:solidFill>
            </a:endParaRPr>
          </a:p>
          <a:p>
            <a:pPr marL="0" marR="0" lvl="0" indent="0" algn="l" rtl="0">
              <a:lnSpc>
                <a:spcPct val="100000"/>
              </a:lnSpc>
              <a:spcBef>
                <a:spcPts val="1000"/>
              </a:spcBef>
              <a:spcAft>
                <a:spcPts val="0"/>
              </a:spcAft>
              <a:buNone/>
            </a:pPr>
            <a:r>
              <a:rPr lang="en-GB" sz="1200">
                <a:solidFill>
                  <a:schemeClr val="dk1"/>
                </a:solidFill>
              </a:rPr>
              <a:t>The activity of observing</a:t>
            </a:r>
            <a:endParaRPr sz="1200">
              <a:solidFill>
                <a:schemeClr val="dk1"/>
              </a:solidFill>
            </a:endParaRPr>
          </a:p>
          <a:p>
            <a:pPr marL="457200" marR="0" lvl="0" indent="-304800" algn="l" rtl="0">
              <a:lnSpc>
                <a:spcPct val="115000"/>
              </a:lnSpc>
              <a:spcBef>
                <a:spcPts val="1000"/>
              </a:spcBef>
              <a:spcAft>
                <a:spcPts val="0"/>
              </a:spcAft>
              <a:buClr>
                <a:schemeClr val="dk1"/>
              </a:buClr>
              <a:buSzPts val="1200"/>
              <a:buChar char="●"/>
            </a:pPr>
            <a:r>
              <a:rPr lang="en-GB" sz="1200">
                <a:solidFill>
                  <a:schemeClr val="dk1"/>
                </a:solidFill>
              </a:rPr>
              <a:t>At what time?</a:t>
            </a:r>
            <a:endParaRPr sz="1200">
              <a:solidFill>
                <a:schemeClr val="dk1"/>
              </a:solidFill>
            </a:endParaRPr>
          </a:p>
          <a:p>
            <a:pPr marL="457200" marR="0" lvl="0" indent="-304800" algn="l" rtl="0">
              <a:lnSpc>
                <a:spcPct val="115000"/>
              </a:lnSpc>
              <a:spcBef>
                <a:spcPts val="0"/>
              </a:spcBef>
              <a:spcAft>
                <a:spcPts val="0"/>
              </a:spcAft>
              <a:buClr>
                <a:schemeClr val="dk1"/>
              </a:buClr>
              <a:buSzPts val="1200"/>
              <a:buChar char="●"/>
            </a:pPr>
            <a:r>
              <a:rPr lang="en-GB" sz="1200">
                <a:solidFill>
                  <a:schemeClr val="dk1"/>
                </a:solidFill>
              </a:rPr>
              <a:t>Observation parameters?</a:t>
            </a:r>
            <a:endParaRPr sz="1200">
              <a:solidFill>
                <a:schemeClr val="dk1"/>
              </a:solidFill>
            </a:endParaRPr>
          </a:p>
          <a:p>
            <a:pPr marL="914400" marR="0" lvl="1" indent="-304800" algn="l" rtl="0">
              <a:lnSpc>
                <a:spcPct val="115000"/>
              </a:lnSpc>
              <a:spcBef>
                <a:spcPts val="0"/>
              </a:spcBef>
              <a:spcAft>
                <a:spcPts val="0"/>
              </a:spcAft>
              <a:buClr>
                <a:schemeClr val="dk1"/>
              </a:buClr>
              <a:buSzPts val="1200"/>
              <a:buChar char="○"/>
            </a:pPr>
            <a:r>
              <a:rPr lang="en-GB" sz="1200">
                <a:solidFill>
                  <a:schemeClr val="dk1"/>
                </a:solidFill>
              </a:rPr>
              <a:t>Feature of interest</a:t>
            </a:r>
            <a:endParaRPr sz="1200">
              <a:solidFill>
                <a:schemeClr val="dk1"/>
              </a:solidFill>
            </a:endParaRPr>
          </a:p>
          <a:p>
            <a:pPr marL="914400" marR="0" lvl="1" indent="-304800" algn="l" rtl="0">
              <a:lnSpc>
                <a:spcPct val="115000"/>
              </a:lnSpc>
              <a:spcBef>
                <a:spcPts val="0"/>
              </a:spcBef>
              <a:spcAft>
                <a:spcPts val="0"/>
              </a:spcAft>
              <a:buClr>
                <a:schemeClr val="dk1"/>
              </a:buClr>
              <a:buSzPts val="1200"/>
              <a:buChar char="○"/>
            </a:pPr>
            <a:r>
              <a:rPr lang="en-GB" sz="1200">
                <a:solidFill>
                  <a:schemeClr val="dk1"/>
                </a:solidFill>
              </a:rPr>
              <a:t>Date &amp; time</a:t>
            </a:r>
            <a:endParaRPr sz="1200">
              <a:solidFill>
                <a:schemeClr val="dk1"/>
              </a:solidFill>
            </a:endParaRPr>
          </a:p>
          <a:p>
            <a:pPr marL="914400" marR="0" lvl="1" indent="-304800" algn="l" rtl="0">
              <a:lnSpc>
                <a:spcPct val="115000"/>
              </a:lnSpc>
              <a:spcBef>
                <a:spcPts val="0"/>
              </a:spcBef>
              <a:spcAft>
                <a:spcPts val="0"/>
              </a:spcAft>
              <a:buClr>
                <a:schemeClr val="dk1"/>
              </a:buClr>
              <a:buSzPts val="1200"/>
              <a:buChar char="○"/>
            </a:pPr>
            <a:r>
              <a:rPr lang="en-GB" sz="1200">
                <a:solidFill>
                  <a:schemeClr val="dk1"/>
                </a:solidFill>
              </a:rPr>
              <a:t>Result</a:t>
            </a:r>
            <a:endParaRPr sz="1200">
              <a:solidFill>
                <a:schemeClr val="dk1"/>
              </a:solidFill>
            </a:endParaRPr>
          </a:p>
          <a:p>
            <a:pPr marL="914400" marR="0" lvl="1" indent="-304800" algn="l" rtl="0">
              <a:lnSpc>
                <a:spcPct val="115000"/>
              </a:lnSpc>
              <a:spcBef>
                <a:spcPts val="0"/>
              </a:spcBef>
              <a:spcAft>
                <a:spcPts val="0"/>
              </a:spcAft>
              <a:buClr>
                <a:schemeClr val="dk1"/>
              </a:buClr>
              <a:buSzPts val="1200"/>
              <a:buChar char="○"/>
            </a:pPr>
            <a:r>
              <a:rPr lang="en-GB" sz="1200">
                <a:solidFill>
                  <a:schemeClr val="dk1"/>
                </a:solidFill>
              </a:rPr>
              <a:t>Observed property</a:t>
            </a:r>
            <a:endParaRPr sz="1200">
              <a:solidFill>
                <a:schemeClr val="dk1"/>
              </a:solidFill>
            </a:endParaRPr>
          </a:p>
          <a:p>
            <a:pPr marL="457200" marR="0" lvl="0" indent="-304800" algn="l" rtl="0">
              <a:lnSpc>
                <a:spcPct val="115000"/>
              </a:lnSpc>
              <a:spcBef>
                <a:spcPts val="0"/>
              </a:spcBef>
              <a:spcAft>
                <a:spcPts val="0"/>
              </a:spcAft>
              <a:buClr>
                <a:schemeClr val="dk1"/>
              </a:buClr>
              <a:buSzPts val="1200"/>
              <a:buChar char="●"/>
            </a:pPr>
            <a:r>
              <a:rPr lang="en-GB" sz="1200">
                <a:solidFill>
                  <a:schemeClr val="dk1"/>
                </a:solidFill>
              </a:rPr>
              <a:t>...</a:t>
            </a:r>
            <a:endParaRPr sz="1200">
              <a:solidFill>
                <a:schemeClr val="dk1"/>
              </a:solidFill>
            </a:endParaRPr>
          </a:p>
        </p:txBody>
      </p:sp>
      <p:sp>
        <p:nvSpPr>
          <p:cNvPr id="558" name="Google Shape;558;p62"/>
          <p:cNvSpPr txBox="1"/>
          <p:nvPr/>
        </p:nvSpPr>
        <p:spPr>
          <a:xfrm>
            <a:off x="628650" y="273850"/>
            <a:ext cx="8259600"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None/>
            </a:pPr>
            <a:r>
              <a:rPr lang="en-GB" sz="2900"/>
              <a:t>Air model</a:t>
            </a:r>
            <a:br>
              <a:rPr lang="en-GB" sz="2900" b="1"/>
            </a:br>
            <a:r>
              <a:rPr lang="en-GB" i="1"/>
              <a:t>Observations</a:t>
            </a:r>
            <a:endParaRPr i="1" u="none" strike="noStrike" cap="none">
              <a:solidFill>
                <a:srgbClr val="000000"/>
              </a:solidFill>
            </a:endParaRPr>
          </a:p>
        </p:txBody>
      </p:sp>
      <p:sp>
        <p:nvSpPr>
          <p:cNvPr id="559" name="Google Shape;559;p62"/>
          <p:cNvSpPr/>
          <p:nvPr/>
        </p:nvSpPr>
        <p:spPr>
          <a:xfrm>
            <a:off x="1691750" y="2751800"/>
            <a:ext cx="1036200" cy="6792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63"/>
        <p:cNvGrpSpPr/>
        <p:nvPr/>
      </p:nvGrpSpPr>
      <p:grpSpPr>
        <a:xfrm>
          <a:off x="0" y="0"/>
          <a:ext cx="0" cy="0"/>
          <a:chOff x="0" y="0"/>
          <a:chExt cx="0" cy="0"/>
        </a:xfrm>
      </p:grpSpPr>
      <p:sp>
        <p:nvSpPr>
          <p:cNvPr id="564" name="Google Shape;564;p63"/>
          <p:cNvSpPr txBox="1"/>
          <p:nvPr/>
        </p:nvSpPr>
        <p:spPr>
          <a:xfrm>
            <a:off x="628650" y="273850"/>
            <a:ext cx="8259600"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None/>
            </a:pPr>
            <a:r>
              <a:rPr lang="en-GB" sz="2900"/>
              <a:t>Air model</a:t>
            </a:r>
            <a:br>
              <a:rPr lang="en-GB" sz="2900" b="1"/>
            </a:br>
            <a:r>
              <a:rPr lang="en-GB" i="1"/>
              <a:t>Object diagram</a:t>
            </a:r>
            <a:endParaRPr i="1" u="none" strike="noStrike" cap="none">
              <a:solidFill>
                <a:srgbClr val="000000"/>
              </a:solidFill>
            </a:endParaRPr>
          </a:p>
        </p:txBody>
      </p:sp>
      <p:pic>
        <p:nvPicPr>
          <p:cNvPr id="565" name="Google Shape;565;p63"/>
          <p:cNvPicPr preferRelativeResize="0"/>
          <p:nvPr/>
        </p:nvPicPr>
        <p:blipFill>
          <a:blip r:embed="rId3">
            <a:alphaModFix/>
          </a:blip>
          <a:stretch>
            <a:fillRect/>
          </a:stretch>
        </p:blipFill>
        <p:spPr>
          <a:xfrm>
            <a:off x="1773150" y="1012150"/>
            <a:ext cx="5485100" cy="382655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69"/>
        <p:cNvGrpSpPr/>
        <p:nvPr/>
      </p:nvGrpSpPr>
      <p:grpSpPr>
        <a:xfrm>
          <a:off x="0" y="0"/>
          <a:ext cx="0" cy="0"/>
          <a:chOff x="0" y="0"/>
          <a:chExt cx="0" cy="0"/>
        </a:xfrm>
      </p:grpSpPr>
      <p:grpSp>
        <p:nvGrpSpPr>
          <p:cNvPr id="570" name="Google Shape;570;p64"/>
          <p:cNvGrpSpPr/>
          <p:nvPr/>
        </p:nvGrpSpPr>
        <p:grpSpPr>
          <a:xfrm>
            <a:off x="3183650" y="1227782"/>
            <a:ext cx="2728519" cy="2723643"/>
            <a:chOff x="3183650" y="1227782"/>
            <a:chExt cx="2728519" cy="2723643"/>
          </a:xfrm>
        </p:grpSpPr>
        <p:sp>
          <p:nvSpPr>
            <p:cNvPr id="571" name="Google Shape;571;p64"/>
            <p:cNvSpPr/>
            <p:nvPr/>
          </p:nvSpPr>
          <p:spPr>
            <a:xfrm>
              <a:off x="3231819" y="1227782"/>
              <a:ext cx="2680350" cy="2687950"/>
            </a:xfrm>
            <a:custGeom>
              <a:avLst/>
              <a:gdLst/>
              <a:ahLst/>
              <a:cxnLst/>
              <a:rect l="l" t="t" r="r" b="b"/>
              <a:pathLst>
                <a:path w="704" h="706" extrusionOk="0">
                  <a:moveTo>
                    <a:pt x="0" y="0"/>
                  </a:moveTo>
                  <a:lnTo>
                    <a:pt x="0" y="706"/>
                  </a:lnTo>
                  <a:lnTo>
                    <a:pt x="704" y="706"/>
                  </a:lnTo>
                  <a:lnTo>
                    <a:pt x="704" y="0"/>
                  </a:lnTo>
                  <a:lnTo>
                    <a:pt x="0" y="0"/>
                  </a:lnTo>
                  <a:close/>
                  <a:moveTo>
                    <a:pt x="675" y="676"/>
                  </a:moveTo>
                  <a:lnTo>
                    <a:pt x="31" y="676"/>
                  </a:lnTo>
                  <a:lnTo>
                    <a:pt x="31" y="31"/>
                  </a:lnTo>
                  <a:lnTo>
                    <a:pt x="675" y="31"/>
                  </a:lnTo>
                  <a:lnTo>
                    <a:pt x="675" y="676"/>
                  </a:lnTo>
                  <a:close/>
                  <a:moveTo>
                    <a:pt x="654" y="303"/>
                  </a:moveTo>
                  <a:lnTo>
                    <a:pt x="633" y="303"/>
                  </a:lnTo>
                  <a:lnTo>
                    <a:pt x="633" y="272"/>
                  </a:lnTo>
                  <a:lnTo>
                    <a:pt x="602" y="272"/>
                  </a:lnTo>
                  <a:lnTo>
                    <a:pt x="602" y="229"/>
                  </a:lnTo>
                  <a:lnTo>
                    <a:pt x="56" y="229"/>
                  </a:lnTo>
                  <a:lnTo>
                    <a:pt x="56" y="477"/>
                  </a:lnTo>
                  <a:lnTo>
                    <a:pt x="602" y="477"/>
                  </a:lnTo>
                  <a:lnTo>
                    <a:pt x="602" y="441"/>
                  </a:lnTo>
                  <a:lnTo>
                    <a:pt x="633" y="441"/>
                  </a:lnTo>
                  <a:lnTo>
                    <a:pt x="633" y="414"/>
                  </a:lnTo>
                  <a:lnTo>
                    <a:pt x="654" y="414"/>
                  </a:lnTo>
                  <a:lnTo>
                    <a:pt x="654" y="303"/>
                  </a:lnTo>
                  <a:close/>
                  <a:moveTo>
                    <a:pt x="572" y="448"/>
                  </a:moveTo>
                  <a:lnTo>
                    <a:pt x="86" y="448"/>
                  </a:lnTo>
                  <a:lnTo>
                    <a:pt x="86" y="259"/>
                  </a:lnTo>
                  <a:lnTo>
                    <a:pt x="572" y="259"/>
                  </a:lnTo>
                  <a:lnTo>
                    <a:pt x="572" y="448"/>
                  </a:lnTo>
                  <a:close/>
                  <a:moveTo>
                    <a:pt x="108" y="278"/>
                  </a:moveTo>
                  <a:lnTo>
                    <a:pt x="187" y="278"/>
                  </a:lnTo>
                  <a:lnTo>
                    <a:pt x="187" y="427"/>
                  </a:lnTo>
                  <a:lnTo>
                    <a:pt x="108" y="427"/>
                  </a:lnTo>
                  <a:lnTo>
                    <a:pt x="108" y="278"/>
                  </a:lnTo>
                  <a:close/>
                </a:path>
              </a:pathLst>
            </a:custGeom>
            <a:solidFill>
              <a:srgbClr val="D04A0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572" name="Google Shape;572;p64"/>
            <p:cNvSpPr/>
            <p:nvPr/>
          </p:nvSpPr>
          <p:spPr>
            <a:xfrm>
              <a:off x="3276300" y="1266125"/>
              <a:ext cx="2591400" cy="2649600"/>
            </a:xfrm>
            <a:prstGeom prst="rect">
              <a:avLst/>
            </a:prstGeom>
            <a:noFill/>
            <a:ln w="2286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64"/>
            <p:cNvSpPr/>
            <p:nvPr/>
          </p:nvSpPr>
          <p:spPr>
            <a:xfrm>
              <a:off x="3183650" y="3663725"/>
              <a:ext cx="2728500" cy="2877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4" name="Google Shape;574;p64"/>
          <p:cNvSpPr txBox="1"/>
          <p:nvPr/>
        </p:nvSpPr>
        <p:spPr>
          <a:xfrm>
            <a:off x="628650" y="273850"/>
            <a:ext cx="8259600"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None/>
            </a:pPr>
            <a:r>
              <a:rPr lang="en-GB" sz="2900"/>
              <a:t>A small break...</a:t>
            </a:r>
            <a:endParaRPr i="1" u="none" strike="noStrike" cap="none">
              <a:solidFill>
                <a:srgbClr val="000000"/>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p65"/>
          <p:cNvSpPr txBox="1"/>
          <p:nvPr/>
        </p:nvSpPr>
        <p:spPr>
          <a:xfrm>
            <a:off x="628650" y="273850"/>
            <a:ext cx="8259600"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None/>
            </a:pPr>
            <a:r>
              <a:rPr lang="en-GB" sz="2900"/>
              <a:t>Welcome back!</a:t>
            </a:r>
            <a:endParaRPr i="1" u="none" strike="noStrike" cap="none">
              <a:solidFill>
                <a:srgbClr val="000000"/>
              </a:solidFill>
            </a:endParaRPr>
          </a:p>
        </p:txBody>
      </p:sp>
      <p:grpSp>
        <p:nvGrpSpPr>
          <p:cNvPr id="580" name="Google Shape;580;p65"/>
          <p:cNvGrpSpPr/>
          <p:nvPr/>
        </p:nvGrpSpPr>
        <p:grpSpPr>
          <a:xfrm>
            <a:off x="3221304" y="1218766"/>
            <a:ext cx="2699958" cy="2707619"/>
            <a:chOff x="3221304" y="1218766"/>
            <a:chExt cx="2699958" cy="2707619"/>
          </a:xfrm>
        </p:grpSpPr>
        <p:sp>
          <p:nvSpPr>
            <p:cNvPr id="581" name="Google Shape;581;p65"/>
            <p:cNvSpPr/>
            <p:nvPr/>
          </p:nvSpPr>
          <p:spPr>
            <a:xfrm>
              <a:off x="3221304" y="1218766"/>
              <a:ext cx="2699958" cy="2707619"/>
            </a:xfrm>
            <a:custGeom>
              <a:avLst/>
              <a:gdLst/>
              <a:ahLst/>
              <a:cxnLst/>
              <a:rect l="l" t="t" r="r" b="b"/>
              <a:pathLst>
                <a:path w="704" h="706" extrusionOk="0">
                  <a:moveTo>
                    <a:pt x="0" y="0"/>
                  </a:moveTo>
                  <a:lnTo>
                    <a:pt x="0" y="706"/>
                  </a:lnTo>
                  <a:lnTo>
                    <a:pt x="704" y="706"/>
                  </a:lnTo>
                  <a:lnTo>
                    <a:pt x="704" y="0"/>
                  </a:lnTo>
                  <a:lnTo>
                    <a:pt x="0" y="0"/>
                  </a:lnTo>
                  <a:close/>
                  <a:moveTo>
                    <a:pt x="673" y="676"/>
                  </a:moveTo>
                  <a:lnTo>
                    <a:pt x="29" y="676"/>
                  </a:lnTo>
                  <a:lnTo>
                    <a:pt x="29" y="31"/>
                  </a:lnTo>
                  <a:lnTo>
                    <a:pt x="673" y="31"/>
                  </a:lnTo>
                  <a:lnTo>
                    <a:pt x="673" y="676"/>
                  </a:lnTo>
                  <a:close/>
                  <a:moveTo>
                    <a:pt x="654" y="303"/>
                  </a:moveTo>
                  <a:lnTo>
                    <a:pt x="633" y="303"/>
                  </a:lnTo>
                  <a:lnTo>
                    <a:pt x="633" y="272"/>
                  </a:lnTo>
                  <a:lnTo>
                    <a:pt x="600" y="272"/>
                  </a:lnTo>
                  <a:lnTo>
                    <a:pt x="600" y="229"/>
                  </a:lnTo>
                  <a:lnTo>
                    <a:pt x="56" y="229"/>
                  </a:lnTo>
                  <a:lnTo>
                    <a:pt x="56" y="477"/>
                  </a:lnTo>
                  <a:lnTo>
                    <a:pt x="600" y="477"/>
                  </a:lnTo>
                  <a:lnTo>
                    <a:pt x="600" y="441"/>
                  </a:lnTo>
                  <a:lnTo>
                    <a:pt x="633" y="441"/>
                  </a:lnTo>
                  <a:lnTo>
                    <a:pt x="633" y="414"/>
                  </a:lnTo>
                  <a:lnTo>
                    <a:pt x="654" y="414"/>
                  </a:lnTo>
                  <a:lnTo>
                    <a:pt x="654" y="303"/>
                  </a:lnTo>
                  <a:close/>
                  <a:moveTo>
                    <a:pt x="571" y="448"/>
                  </a:moveTo>
                  <a:lnTo>
                    <a:pt x="85" y="448"/>
                  </a:lnTo>
                  <a:lnTo>
                    <a:pt x="85" y="259"/>
                  </a:lnTo>
                  <a:lnTo>
                    <a:pt x="571" y="259"/>
                  </a:lnTo>
                  <a:lnTo>
                    <a:pt x="571" y="448"/>
                  </a:lnTo>
                  <a:close/>
                  <a:moveTo>
                    <a:pt x="549" y="278"/>
                  </a:moveTo>
                  <a:lnTo>
                    <a:pt x="549" y="427"/>
                  </a:lnTo>
                  <a:lnTo>
                    <a:pt x="417" y="427"/>
                  </a:lnTo>
                  <a:lnTo>
                    <a:pt x="417" y="278"/>
                  </a:lnTo>
                  <a:lnTo>
                    <a:pt x="549" y="278"/>
                  </a:lnTo>
                  <a:close/>
                  <a:moveTo>
                    <a:pt x="261" y="278"/>
                  </a:moveTo>
                  <a:lnTo>
                    <a:pt x="395" y="278"/>
                  </a:lnTo>
                  <a:lnTo>
                    <a:pt x="395" y="427"/>
                  </a:lnTo>
                  <a:lnTo>
                    <a:pt x="261" y="427"/>
                  </a:lnTo>
                  <a:lnTo>
                    <a:pt x="261" y="278"/>
                  </a:lnTo>
                  <a:close/>
                  <a:moveTo>
                    <a:pt x="107" y="278"/>
                  </a:moveTo>
                  <a:lnTo>
                    <a:pt x="239" y="278"/>
                  </a:lnTo>
                  <a:lnTo>
                    <a:pt x="239" y="427"/>
                  </a:lnTo>
                  <a:lnTo>
                    <a:pt x="107" y="427"/>
                  </a:lnTo>
                  <a:lnTo>
                    <a:pt x="107" y="278"/>
                  </a:lnTo>
                  <a:close/>
                </a:path>
              </a:pathLst>
            </a:custGeom>
            <a:solidFill>
              <a:srgbClr val="D04A0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582" name="Google Shape;582;p65"/>
            <p:cNvSpPr/>
            <p:nvPr/>
          </p:nvSpPr>
          <p:spPr>
            <a:xfrm>
              <a:off x="3285925" y="1218850"/>
              <a:ext cx="2583300" cy="2673900"/>
            </a:xfrm>
            <a:prstGeom prst="rect">
              <a:avLst/>
            </a:prstGeom>
            <a:noFill/>
            <a:ln w="2286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3" name="Google Shape;583;p65"/>
          <p:cNvSpPr/>
          <p:nvPr/>
        </p:nvSpPr>
        <p:spPr>
          <a:xfrm>
            <a:off x="3056365" y="1178845"/>
            <a:ext cx="3044591" cy="263511"/>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87"/>
        <p:cNvGrpSpPr/>
        <p:nvPr/>
      </p:nvGrpSpPr>
      <p:grpSpPr>
        <a:xfrm>
          <a:off x="0" y="0"/>
          <a:ext cx="0" cy="0"/>
          <a:chOff x="0" y="0"/>
          <a:chExt cx="0" cy="0"/>
        </a:xfrm>
      </p:grpSpPr>
      <p:sp>
        <p:nvSpPr>
          <p:cNvPr id="588" name="Google Shape;588;p66"/>
          <p:cNvSpPr txBox="1">
            <a:spLocks noGrp="1"/>
          </p:cNvSpPr>
          <p:nvPr>
            <p:ph type="title"/>
          </p:nvPr>
        </p:nvSpPr>
        <p:spPr>
          <a:xfrm>
            <a:off x="899594" y="1501902"/>
            <a:ext cx="7772400" cy="2096100"/>
          </a:xfrm>
          <a:prstGeom prst="rect">
            <a:avLst/>
          </a:prstGeom>
          <a:noFill/>
          <a:ln>
            <a:noFill/>
          </a:ln>
        </p:spPr>
        <p:txBody>
          <a:bodyPr spcFirstLastPara="1" wrap="square" lIns="91425" tIns="91425" rIns="91425" bIns="91425" anchor="b" anchorCtr="0">
            <a:noAutofit/>
          </a:bodyPr>
          <a:lstStyle/>
          <a:p>
            <a:pPr marL="0" lvl="0" indent="0" algn="r" rtl="0">
              <a:lnSpc>
                <a:spcPct val="102702"/>
              </a:lnSpc>
              <a:spcBef>
                <a:spcPts val="0"/>
              </a:spcBef>
              <a:spcAft>
                <a:spcPts val="0"/>
              </a:spcAft>
              <a:buSzPts val="3700"/>
              <a:buNone/>
            </a:pPr>
            <a:r>
              <a:rPr lang="en-GB"/>
              <a:t>Breakout sessions</a:t>
            </a:r>
            <a:endParaRPr/>
          </a:p>
        </p:txBody>
      </p:sp>
      <p:sp>
        <p:nvSpPr>
          <p:cNvPr id="589" name="Google Shape;589;p66"/>
          <p:cNvSpPr txBox="1">
            <a:spLocks noGrp="1"/>
          </p:cNvSpPr>
          <p:nvPr>
            <p:ph type="subTitle" idx="1"/>
          </p:nvPr>
        </p:nvSpPr>
        <p:spPr>
          <a:xfrm>
            <a:off x="1813994" y="3848751"/>
            <a:ext cx="6858000" cy="1241700"/>
          </a:xfrm>
          <a:prstGeom prst="rect">
            <a:avLst/>
          </a:prstGeom>
          <a:noFill/>
          <a:ln>
            <a:noFill/>
          </a:ln>
        </p:spPr>
        <p:txBody>
          <a:bodyPr spcFirstLastPara="1" wrap="square" lIns="91425" tIns="91425" rIns="91425" bIns="91425" anchor="t" anchorCtr="0">
            <a:noAutofit/>
          </a:bodyPr>
          <a:lstStyle/>
          <a:p>
            <a:pPr marL="0" lvl="0" indent="0" algn="r" rtl="0">
              <a:lnSpc>
                <a:spcPct val="90000"/>
              </a:lnSpc>
              <a:spcBef>
                <a:spcPts val="300"/>
              </a:spcBef>
              <a:spcAft>
                <a:spcPts val="0"/>
              </a:spcAft>
              <a:buSzPts val="1980"/>
              <a:buNone/>
            </a:pPr>
            <a:endParaRPr sz="1400">
              <a:solidFill>
                <a:srgbClr val="4C4C4C"/>
              </a:solidFill>
            </a:endParaRPr>
          </a:p>
        </p:txBody>
      </p:sp>
      <p:sp>
        <p:nvSpPr>
          <p:cNvPr id="590" name="Google Shape;590;p66"/>
          <p:cNvSpPr/>
          <p:nvPr/>
        </p:nvSpPr>
        <p:spPr>
          <a:xfrm>
            <a:off x="-3133" y="782"/>
            <a:ext cx="328800" cy="51435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94"/>
        <p:cNvGrpSpPr/>
        <p:nvPr/>
      </p:nvGrpSpPr>
      <p:grpSpPr>
        <a:xfrm>
          <a:off x="0" y="0"/>
          <a:ext cx="0" cy="0"/>
          <a:chOff x="0" y="0"/>
          <a:chExt cx="0" cy="0"/>
        </a:xfrm>
      </p:grpSpPr>
      <p:sp>
        <p:nvSpPr>
          <p:cNvPr id="595" name="Google Shape;595;p67"/>
          <p:cNvSpPr/>
          <p:nvPr/>
        </p:nvSpPr>
        <p:spPr>
          <a:xfrm>
            <a:off x="1186675" y="2147900"/>
            <a:ext cx="2209500" cy="1087200"/>
          </a:xfrm>
          <a:prstGeom prst="rect">
            <a:avLst/>
          </a:prstGeom>
          <a:solidFill>
            <a:srgbClr val="D04A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67"/>
          <p:cNvSpPr/>
          <p:nvPr/>
        </p:nvSpPr>
        <p:spPr>
          <a:xfrm>
            <a:off x="1186675" y="1119500"/>
            <a:ext cx="6805500" cy="1002300"/>
          </a:xfrm>
          <a:prstGeom prst="rect">
            <a:avLst/>
          </a:prstGeom>
          <a:solidFill>
            <a:srgbClr val="FFE5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67"/>
          <p:cNvSpPr txBox="1"/>
          <p:nvPr/>
        </p:nvSpPr>
        <p:spPr>
          <a:xfrm>
            <a:off x="628651" y="273845"/>
            <a:ext cx="7886700" cy="6618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None/>
            </a:pPr>
            <a:r>
              <a:rPr lang="en-GB" sz="3200" b="1"/>
              <a:t>Breakout sessions</a:t>
            </a:r>
            <a:endParaRPr sz="3200" b="1" i="0" u="none" strike="noStrike" cap="none">
              <a:solidFill>
                <a:srgbClr val="000000"/>
              </a:solidFill>
              <a:latin typeface="Arial"/>
              <a:ea typeface="Arial"/>
              <a:cs typeface="Arial"/>
              <a:sym typeface="Arial"/>
            </a:endParaRPr>
          </a:p>
        </p:txBody>
      </p:sp>
      <p:pic>
        <p:nvPicPr>
          <p:cNvPr id="598" name="Google Shape;598;p67"/>
          <p:cNvPicPr preferRelativeResize="0"/>
          <p:nvPr/>
        </p:nvPicPr>
        <p:blipFill>
          <a:blip r:embed="rId3">
            <a:alphaModFix/>
          </a:blip>
          <a:stretch>
            <a:fillRect/>
          </a:stretch>
        </p:blipFill>
        <p:spPr>
          <a:xfrm>
            <a:off x="4308288" y="1486825"/>
            <a:ext cx="510650" cy="510650"/>
          </a:xfrm>
          <a:prstGeom prst="rect">
            <a:avLst/>
          </a:prstGeom>
          <a:noFill/>
          <a:ln>
            <a:noFill/>
          </a:ln>
        </p:spPr>
      </p:pic>
      <p:pic>
        <p:nvPicPr>
          <p:cNvPr id="599" name="Google Shape;599;p67"/>
          <p:cNvPicPr preferRelativeResize="0"/>
          <p:nvPr/>
        </p:nvPicPr>
        <p:blipFill>
          <a:blip r:embed="rId4">
            <a:alphaModFix/>
          </a:blip>
          <a:stretch>
            <a:fillRect/>
          </a:stretch>
        </p:blipFill>
        <p:spPr>
          <a:xfrm>
            <a:off x="6470437" y="1449825"/>
            <a:ext cx="810826" cy="626550"/>
          </a:xfrm>
          <a:prstGeom prst="rect">
            <a:avLst/>
          </a:prstGeom>
          <a:noFill/>
          <a:ln>
            <a:noFill/>
          </a:ln>
        </p:spPr>
      </p:pic>
      <p:sp>
        <p:nvSpPr>
          <p:cNvPr id="600" name="Google Shape;600;p67"/>
          <p:cNvSpPr txBox="1"/>
          <p:nvPr/>
        </p:nvSpPr>
        <p:spPr>
          <a:xfrm>
            <a:off x="3753313" y="1117525"/>
            <a:ext cx="16206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200"/>
              <a:t>Air model</a:t>
            </a:r>
            <a:endParaRPr sz="1200"/>
          </a:p>
        </p:txBody>
      </p:sp>
      <p:sp>
        <p:nvSpPr>
          <p:cNvPr id="601" name="Google Shape;601;p67"/>
          <p:cNvSpPr txBox="1"/>
          <p:nvPr/>
        </p:nvSpPr>
        <p:spPr>
          <a:xfrm>
            <a:off x="6065538" y="1117525"/>
            <a:ext cx="16206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200"/>
              <a:t>Water model</a:t>
            </a:r>
            <a:endParaRPr sz="1200"/>
          </a:p>
        </p:txBody>
      </p:sp>
      <p:sp>
        <p:nvSpPr>
          <p:cNvPr id="602" name="Google Shape;602;p67"/>
          <p:cNvSpPr txBox="1"/>
          <p:nvPr/>
        </p:nvSpPr>
        <p:spPr>
          <a:xfrm>
            <a:off x="1186675" y="2528450"/>
            <a:ext cx="19011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200">
                <a:solidFill>
                  <a:srgbClr val="FFFFFF"/>
                </a:solidFill>
              </a:rPr>
              <a:t>Feedback session 20’</a:t>
            </a:r>
            <a:endParaRPr sz="1200">
              <a:solidFill>
                <a:srgbClr val="FFFFFF"/>
              </a:solidFill>
            </a:endParaRPr>
          </a:p>
        </p:txBody>
      </p:sp>
      <p:cxnSp>
        <p:nvCxnSpPr>
          <p:cNvPr id="603" name="Google Shape;603;p67"/>
          <p:cNvCxnSpPr/>
          <p:nvPr/>
        </p:nvCxnSpPr>
        <p:spPr>
          <a:xfrm>
            <a:off x="3398075" y="3235025"/>
            <a:ext cx="4579200" cy="0"/>
          </a:xfrm>
          <a:prstGeom prst="straightConnector1">
            <a:avLst/>
          </a:prstGeom>
          <a:noFill/>
          <a:ln w="19050" cap="flat" cmpd="sng">
            <a:solidFill>
              <a:srgbClr val="FFF2CC"/>
            </a:solidFill>
            <a:prstDash val="solid"/>
            <a:round/>
            <a:headEnd type="none" w="med" len="med"/>
            <a:tailEnd type="none" w="med" len="med"/>
          </a:ln>
        </p:spPr>
      </p:cxnSp>
      <p:cxnSp>
        <p:nvCxnSpPr>
          <p:cNvPr id="604" name="Google Shape;604;p67"/>
          <p:cNvCxnSpPr/>
          <p:nvPr/>
        </p:nvCxnSpPr>
        <p:spPr>
          <a:xfrm>
            <a:off x="5725188" y="2132225"/>
            <a:ext cx="0" cy="1092300"/>
          </a:xfrm>
          <a:prstGeom prst="straightConnector1">
            <a:avLst/>
          </a:prstGeom>
          <a:noFill/>
          <a:ln w="19050" cap="flat" cmpd="sng">
            <a:solidFill>
              <a:srgbClr val="FFF2CC"/>
            </a:solidFill>
            <a:prstDash val="solid"/>
            <a:round/>
            <a:headEnd type="none" w="med" len="med"/>
            <a:tailEnd type="none" w="med" len="med"/>
          </a:ln>
        </p:spPr>
      </p:cxnSp>
      <p:cxnSp>
        <p:nvCxnSpPr>
          <p:cNvPr id="605" name="Google Shape;605;p67"/>
          <p:cNvCxnSpPr/>
          <p:nvPr/>
        </p:nvCxnSpPr>
        <p:spPr>
          <a:xfrm>
            <a:off x="7979188" y="2132225"/>
            <a:ext cx="0" cy="1107000"/>
          </a:xfrm>
          <a:prstGeom prst="straightConnector1">
            <a:avLst/>
          </a:prstGeom>
          <a:noFill/>
          <a:ln w="19050" cap="flat" cmpd="sng">
            <a:solidFill>
              <a:srgbClr val="FFF2CC"/>
            </a:solidFill>
            <a:prstDash val="solid"/>
            <a:round/>
            <a:headEnd type="none" w="med" len="med"/>
            <a:tailEnd type="none" w="med" len="med"/>
          </a:ln>
        </p:spPr>
      </p:cxnSp>
      <p:cxnSp>
        <p:nvCxnSpPr>
          <p:cNvPr id="606" name="Google Shape;606;p67"/>
          <p:cNvCxnSpPr/>
          <p:nvPr/>
        </p:nvCxnSpPr>
        <p:spPr>
          <a:xfrm>
            <a:off x="5725188" y="1119500"/>
            <a:ext cx="0" cy="994800"/>
          </a:xfrm>
          <a:prstGeom prst="straightConnector1">
            <a:avLst/>
          </a:prstGeom>
          <a:noFill/>
          <a:ln w="19050" cap="flat" cmpd="sng">
            <a:solidFill>
              <a:srgbClr val="FFFFFF"/>
            </a:solidFill>
            <a:prstDash val="solid"/>
            <a:round/>
            <a:headEnd type="none" w="med" len="med"/>
            <a:tailEnd type="none" w="med" len="med"/>
          </a:ln>
        </p:spPr>
      </p:cxnSp>
      <p:cxnSp>
        <p:nvCxnSpPr>
          <p:cNvPr id="607" name="Google Shape;607;p67"/>
          <p:cNvCxnSpPr/>
          <p:nvPr/>
        </p:nvCxnSpPr>
        <p:spPr>
          <a:xfrm>
            <a:off x="3402038" y="1119950"/>
            <a:ext cx="0" cy="1009200"/>
          </a:xfrm>
          <a:prstGeom prst="straightConnector1">
            <a:avLst/>
          </a:prstGeom>
          <a:noFill/>
          <a:ln w="19050" cap="flat" cmpd="sng">
            <a:solidFill>
              <a:srgbClr val="FFFFFF"/>
            </a:solidFill>
            <a:prstDash val="solid"/>
            <a:round/>
            <a:headEnd type="none" w="med" len="med"/>
            <a:tailEnd type="none" w="med" len="med"/>
          </a:ln>
        </p:spPr>
      </p:cxnSp>
      <p:cxnSp>
        <p:nvCxnSpPr>
          <p:cNvPr id="608" name="Google Shape;608;p67"/>
          <p:cNvCxnSpPr/>
          <p:nvPr/>
        </p:nvCxnSpPr>
        <p:spPr>
          <a:xfrm flipH="1">
            <a:off x="1172763" y="2132900"/>
            <a:ext cx="2209500" cy="3900"/>
          </a:xfrm>
          <a:prstGeom prst="straightConnector1">
            <a:avLst/>
          </a:prstGeom>
          <a:noFill/>
          <a:ln w="19050" cap="flat" cmpd="sng">
            <a:solidFill>
              <a:srgbClr val="FFFFFF"/>
            </a:solidFill>
            <a:prstDash val="solid"/>
            <a:round/>
            <a:headEnd type="none" w="med" len="med"/>
            <a:tailEnd type="none" w="med" len="med"/>
          </a:ln>
        </p:spPr>
      </p:cxnSp>
      <p:sp>
        <p:nvSpPr>
          <p:cNvPr id="609" name="Google Shape;609;p67"/>
          <p:cNvSpPr txBox="1"/>
          <p:nvPr/>
        </p:nvSpPr>
        <p:spPr>
          <a:xfrm>
            <a:off x="3750388" y="2354400"/>
            <a:ext cx="1620600" cy="738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200"/>
              <a:t>Group 1</a:t>
            </a:r>
            <a:endParaRPr sz="1200"/>
          </a:p>
          <a:p>
            <a:pPr marL="0" lvl="0" indent="0" algn="ctr" rtl="0">
              <a:spcBef>
                <a:spcPts val="0"/>
              </a:spcBef>
              <a:spcAft>
                <a:spcPts val="0"/>
              </a:spcAft>
              <a:buNone/>
            </a:pPr>
            <a:endParaRPr sz="1200"/>
          </a:p>
          <a:p>
            <a:pPr marL="0" lvl="0" indent="0" algn="ctr" rtl="0">
              <a:spcBef>
                <a:spcPts val="0"/>
              </a:spcBef>
              <a:spcAft>
                <a:spcPts val="0"/>
              </a:spcAft>
              <a:buNone/>
            </a:pPr>
            <a:r>
              <a:rPr lang="en-GB" sz="1200"/>
              <a:t>Stay in this meeting</a:t>
            </a:r>
            <a:endParaRPr sz="1200"/>
          </a:p>
        </p:txBody>
      </p:sp>
      <p:sp>
        <p:nvSpPr>
          <p:cNvPr id="610" name="Google Shape;610;p67"/>
          <p:cNvSpPr txBox="1"/>
          <p:nvPr/>
        </p:nvSpPr>
        <p:spPr>
          <a:xfrm>
            <a:off x="5901650" y="2354400"/>
            <a:ext cx="1901100" cy="738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200"/>
              <a:t>Group 2</a:t>
            </a:r>
            <a:endParaRPr sz="1200"/>
          </a:p>
          <a:p>
            <a:pPr marL="0" lvl="0" indent="0" algn="ctr" rtl="0">
              <a:spcBef>
                <a:spcPts val="0"/>
              </a:spcBef>
              <a:spcAft>
                <a:spcPts val="0"/>
              </a:spcAft>
              <a:buNone/>
            </a:pPr>
            <a:endParaRPr sz="1200"/>
          </a:p>
          <a:p>
            <a:pPr marL="0" lvl="0" indent="0" algn="ctr" rtl="0">
              <a:spcBef>
                <a:spcPts val="0"/>
              </a:spcBef>
              <a:spcAft>
                <a:spcPts val="0"/>
              </a:spcAft>
              <a:buNone/>
            </a:pPr>
            <a:r>
              <a:rPr lang="en-GB" sz="1200"/>
              <a:t>Other Teams meeting</a:t>
            </a:r>
            <a:endParaRPr sz="1200"/>
          </a:p>
        </p:txBody>
      </p:sp>
      <p:pic>
        <p:nvPicPr>
          <p:cNvPr id="611" name="Google Shape;611;p67"/>
          <p:cNvPicPr preferRelativeResize="0"/>
          <p:nvPr/>
        </p:nvPicPr>
        <p:blipFill>
          <a:blip r:embed="rId5">
            <a:alphaModFix/>
          </a:blip>
          <a:stretch>
            <a:fillRect/>
          </a:stretch>
        </p:blipFill>
        <p:spPr>
          <a:xfrm>
            <a:off x="3852800" y="2373600"/>
            <a:ext cx="304800" cy="304800"/>
          </a:xfrm>
          <a:prstGeom prst="rect">
            <a:avLst/>
          </a:prstGeom>
          <a:noFill/>
          <a:ln>
            <a:noFill/>
          </a:ln>
        </p:spPr>
      </p:pic>
      <p:pic>
        <p:nvPicPr>
          <p:cNvPr id="612" name="Google Shape;612;p67"/>
          <p:cNvPicPr preferRelativeResize="0"/>
          <p:nvPr/>
        </p:nvPicPr>
        <p:blipFill>
          <a:blip r:embed="rId6">
            <a:alphaModFix/>
          </a:blip>
          <a:stretch>
            <a:fillRect/>
          </a:stretch>
        </p:blipFill>
        <p:spPr>
          <a:xfrm>
            <a:off x="6165625" y="2373600"/>
            <a:ext cx="304800" cy="304800"/>
          </a:xfrm>
          <a:prstGeom prst="rect">
            <a:avLst/>
          </a:prstGeom>
          <a:noFill/>
          <a:ln>
            <a:noFill/>
          </a:ln>
        </p:spPr>
      </p:pic>
      <p:pic>
        <p:nvPicPr>
          <p:cNvPr id="613" name="Google Shape;613;p67"/>
          <p:cNvPicPr preferRelativeResize="0"/>
          <p:nvPr/>
        </p:nvPicPr>
        <p:blipFill>
          <a:blip r:embed="rId7">
            <a:alphaModFix/>
          </a:blip>
          <a:stretch>
            <a:fillRect/>
          </a:stretch>
        </p:blipFill>
        <p:spPr>
          <a:xfrm>
            <a:off x="2926475" y="2601775"/>
            <a:ext cx="222650" cy="222650"/>
          </a:xfrm>
          <a:prstGeom prst="rect">
            <a:avLst/>
          </a:prstGeom>
          <a:noFill/>
          <a:ln>
            <a:noFill/>
          </a:ln>
        </p:spPr>
      </p:pic>
      <p:sp>
        <p:nvSpPr>
          <p:cNvPr id="614" name="Google Shape;614;p67"/>
          <p:cNvSpPr/>
          <p:nvPr/>
        </p:nvSpPr>
        <p:spPr>
          <a:xfrm>
            <a:off x="298300" y="3668100"/>
            <a:ext cx="8845800" cy="1475400"/>
          </a:xfrm>
          <a:prstGeom prst="rect">
            <a:avLst/>
          </a:pr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67"/>
          <p:cNvSpPr txBox="1"/>
          <p:nvPr/>
        </p:nvSpPr>
        <p:spPr>
          <a:xfrm>
            <a:off x="2007425" y="3869700"/>
            <a:ext cx="6433500" cy="1075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GB" sz="1300"/>
              <a:t>Please provide feedback on any of the classes presented:</a:t>
            </a:r>
            <a:endParaRPr sz="1300"/>
          </a:p>
          <a:p>
            <a:pPr marL="457200" lvl="0" indent="-311150" algn="l" rtl="0">
              <a:lnSpc>
                <a:spcPct val="115000"/>
              </a:lnSpc>
              <a:spcBef>
                <a:spcPts val="0"/>
              </a:spcBef>
              <a:spcAft>
                <a:spcPts val="0"/>
              </a:spcAft>
              <a:buSzPts val="1300"/>
              <a:buChar char="➔"/>
            </a:pPr>
            <a:r>
              <a:rPr lang="en-GB" sz="1300"/>
              <a:t>Are we missing anything</a:t>
            </a:r>
            <a:endParaRPr sz="1300"/>
          </a:p>
          <a:p>
            <a:pPr marL="457200" lvl="0" indent="-311150" algn="l" rtl="0">
              <a:lnSpc>
                <a:spcPct val="115000"/>
              </a:lnSpc>
              <a:spcBef>
                <a:spcPts val="0"/>
              </a:spcBef>
              <a:spcAft>
                <a:spcPts val="0"/>
              </a:spcAft>
              <a:buSzPts val="1300"/>
              <a:buChar char="➔"/>
            </a:pPr>
            <a:r>
              <a:rPr lang="en-GB" sz="1300"/>
              <a:t>Is something unclear</a:t>
            </a:r>
            <a:endParaRPr sz="1300"/>
          </a:p>
          <a:p>
            <a:pPr marL="457200" lvl="0" indent="-311150" algn="l" rtl="0">
              <a:lnSpc>
                <a:spcPct val="115000"/>
              </a:lnSpc>
              <a:spcBef>
                <a:spcPts val="0"/>
              </a:spcBef>
              <a:spcAft>
                <a:spcPts val="0"/>
              </a:spcAft>
              <a:buSzPts val="1300"/>
              <a:buChar char="➔"/>
            </a:pPr>
            <a:r>
              <a:rPr lang="en-GB" sz="1300"/>
              <a:t>Do we cover your use-cases</a:t>
            </a:r>
            <a:endParaRPr sz="1300"/>
          </a:p>
        </p:txBody>
      </p:sp>
      <p:pic>
        <p:nvPicPr>
          <p:cNvPr id="616" name="Google Shape;616;p67"/>
          <p:cNvPicPr preferRelativeResize="0"/>
          <p:nvPr/>
        </p:nvPicPr>
        <p:blipFill>
          <a:blip r:embed="rId8">
            <a:alphaModFix/>
          </a:blip>
          <a:stretch>
            <a:fillRect/>
          </a:stretch>
        </p:blipFill>
        <p:spPr>
          <a:xfrm>
            <a:off x="862275" y="3957875"/>
            <a:ext cx="775550" cy="775550"/>
          </a:xfrm>
          <a:prstGeom prst="rect">
            <a:avLst/>
          </a:prstGeom>
          <a:noFill/>
          <a:ln>
            <a:noFill/>
          </a:ln>
        </p:spPr>
      </p:pic>
      <p:pic>
        <p:nvPicPr>
          <p:cNvPr id="617" name="Google Shape;617;p67"/>
          <p:cNvPicPr preferRelativeResize="0"/>
          <p:nvPr/>
        </p:nvPicPr>
        <p:blipFill>
          <a:blip r:embed="rId9">
            <a:alphaModFix/>
          </a:blip>
          <a:stretch>
            <a:fillRect/>
          </a:stretch>
        </p:blipFill>
        <p:spPr>
          <a:xfrm>
            <a:off x="862275" y="3957875"/>
            <a:ext cx="775550" cy="77555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621"/>
        <p:cNvGrpSpPr/>
        <p:nvPr/>
      </p:nvGrpSpPr>
      <p:grpSpPr>
        <a:xfrm>
          <a:off x="0" y="0"/>
          <a:ext cx="0" cy="0"/>
          <a:chOff x="0" y="0"/>
          <a:chExt cx="0" cy="0"/>
        </a:xfrm>
      </p:grpSpPr>
      <p:sp>
        <p:nvSpPr>
          <p:cNvPr id="622" name="Google Shape;622;p68"/>
          <p:cNvSpPr txBox="1"/>
          <p:nvPr/>
        </p:nvSpPr>
        <p:spPr>
          <a:xfrm>
            <a:off x="628651" y="273845"/>
            <a:ext cx="7886700" cy="6618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None/>
            </a:pPr>
            <a:r>
              <a:rPr lang="en-GB" sz="3200" b="1"/>
              <a:t>Debrief</a:t>
            </a:r>
            <a:endParaRPr sz="3200" b="1" i="0" u="none" strike="noStrike" cap="none">
              <a:solidFill>
                <a:srgbClr val="000000"/>
              </a:solidFill>
              <a:latin typeface="Arial"/>
              <a:ea typeface="Arial"/>
              <a:cs typeface="Arial"/>
              <a:sym typeface="Arial"/>
            </a:endParaRPr>
          </a:p>
        </p:txBody>
      </p:sp>
      <p:pic>
        <p:nvPicPr>
          <p:cNvPr id="623" name="Google Shape;623;p68"/>
          <p:cNvPicPr preferRelativeResize="0"/>
          <p:nvPr/>
        </p:nvPicPr>
        <p:blipFill rotWithShape="1">
          <a:blip r:embed="rId3">
            <a:alphaModFix/>
          </a:blip>
          <a:srcRect/>
          <a:stretch/>
        </p:blipFill>
        <p:spPr>
          <a:xfrm>
            <a:off x="1966437" y="640339"/>
            <a:ext cx="4953476" cy="450316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627"/>
        <p:cNvGrpSpPr/>
        <p:nvPr/>
      </p:nvGrpSpPr>
      <p:grpSpPr>
        <a:xfrm>
          <a:off x="0" y="0"/>
          <a:ext cx="0" cy="0"/>
          <a:chOff x="0" y="0"/>
          <a:chExt cx="0" cy="0"/>
        </a:xfrm>
      </p:grpSpPr>
      <p:sp>
        <p:nvSpPr>
          <p:cNvPr id="628" name="Google Shape;628;p69"/>
          <p:cNvSpPr txBox="1">
            <a:spLocks noGrp="1"/>
          </p:cNvSpPr>
          <p:nvPr>
            <p:ph type="title"/>
          </p:nvPr>
        </p:nvSpPr>
        <p:spPr>
          <a:xfrm>
            <a:off x="899594" y="1501902"/>
            <a:ext cx="7772400" cy="2096100"/>
          </a:xfrm>
          <a:prstGeom prst="rect">
            <a:avLst/>
          </a:prstGeom>
          <a:noFill/>
          <a:ln>
            <a:noFill/>
          </a:ln>
        </p:spPr>
        <p:txBody>
          <a:bodyPr spcFirstLastPara="1" wrap="square" lIns="91425" tIns="91425" rIns="91425" bIns="91425" anchor="b" anchorCtr="0">
            <a:noAutofit/>
          </a:bodyPr>
          <a:lstStyle/>
          <a:p>
            <a:pPr marL="0" lvl="0" indent="0" algn="r" rtl="0">
              <a:lnSpc>
                <a:spcPct val="102702"/>
              </a:lnSpc>
              <a:spcBef>
                <a:spcPts val="0"/>
              </a:spcBef>
              <a:spcAft>
                <a:spcPts val="0"/>
              </a:spcAft>
              <a:buSzPts val="3700"/>
              <a:buNone/>
            </a:pPr>
            <a:r>
              <a:rPr lang="en-GB"/>
              <a:t>Specific models brought up in TW1</a:t>
            </a:r>
            <a:endParaRPr/>
          </a:p>
        </p:txBody>
      </p:sp>
      <p:sp>
        <p:nvSpPr>
          <p:cNvPr id="629" name="Google Shape;629;p69"/>
          <p:cNvSpPr txBox="1">
            <a:spLocks noGrp="1"/>
          </p:cNvSpPr>
          <p:nvPr>
            <p:ph type="subTitle" idx="1"/>
          </p:nvPr>
        </p:nvSpPr>
        <p:spPr>
          <a:xfrm>
            <a:off x="1813994" y="3848751"/>
            <a:ext cx="6858000" cy="1241700"/>
          </a:xfrm>
          <a:prstGeom prst="rect">
            <a:avLst/>
          </a:prstGeom>
          <a:noFill/>
          <a:ln>
            <a:noFill/>
          </a:ln>
        </p:spPr>
        <p:txBody>
          <a:bodyPr spcFirstLastPara="1" wrap="square" lIns="91425" tIns="91425" rIns="91425" bIns="91425" anchor="t" anchorCtr="0">
            <a:noAutofit/>
          </a:bodyPr>
          <a:lstStyle/>
          <a:p>
            <a:pPr marL="0" lvl="0" indent="0" algn="r" rtl="0">
              <a:lnSpc>
                <a:spcPct val="90000"/>
              </a:lnSpc>
              <a:spcBef>
                <a:spcPts val="300"/>
              </a:spcBef>
              <a:spcAft>
                <a:spcPts val="0"/>
              </a:spcAft>
              <a:buSzPts val="1980"/>
              <a:buNone/>
            </a:pPr>
            <a:endParaRPr sz="1400">
              <a:solidFill>
                <a:srgbClr val="4C4C4C"/>
              </a:solidFill>
            </a:endParaRPr>
          </a:p>
        </p:txBody>
      </p:sp>
      <p:sp>
        <p:nvSpPr>
          <p:cNvPr id="630" name="Google Shape;630;p69"/>
          <p:cNvSpPr/>
          <p:nvPr/>
        </p:nvSpPr>
        <p:spPr>
          <a:xfrm>
            <a:off x="-3133" y="782"/>
            <a:ext cx="328800" cy="51435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634"/>
        <p:cNvGrpSpPr/>
        <p:nvPr/>
      </p:nvGrpSpPr>
      <p:grpSpPr>
        <a:xfrm>
          <a:off x="0" y="0"/>
          <a:ext cx="0" cy="0"/>
          <a:chOff x="0" y="0"/>
          <a:chExt cx="0" cy="0"/>
        </a:xfrm>
      </p:grpSpPr>
      <p:sp>
        <p:nvSpPr>
          <p:cNvPr id="635" name="Google Shape;635;p70"/>
          <p:cNvSpPr txBox="1"/>
          <p:nvPr/>
        </p:nvSpPr>
        <p:spPr>
          <a:xfrm>
            <a:off x="628651" y="273845"/>
            <a:ext cx="7886700" cy="6618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None/>
            </a:pPr>
            <a:r>
              <a:rPr lang="en-GB" sz="3200" b="1"/>
              <a:t>WISE </a:t>
            </a:r>
            <a:r>
              <a:rPr lang="en-GB" sz="2700" b="1"/>
              <a:t>SoE - Water Quality ICM </a:t>
            </a:r>
            <a:endParaRPr sz="2700" b="1" i="0" u="none" strike="noStrike" cap="none">
              <a:solidFill>
                <a:srgbClr val="000000"/>
              </a:solidFill>
              <a:latin typeface="Arial"/>
              <a:ea typeface="Arial"/>
              <a:cs typeface="Arial"/>
              <a:sym typeface="Arial"/>
            </a:endParaRPr>
          </a:p>
        </p:txBody>
      </p:sp>
      <p:pic>
        <p:nvPicPr>
          <p:cNvPr id="636" name="Google Shape;636;p70"/>
          <p:cNvPicPr preferRelativeResize="0"/>
          <p:nvPr/>
        </p:nvPicPr>
        <p:blipFill>
          <a:blip r:embed="rId3">
            <a:alphaModFix/>
          </a:blip>
          <a:stretch>
            <a:fillRect/>
          </a:stretch>
        </p:blipFill>
        <p:spPr>
          <a:xfrm>
            <a:off x="5539974" y="1181200"/>
            <a:ext cx="3540676" cy="2781100"/>
          </a:xfrm>
          <a:prstGeom prst="rect">
            <a:avLst/>
          </a:prstGeom>
          <a:noFill/>
          <a:ln w="9525" cap="flat" cmpd="sng">
            <a:solidFill>
              <a:srgbClr val="B7B7B7"/>
            </a:solidFill>
            <a:prstDash val="solid"/>
            <a:round/>
            <a:headEnd type="none" w="sm" len="sm"/>
            <a:tailEnd type="none" w="sm" len="sm"/>
          </a:ln>
        </p:spPr>
      </p:pic>
      <p:sp>
        <p:nvSpPr>
          <p:cNvPr id="637" name="Google Shape;637;p70"/>
          <p:cNvSpPr txBox="1"/>
          <p:nvPr/>
        </p:nvSpPr>
        <p:spPr>
          <a:xfrm>
            <a:off x="578100" y="1084800"/>
            <a:ext cx="5297700" cy="3848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latin typeface="Proxima Nova"/>
                <a:ea typeface="Proxima Nova"/>
                <a:cs typeface="Proxima Nova"/>
                <a:sym typeface="Proxima Nova"/>
              </a:rPr>
              <a:t>2 ways of reporting on water quality, namely:</a:t>
            </a:r>
            <a:endParaRPr>
              <a:latin typeface="Proxima Nova"/>
              <a:ea typeface="Proxima Nova"/>
              <a:cs typeface="Proxima Nova"/>
              <a:sym typeface="Proxima Nova"/>
            </a:endParaRPr>
          </a:p>
          <a:p>
            <a:pPr marL="457200" lvl="0" indent="-317500" algn="l" rtl="0">
              <a:spcBef>
                <a:spcPts val="0"/>
              </a:spcBef>
              <a:spcAft>
                <a:spcPts val="0"/>
              </a:spcAft>
              <a:buSzPts val="1400"/>
              <a:buFont typeface="Proxima Nova"/>
              <a:buChar char="●"/>
            </a:pPr>
            <a:r>
              <a:rPr lang="en-GB">
                <a:latin typeface="Proxima Nova"/>
                <a:ea typeface="Proxima Nova"/>
                <a:cs typeface="Proxima Nova"/>
                <a:sym typeface="Proxima Nova"/>
              </a:rPr>
              <a:t>Raw data (e.g. sample values)</a:t>
            </a:r>
            <a:endParaRPr>
              <a:latin typeface="Proxima Nova"/>
              <a:ea typeface="Proxima Nova"/>
              <a:cs typeface="Proxima Nova"/>
              <a:sym typeface="Proxima Nova"/>
            </a:endParaRPr>
          </a:p>
          <a:p>
            <a:pPr marL="457200" lvl="0" indent="-317500" algn="l" rtl="0">
              <a:spcBef>
                <a:spcPts val="0"/>
              </a:spcBef>
              <a:spcAft>
                <a:spcPts val="0"/>
              </a:spcAft>
              <a:buSzPts val="1400"/>
              <a:buFont typeface="Proxima Nova"/>
              <a:buChar char="●"/>
            </a:pPr>
            <a:r>
              <a:rPr lang="en-GB">
                <a:latin typeface="Proxima Nova"/>
                <a:ea typeface="Proxima Nova"/>
                <a:cs typeface="Proxima Nova"/>
                <a:sym typeface="Proxima Nova"/>
              </a:rPr>
              <a:t>Annually aggregated data by monitoring site</a:t>
            </a:r>
            <a:endParaRPr>
              <a:latin typeface="Proxima Nova"/>
              <a:ea typeface="Proxima Nova"/>
              <a:cs typeface="Proxima Nova"/>
              <a:sym typeface="Proxima Nova"/>
            </a:endParaRPr>
          </a:p>
          <a:p>
            <a:pPr marL="0" lvl="0" indent="0" algn="l" rtl="0">
              <a:spcBef>
                <a:spcPts val="0"/>
              </a:spcBef>
              <a:spcAft>
                <a:spcPts val="0"/>
              </a:spcAft>
              <a:buNone/>
            </a:pPr>
            <a:endParaRPr>
              <a:latin typeface="Proxima Nova"/>
              <a:ea typeface="Proxima Nova"/>
              <a:cs typeface="Proxima Nova"/>
              <a:sym typeface="Proxima Nova"/>
            </a:endParaRPr>
          </a:p>
          <a:p>
            <a:pPr marL="0" lvl="0" indent="0" algn="l" rtl="0">
              <a:spcBef>
                <a:spcPts val="0"/>
              </a:spcBef>
              <a:spcAft>
                <a:spcPts val="0"/>
              </a:spcAft>
              <a:buNone/>
            </a:pPr>
            <a:endParaRPr>
              <a:latin typeface="Proxima Nova"/>
              <a:ea typeface="Proxima Nova"/>
              <a:cs typeface="Proxima Nova"/>
              <a:sym typeface="Proxima Nova"/>
            </a:endParaRPr>
          </a:p>
          <a:p>
            <a:pPr marL="0" lvl="0" indent="0" algn="l" rtl="0">
              <a:spcBef>
                <a:spcPts val="0"/>
              </a:spcBef>
              <a:spcAft>
                <a:spcPts val="0"/>
              </a:spcAft>
              <a:buNone/>
            </a:pPr>
            <a:endParaRPr>
              <a:latin typeface="Proxima Nova"/>
              <a:ea typeface="Proxima Nova"/>
              <a:cs typeface="Proxima Nova"/>
              <a:sym typeface="Proxima Nova"/>
            </a:endParaRPr>
          </a:p>
          <a:p>
            <a:pPr marL="0" lvl="0" indent="0" algn="l" rtl="0">
              <a:spcBef>
                <a:spcPts val="0"/>
              </a:spcBef>
              <a:spcAft>
                <a:spcPts val="0"/>
              </a:spcAft>
              <a:buNone/>
            </a:pPr>
            <a:endParaRPr>
              <a:latin typeface="Proxima Nova"/>
              <a:ea typeface="Proxima Nova"/>
              <a:cs typeface="Proxima Nova"/>
              <a:sym typeface="Proxima Nova"/>
            </a:endParaRPr>
          </a:p>
          <a:p>
            <a:pPr marL="0" lvl="0" indent="0" algn="l" rtl="0">
              <a:spcBef>
                <a:spcPts val="0"/>
              </a:spcBef>
              <a:spcAft>
                <a:spcPts val="0"/>
              </a:spcAft>
              <a:buNone/>
            </a:pPr>
            <a:endParaRPr>
              <a:latin typeface="Proxima Nova"/>
              <a:ea typeface="Proxima Nova"/>
              <a:cs typeface="Proxima Nova"/>
              <a:sym typeface="Proxima Nova"/>
            </a:endParaRPr>
          </a:p>
          <a:p>
            <a:pPr marL="0" lvl="0" indent="0" algn="l" rtl="0">
              <a:spcBef>
                <a:spcPts val="0"/>
              </a:spcBef>
              <a:spcAft>
                <a:spcPts val="0"/>
              </a:spcAft>
              <a:buNone/>
            </a:pPr>
            <a:endParaRPr>
              <a:latin typeface="Proxima Nova"/>
              <a:ea typeface="Proxima Nova"/>
              <a:cs typeface="Proxima Nova"/>
              <a:sym typeface="Proxima Nova"/>
            </a:endParaRPr>
          </a:p>
          <a:p>
            <a:pPr marL="0" lvl="0" indent="0" algn="l" rtl="0">
              <a:spcBef>
                <a:spcPts val="0"/>
              </a:spcBef>
              <a:spcAft>
                <a:spcPts val="0"/>
              </a:spcAft>
              <a:buNone/>
            </a:pPr>
            <a:endParaRPr>
              <a:latin typeface="Proxima Nova"/>
              <a:ea typeface="Proxima Nova"/>
              <a:cs typeface="Proxima Nova"/>
              <a:sym typeface="Proxima Nova"/>
            </a:endParaRPr>
          </a:p>
          <a:p>
            <a:pPr marL="0" lvl="0" indent="0" algn="l" rtl="0">
              <a:spcBef>
                <a:spcPts val="0"/>
              </a:spcBef>
              <a:spcAft>
                <a:spcPts val="0"/>
              </a:spcAft>
              <a:buNone/>
            </a:pPr>
            <a:endParaRPr>
              <a:latin typeface="Proxima Nova"/>
              <a:ea typeface="Proxima Nova"/>
              <a:cs typeface="Proxima Nova"/>
              <a:sym typeface="Proxima Nova"/>
            </a:endParaRPr>
          </a:p>
          <a:p>
            <a:pPr marL="0" lvl="0" indent="0" algn="l" rtl="0">
              <a:spcBef>
                <a:spcPts val="0"/>
              </a:spcBef>
              <a:spcAft>
                <a:spcPts val="0"/>
              </a:spcAft>
              <a:buNone/>
            </a:pPr>
            <a:endParaRPr>
              <a:latin typeface="Proxima Nova"/>
              <a:ea typeface="Proxima Nova"/>
              <a:cs typeface="Proxima Nova"/>
              <a:sym typeface="Proxima Nova"/>
            </a:endParaRPr>
          </a:p>
          <a:p>
            <a:pPr marL="0" lvl="0" indent="0" algn="l" rtl="0">
              <a:spcBef>
                <a:spcPts val="0"/>
              </a:spcBef>
              <a:spcAft>
                <a:spcPts val="0"/>
              </a:spcAft>
              <a:buNone/>
            </a:pPr>
            <a:endParaRPr>
              <a:latin typeface="Proxima Nova"/>
              <a:ea typeface="Proxima Nova"/>
              <a:cs typeface="Proxima Nova"/>
              <a:sym typeface="Proxima Nova"/>
            </a:endParaRPr>
          </a:p>
          <a:p>
            <a:pPr marL="0" lvl="0" indent="0" algn="l" rtl="0">
              <a:spcBef>
                <a:spcPts val="0"/>
              </a:spcBef>
              <a:spcAft>
                <a:spcPts val="0"/>
              </a:spcAft>
              <a:buNone/>
            </a:pPr>
            <a:endParaRPr>
              <a:latin typeface="Proxima Nova"/>
              <a:ea typeface="Proxima Nova"/>
              <a:cs typeface="Proxima Nova"/>
              <a:sym typeface="Proxima Nova"/>
            </a:endParaRPr>
          </a:p>
          <a:p>
            <a:pPr marL="0" lvl="0" indent="0" algn="l" rtl="0">
              <a:spcBef>
                <a:spcPts val="0"/>
              </a:spcBef>
              <a:spcAft>
                <a:spcPts val="0"/>
              </a:spcAft>
              <a:buNone/>
            </a:pPr>
            <a:endParaRPr>
              <a:latin typeface="Proxima Nova"/>
              <a:ea typeface="Proxima Nova"/>
              <a:cs typeface="Proxima Nova"/>
              <a:sym typeface="Proxima Nova"/>
            </a:endParaRPr>
          </a:p>
          <a:p>
            <a:pPr marL="0" lvl="0" indent="0" algn="l" rtl="0">
              <a:spcBef>
                <a:spcPts val="0"/>
              </a:spcBef>
              <a:spcAft>
                <a:spcPts val="0"/>
              </a:spcAft>
              <a:buNone/>
            </a:pPr>
            <a:endParaRPr>
              <a:latin typeface="Proxima Nova"/>
              <a:ea typeface="Proxima Nova"/>
              <a:cs typeface="Proxima Nova"/>
              <a:sym typeface="Proxima Nova"/>
            </a:endParaRPr>
          </a:p>
          <a:p>
            <a:pPr marL="0" lvl="0" indent="0" algn="l" rtl="0">
              <a:spcBef>
                <a:spcPts val="0"/>
              </a:spcBef>
              <a:spcAft>
                <a:spcPts val="0"/>
              </a:spcAft>
              <a:buNone/>
            </a:pPr>
            <a:endParaRPr>
              <a:latin typeface="Proxima Nova"/>
              <a:ea typeface="Proxima Nova"/>
              <a:cs typeface="Proxima Nova"/>
              <a:sym typeface="Proxima Nova"/>
            </a:endParaRPr>
          </a:p>
        </p:txBody>
      </p:sp>
      <p:sp>
        <p:nvSpPr>
          <p:cNvPr id="638" name="Google Shape;638;p70"/>
          <p:cNvSpPr/>
          <p:nvPr/>
        </p:nvSpPr>
        <p:spPr>
          <a:xfrm>
            <a:off x="5745325" y="2935100"/>
            <a:ext cx="1022400" cy="10272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39" name="Google Shape;639;p70"/>
          <p:cNvPicPr preferRelativeResize="0"/>
          <p:nvPr/>
        </p:nvPicPr>
        <p:blipFill>
          <a:blip r:embed="rId4">
            <a:alphaModFix/>
          </a:blip>
          <a:stretch>
            <a:fillRect/>
          </a:stretch>
        </p:blipFill>
        <p:spPr>
          <a:xfrm>
            <a:off x="5530337" y="4039275"/>
            <a:ext cx="1452391" cy="1027200"/>
          </a:xfrm>
          <a:prstGeom prst="rect">
            <a:avLst/>
          </a:prstGeom>
          <a:noFill/>
          <a:ln>
            <a:noFill/>
          </a:ln>
        </p:spPr>
      </p:pic>
      <p:pic>
        <p:nvPicPr>
          <p:cNvPr id="640" name="Google Shape;640;p70"/>
          <p:cNvPicPr preferRelativeResize="0"/>
          <p:nvPr/>
        </p:nvPicPr>
        <p:blipFill>
          <a:blip r:embed="rId5">
            <a:alphaModFix/>
          </a:blip>
          <a:stretch>
            <a:fillRect/>
          </a:stretch>
        </p:blipFill>
        <p:spPr>
          <a:xfrm>
            <a:off x="7933644" y="273850"/>
            <a:ext cx="1031557" cy="476700"/>
          </a:xfrm>
          <a:prstGeom prst="rect">
            <a:avLst/>
          </a:prstGeom>
          <a:noFill/>
          <a:ln>
            <a:noFill/>
          </a:ln>
        </p:spPr>
      </p:pic>
      <p:pic>
        <p:nvPicPr>
          <p:cNvPr id="641" name="Google Shape;641;p70"/>
          <p:cNvPicPr preferRelativeResize="0"/>
          <p:nvPr/>
        </p:nvPicPr>
        <p:blipFill>
          <a:blip r:embed="rId6">
            <a:alphaModFix/>
          </a:blip>
          <a:stretch>
            <a:fillRect/>
          </a:stretch>
        </p:blipFill>
        <p:spPr>
          <a:xfrm>
            <a:off x="578093" y="2013025"/>
            <a:ext cx="4618800" cy="2871354"/>
          </a:xfrm>
          <a:prstGeom prst="rect">
            <a:avLst/>
          </a:prstGeom>
          <a:noFill/>
          <a:ln>
            <a:noFill/>
          </a:ln>
        </p:spPr>
      </p:pic>
      <p:cxnSp>
        <p:nvCxnSpPr>
          <p:cNvPr id="642" name="Google Shape;642;p70"/>
          <p:cNvCxnSpPr/>
          <p:nvPr/>
        </p:nvCxnSpPr>
        <p:spPr>
          <a:xfrm>
            <a:off x="3693375" y="4648225"/>
            <a:ext cx="1646700" cy="0"/>
          </a:xfrm>
          <a:prstGeom prst="straightConnector1">
            <a:avLst/>
          </a:prstGeom>
          <a:noFill/>
          <a:ln w="9525" cap="flat" cmpd="sng">
            <a:solidFill>
              <a:srgbClr val="FF0000"/>
            </a:solidFill>
            <a:prstDash val="solid"/>
            <a:round/>
            <a:headEnd type="none" w="med" len="med"/>
            <a:tailEnd type="triangl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26"/>
          <p:cNvSpPr txBox="1">
            <a:spLocks noGrp="1"/>
          </p:cNvSpPr>
          <p:nvPr>
            <p:ph type="title"/>
          </p:nvPr>
        </p:nvSpPr>
        <p:spPr>
          <a:xfrm>
            <a:off x="899594" y="1501902"/>
            <a:ext cx="7772401" cy="2095966"/>
          </a:xfrm>
          <a:prstGeom prst="rect">
            <a:avLst/>
          </a:prstGeom>
          <a:noFill/>
          <a:ln>
            <a:noFill/>
          </a:ln>
        </p:spPr>
        <p:txBody>
          <a:bodyPr spcFirstLastPara="1" wrap="square" lIns="91425" tIns="91425" rIns="91425" bIns="91425" anchor="b" anchorCtr="0">
            <a:noAutofit/>
          </a:bodyPr>
          <a:lstStyle/>
          <a:p>
            <a:pPr marL="0" lvl="0" indent="0" algn="r" rtl="0">
              <a:lnSpc>
                <a:spcPct val="102702"/>
              </a:lnSpc>
              <a:spcBef>
                <a:spcPts val="0"/>
              </a:spcBef>
              <a:spcAft>
                <a:spcPts val="0"/>
              </a:spcAft>
              <a:buSzPts val="3700"/>
              <a:buNone/>
            </a:pPr>
            <a:r>
              <a:rPr lang="en-GB"/>
              <a:t>Welcome and introduction</a:t>
            </a:r>
            <a:endParaRPr/>
          </a:p>
        </p:txBody>
      </p:sp>
      <p:sp>
        <p:nvSpPr>
          <p:cNvPr id="197" name="Google Shape;197;p26"/>
          <p:cNvSpPr txBox="1">
            <a:spLocks noGrp="1"/>
          </p:cNvSpPr>
          <p:nvPr>
            <p:ph type="subTitle" idx="1"/>
          </p:nvPr>
        </p:nvSpPr>
        <p:spPr>
          <a:xfrm>
            <a:off x="1813994" y="3848751"/>
            <a:ext cx="6858000" cy="1241822"/>
          </a:xfrm>
          <a:prstGeom prst="rect">
            <a:avLst/>
          </a:prstGeom>
          <a:noFill/>
          <a:ln>
            <a:noFill/>
          </a:ln>
        </p:spPr>
        <p:txBody>
          <a:bodyPr spcFirstLastPara="1" wrap="square" lIns="91425" tIns="91425" rIns="91425" bIns="91425" anchor="t" anchorCtr="0">
            <a:noAutofit/>
          </a:bodyPr>
          <a:lstStyle/>
          <a:p>
            <a:pPr marL="0" lvl="0" indent="0" algn="r" rtl="0">
              <a:lnSpc>
                <a:spcPct val="90000"/>
              </a:lnSpc>
              <a:spcBef>
                <a:spcPts val="300"/>
              </a:spcBef>
              <a:spcAft>
                <a:spcPts val="0"/>
              </a:spcAft>
              <a:buSzPts val="1980"/>
              <a:buNone/>
            </a:pPr>
            <a:endParaRPr sz="1400">
              <a:solidFill>
                <a:srgbClr val="4C4C4C"/>
              </a:solidFill>
            </a:endParaRPr>
          </a:p>
        </p:txBody>
      </p:sp>
      <p:sp>
        <p:nvSpPr>
          <p:cNvPr id="198" name="Google Shape;198;p26"/>
          <p:cNvSpPr/>
          <p:nvPr/>
        </p:nvSpPr>
        <p:spPr>
          <a:xfrm>
            <a:off x="-3133" y="782"/>
            <a:ext cx="328808" cy="514349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646"/>
        <p:cNvGrpSpPr/>
        <p:nvPr/>
      </p:nvGrpSpPr>
      <p:grpSpPr>
        <a:xfrm>
          <a:off x="0" y="0"/>
          <a:ext cx="0" cy="0"/>
          <a:chOff x="0" y="0"/>
          <a:chExt cx="0" cy="0"/>
        </a:xfrm>
      </p:grpSpPr>
      <p:pic>
        <p:nvPicPr>
          <p:cNvPr id="647" name="Google Shape;647;p71"/>
          <p:cNvPicPr preferRelativeResize="0"/>
          <p:nvPr/>
        </p:nvPicPr>
        <p:blipFill>
          <a:blip r:embed="rId3">
            <a:alphaModFix/>
          </a:blip>
          <a:stretch>
            <a:fillRect/>
          </a:stretch>
        </p:blipFill>
        <p:spPr>
          <a:xfrm>
            <a:off x="6484400" y="2377188"/>
            <a:ext cx="1220648" cy="1027200"/>
          </a:xfrm>
          <a:prstGeom prst="rect">
            <a:avLst/>
          </a:prstGeom>
          <a:noFill/>
          <a:ln>
            <a:noFill/>
          </a:ln>
        </p:spPr>
      </p:pic>
      <p:pic>
        <p:nvPicPr>
          <p:cNvPr id="648" name="Google Shape;648;p71"/>
          <p:cNvPicPr preferRelativeResize="0"/>
          <p:nvPr/>
        </p:nvPicPr>
        <p:blipFill>
          <a:blip r:embed="rId4">
            <a:alphaModFix/>
          </a:blip>
          <a:stretch>
            <a:fillRect/>
          </a:stretch>
        </p:blipFill>
        <p:spPr>
          <a:xfrm>
            <a:off x="5276925" y="3518650"/>
            <a:ext cx="3635600" cy="902400"/>
          </a:xfrm>
          <a:prstGeom prst="rect">
            <a:avLst/>
          </a:prstGeom>
          <a:noFill/>
          <a:ln>
            <a:noFill/>
          </a:ln>
        </p:spPr>
      </p:pic>
      <p:pic>
        <p:nvPicPr>
          <p:cNvPr id="649" name="Google Shape;649;p71"/>
          <p:cNvPicPr preferRelativeResize="0"/>
          <p:nvPr/>
        </p:nvPicPr>
        <p:blipFill>
          <a:blip r:embed="rId5">
            <a:alphaModFix/>
          </a:blip>
          <a:stretch>
            <a:fillRect/>
          </a:stretch>
        </p:blipFill>
        <p:spPr>
          <a:xfrm>
            <a:off x="7933644" y="273850"/>
            <a:ext cx="1031557" cy="476700"/>
          </a:xfrm>
          <a:prstGeom prst="rect">
            <a:avLst/>
          </a:prstGeom>
          <a:noFill/>
          <a:ln>
            <a:noFill/>
          </a:ln>
        </p:spPr>
      </p:pic>
      <p:pic>
        <p:nvPicPr>
          <p:cNvPr id="650" name="Google Shape;650;p71"/>
          <p:cNvPicPr preferRelativeResize="0"/>
          <p:nvPr/>
        </p:nvPicPr>
        <p:blipFill rotWithShape="1">
          <a:blip r:embed="rId6">
            <a:alphaModFix amt="10000"/>
          </a:blip>
          <a:srcRect l="44900"/>
          <a:stretch/>
        </p:blipFill>
        <p:spPr>
          <a:xfrm>
            <a:off x="4893575" y="0"/>
            <a:ext cx="4250430" cy="5143503"/>
          </a:xfrm>
          <a:prstGeom prst="rect">
            <a:avLst/>
          </a:prstGeom>
          <a:noFill/>
          <a:ln>
            <a:noFill/>
          </a:ln>
        </p:spPr>
      </p:pic>
      <p:sp>
        <p:nvSpPr>
          <p:cNvPr id="651" name="Google Shape;651;p71"/>
          <p:cNvSpPr txBox="1"/>
          <p:nvPr/>
        </p:nvSpPr>
        <p:spPr>
          <a:xfrm>
            <a:off x="400051" y="273845"/>
            <a:ext cx="7886700" cy="6618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None/>
            </a:pPr>
            <a:r>
              <a:rPr lang="en-GB" sz="2400" b="1"/>
              <a:t>Wise: 2 types of determinands</a:t>
            </a:r>
            <a:endParaRPr sz="2400" b="1" i="0" u="none" strike="noStrike" cap="none">
              <a:solidFill>
                <a:srgbClr val="000000"/>
              </a:solidFill>
              <a:latin typeface="Arial"/>
              <a:ea typeface="Arial"/>
              <a:cs typeface="Arial"/>
              <a:sym typeface="Arial"/>
            </a:endParaRPr>
          </a:p>
        </p:txBody>
      </p:sp>
      <p:grpSp>
        <p:nvGrpSpPr>
          <p:cNvPr id="652" name="Google Shape;652;p71"/>
          <p:cNvGrpSpPr/>
          <p:nvPr/>
        </p:nvGrpSpPr>
        <p:grpSpPr>
          <a:xfrm>
            <a:off x="628638" y="1426186"/>
            <a:ext cx="1461600" cy="1172664"/>
            <a:chOff x="1770688" y="957786"/>
            <a:chExt cx="1461600" cy="1172664"/>
          </a:xfrm>
        </p:grpSpPr>
        <p:grpSp>
          <p:nvGrpSpPr>
            <p:cNvPr id="653" name="Google Shape;653;p71"/>
            <p:cNvGrpSpPr/>
            <p:nvPr/>
          </p:nvGrpSpPr>
          <p:grpSpPr>
            <a:xfrm>
              <a:off x="2115256" y="957786"/>
              <a:ext cx="772468" cy="772468"/>
              <a:chOff x="3291500" y="2028975"/>
              <a:chExt cx="1092600" cy="1092600"/>
            </a:xfrm>
          </p:grpSpPr>
          <p:sp>
            <p:nvSpPr>
              <p:cNvPr id="654" name="Google Shape;654;p71"/>
              <p:cNvSpPr/>
              <p:nvPr/>
            </p:nvSpPr>
            <p:spPr>
              <a:xfrm>
                <a:off x="3291500" y="2028975"/>
                <a:ext cx="1092600" cy="1092600"/>
              </a:xfrm>
              <a:prstGeom prst="ellipse">
                <a:avLst/>
              </a:prstGeom>
              <a:solidFill>
                <a:schemeClr val="lt2"/>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55" name="Google Shape;655;p71"/>
              <p:cNvPicPr preferRelativeResize="0"/>
              <p:nvPr/>
            </p:nvPicPr>
            <p:blipFill>
              <a:blip r:embed="rId7">
                <a:alphaModFix/>
              </a:blip>
              <a:stretch>
                <a:fillRect/>
              </a:stretch>
            </p:blipFill>
            <p:spPr>
              <a:xfrm>
                <a:off x="3506904" y="2244375"/>
                <a:ext cx="661800" cy="661800"/>
              </a:xfrm>
              <a:prstGeom prst="rect">
                <a:avLst/>
              </a:prstGeom>
              <a:noFill/>
              <a:ln>
                <a:noFill/>
              </a:ln>
              <a:effectLst>
                <a:reflection stA="40000" endPos="3000" dist="38100" dir="5400000" fadeDir="5400012" sy="-100000" algn="bl" rotWithShape="0"/>
              </a:effectLst>
            </p:spPr>
          </p:pic>
        </p:grpSp>
        <p:sp>
          <p:nvSpPr>
            <p:cNvPr id="656" name="Google Shape;656;p71"/>
            <p:cNvSpPr txBox="1"/>
            <p:nvPr/>
          </p:nvSpPr>
          <p:spPr>
            <a:xfrm>
              <a:off x="1770688" y="1730250"/>
              <a:ext cx="14616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b="1">
                  <a:latin typeface="Proxima Nova"/>
                  <a:ea typeface="Proxima Nova"/>
                  <a:cs typeface="Proxima Nova"/>
                  <a:sym typeface="Proxima Nova"/>
                </a:rPr>
                <a:t>Water Quality</a:t>
              </a:r>
              <a:endParaRPr b="1">
                <a:latin typeface="Proxima Nova"/>
                <a:ea typeface="Proxima Nova"/>
                <a:cs typeface="Proxima Nova"/>
                <a:sym typeface="Proxima Nova"/>
              </a:endParaRPr>
            </a:p>
          </p:txBody>
        </p:sp>
      </p:grpSp>
      <p:grpSp>
        <p:nvGrpSpPr>
          <p:cNvPr id="657" name="Google Shape;657;p71"/>
          <p:cNvGrpSpPr/>
          <p:nvPr/>
        </p:nvGrpSpPr>
        <p:grpSpPr>
          <a:xfrm>
            <a:off x="512552" y="3218445"/>
            <a:ext cx="1693800" cy="1172668"/>
            <a:chOff x="5530552" y="957782"/>
            <a:chExt cx="1693800" cy="1172668"/>
          </a:xfrm>
        </p:grpSpPr>
        <p:grpSp>
          <p:nvGrpSpPr>
            <p:cNvPr id="658" name="Google Shape;658;p71"/>
            <p:cNvGrpSpPr/>
            <p:nvPr/>
          </p:nvGrpSpPr>
          <p:grpSpPr>
            <a:xfrm>
              <a:off x="5991219" y="957782"/>
              <a:ext cx="772468" cy="772468"/>
              <a:chOff x="4675850" y="1728975"/>
              <a:chExt cx="1092600" cy="1092600"/>
            </a:xfrm>
          </p:grpSpPr>
          <p:sp>
            <p:nvSpPr>
              <p:cNvPr id="659" name="Google Shape;659;p71"/>
              <p:cNvSpPr/>
              <p:nvPr/>
            </p:nvSpPr>
            <p:spPr>
              <a:xfrm>
                <a:off x="4675850" y="1728975"/>
                <a:ext cx="1092600" cy="1092600"/>
              </a:xfrm>
              <a:prstGeom prst="ellipse">
                <a:avLst/>
              </a:prstGeom>
              <a:solidFill>
                <a:schemeClr val="lt2"/>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60" name="Google Shape;660;p71"/>
              <p:cNvPicPr preferRelativeResize="0"/>
              <p:nvPr/>
            </p:nvPicPr>
            <p:blipFill>
              <a:blip r:embed="rId8">
                <a:alphaModFix/>
              </a:blip>
              <a:stretch>
                <a:fillRect/>
              </a:stretch>
            </p:blipFill>
            <p:spPr>
              <a:xfrm>
                <a:off x="4891258" y="1944375"/>
                <a:ext cx="661800" cy="661800"/>
              </a:xfrm>
              <a:prstGeom prst="rect">
                <a:avLst/>
              </a:prstGeom>
              <a:noFill/>
              <a:ln>
                <a:noFill/>
              </a:ln>
            </p:spPr>
          </p:pic>
        </p:grpSp>
        <p:sp>
          <p:nvSpPr>
            <p:cNvPr id="661" name="Google Shape;661;p71"/>
            <p:cNvSpPr txBox="1"/>
            <p:nvPr/>
          </p:nvSpPr>
          <p:spPr>
            <a:xfrm>
              <a:off x="5530552" y="1730250"/>
              <a:ext cx="16938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b="1">
                  <a:latin typeface="Proxima Nova"/>
                  <a:ea typeface="Proxima Nova"/>
                  <a:cs typeface="Proxima Nova"/>
                  <a:sym typeface="Proxima Nova"/>
                </a:rPr>
                <a:t>Emission to water</a:t>
              </a:r>
              <a:endParaRPr b="1">
                <a:latin typeface="Proxima Nova"/>
                <a:ea typeface="Proxima Nova"/>
                <a:cs typeface="Proxima Nova"/>
                <a:sym typeface="Proxima Nova"/>
              </a:endParaRPr>
            </a:p>
          </p:txBody>
        </p:sp>
      </p:grpSp>
      <p:sp>
        <p:nvSpPr>
          <p:cNvPr id="662" name="Google Shape;662;p71"/>
          <p:cNvSpPr txBox="1"/>
          <p:nvPr/>
        </p:nvSpPr>
        <p:spPr>
          <a:xfrm>
            <a:off x="2047474" y="1392850"/>
            <a:ext cx="2846100" cy="1569900"/>
          </a:xfrm>
          <a:prstGeom prst="rect">
            <a:avLst/>
          </a:prstGeom>
          <a:noFill/>
          <a:ln>
            <a:noFill/>
          </a:ln>
        </p:spPr>
        <p:txBody>
          <a:bodyPr spcFirstLastPara="1" wrap="square" lIns="91425" tIns="91425" rIns="91425" bIns="91425" anchor="t" anchorCtr="0">
            <a:spAutoFit/>
          </a:bodyPr>
          <a:lstStyle/>
          <a:p>
            <a:pPr marL="457200" lvl="0" indent="-292100" algn="l" rtl="0">
              <a:spcBef>
                <a:spcPts val="0"/>
              </a:spcBef>
              <a:spcAft>
                <a:spcPts val="0"/>
              </a:spcAft>
              <a:buSzPts val="1000"/>
              <a:buFont typeface="Proxima Nova"/>
              <a:buChar char="●"/>
            </a:pPr>
            <a:r>
              <a:rPr lang="en-GB" sz="1000">
                <a:latin typeface="Proxima Nova"/>
                <a:ea typeface="Proxima Nova"/>
                <a:cs typeface="Proxima Nova"/>
                <a:sym typeface="Proxima Nova"/>
              </a:rPr>
              <a:t>Pollution from oxygen consuming substances</a:t>
            </a:r>
            <a:endParaRPr sz="1000">
              <a:latin typeface="Proxima Nova"/>
              <a:ea typeface="Proxima Nova"/>
              <a:cs typeface="Proxima Nova"/>
              <a:sym typeface="Proxima Nova"/>
            </a:endParaRPr>
          </a:p>
          <a:p>
            <a:pPr marL="457200" lvl="0" indent="-292100" algn="l" rtl="0">
              <a:spcBef>
                <a:spcPts val="0"/>
              </a:spcBef>
              <a:spcAft>
                <a:spcPts val="0"/>
              </a:spcAft>
              <a:buSzPts val="1000"/>
              <a:buFont typeface="Proxima Nova"/>
              <a:buChar char="●"/>
            </a:pPr>
            <a:r>
              <a:rPr lang="en-GB" sz="1000">
                <a:latin typeface="Proxima Nova"/>
                <a:ea typeface="Proxima Nova"/>
                <a:cs typeface="Proxima Nova"/>
                <a:sym typeface="Proxima Nova"/>
              </a:rPr>
              <a:t>Nutrient enrichment / eutrophication</a:t>
            </a:r>
            <a:endParaRPr sz="1000">
              <a:latin typeface="Proxima Nova"/>
              <a:ea typeface="Proxima Nova"/>
              <a:cs typeface="Proxima Nova"/>
              <a:sym typeface="Proxima Nova"/>
            </a:endParaRPr>
          </a:p>
          <a:p>
            <a:pPr marL="457200" lvl="0" indent="-292100" algn="l" rtl="0">
              <a:spcBef>
                <a:spcPts val="0"/>
              </a:spcBef>
              <a:spcAft>
                <a:spcPts val="0"/>
              </a:spcAft>
              <a:buSzPts val="1000"/>
              <a:buFont typeface="Proxima Nova"/>
              <a:buChar char="●"/>
            </a:pPr>
            <a:r>
              <a:rPr lang="en-GB" sz="1000">
                <a:latin typeface="Proxima Nova"/>
                <a:ea typeface="Proxima Nova"/>
                <a:cs typeface="Proxima Nova"/>
                <a:sym typeface="Proxima Nova"/>
              </a:rPr>
              <a:t>Hazardous substances and emerging chemicals (pesticides, metals &amp; metalloids, …)</a:t>
            </a:r>
            <a:endParaRPr sz="1000">
              <a:latin typeface="Proxima Nova"/>
              <a:ea typeface="Proxima Nova"/>
              <a:cs typeface="Proxima Nova"/>
              <a:sym typeface="Proxima Nova"/>
            </a:endParaRPr>
          </a:p>
          <a:p>
            <a:pPr marL="457200" lvl="0" indent="-292100" algn="l" rtl="0">
              <a:spcBef>
                <a:spcPts val="0"/>
              </a:spcBef>
              <a:spcAft>
                <a:spcPts val="0"/>
              </a:spcAft>
              <a:buSzPts val="1000"/>
              <a:buFont typeface="Proxima Nova"/>
              <a:buChar char="●"/>
            </a:pPr>
            <a:r>
              <a:rPr lang="en-GB" sz="1000">
                <a:latin typeface="Proxima Nova"/>
                <a:ea typeface="Proxima Nova"/>
                <a:cs typeface="Proxima Nova"/>
                <a:sym typeface="Proxima Nova"/>
              </a:rPr>
              <a:t>Other pressures affecting water quality (salinization, acidification, thermal, Climate change)</a:t>
            </a:r>
            <a:endParaRPr sz="1000"/>
          </a:p>
        </p:txBody>
      </p:sp>
      <p:sp>
        <p:nvSpPr>
          <p:cNvPr id="663" name="Google Shape;663;p71"/>
          <p:cNvSpPr txBox="1"/>
          <p:nvPr/>
        </p:nvSpPr>
        <p:spPr>
          <a:xfrm>
            <a:off x="2114750" y="3290675"/>
            <a:ext cx="2778900" cy="954300"/>
          </a:xfrm>
          <a:prstGeom prst="rect">
            <a:avLst/>
          </a:prstGeom>
          <a:noFill/>
          <a:ln>
            <a:noFill/>
          </a:ln>
        </p:spPr>
        <p:txBody>
          <a:bodyPr spcFirstLastPara="1" wrap="square" lIns="91425" tIns="91425" rIns="91425" bIns="91425" anchor="t" anchorCtr="0">
            <a:spAutoFit/>
          </a:bodyPr>
          <a:lstStyle/>
          <a:p>
            <a:pPr marL="457200" lvl="0" indent="-292100" algn="l" rtl="0">
              <a:spcBef>
                <a:spcPts val="0"/>
              </a:spcBef>
              <a:spcAft>
                <a:spcPts val="0"/>
              </a:spcAft>
              <a:buSzPts val="1000"/>
              <a:buFont typeface="Proxima Nova"/>
              <a:buChar char="●"/>
            </a:pPr>
            <a:r>
              <a:rPr lang="en-GB" sz="1000">
                <a:latin typeface="Proxima Nova"/>
                <a:ea typeface="Proxima Nova"/>
                <a:cs typeface="Proxima Nova"/>
                <a:sym typeface="Proxima Nova"/>
              </a:rPr>
              <a:t>Oxygen consuming substances - organic pollution</a:t>
            </a:r>
            <a:endParaRPr sz="1000">
              <a:latin typeface="Proxima Nova"/>
              <a:ea typeface="Proxima Nova"/>
              <a:cs typeface="Proxima Nova"/>
              <a:sym typeface="Proxima Nova"/>
            </a:endParaRPr>
          </a:p>
          <a:p>
            <a:pPr marL="457200" lvl="0" indent="-292100" algn="l" rtl="0">
              <a:spcBef>
                <a:spcPts val="0"/>
              </a:spcBef>
              <a:spcAft>
                <a:spcPts val="0"/>
              </a:spcAft>
              <a:buSzPts val="1000"/>
              <a:buFont typeface="Proxima Nova"/>
              <a:buChar char="●"/>
            </a:pPr>
            <a:r>
              <a:rPr lang="en-GB" sz="1000">
                <a:latin typeface="Proxima Nova"/>
                <a:ea typeface="Proxima Nova"/>
                <a:cs typeface="Proxima Nova"/>
                <a:sym typeface="Proxima Nova"/>
              </a:rPr>
              <a:t>Nutrient enrichment / eutrophication</a:t>
            </a:r>
            <a:endParaRPr sz="1000">
              <a:latin typeface="Proxima Nova"/>
              <a:ea typeface="Proxima Nova"/>
              <a:cs typeface="Proxima Nova"/>
              <a:sym typeface="Proxima Nova"/>
            </a:endParaRPr>
          </a:p>
          <a:p>
            <a:pPr marL="457200" lvl="0" indent="-292100" algn="l" rtl="0">
              <a:spcBef>
                <a:spcPts val="0"/>
              </a:spcBef>
              <a:spcAft>
                <a:spcPts val="0"/>
              </a:spcAft>
              <a:buSzPts val="1000"/>
              <a:buFont typeface="Proxima Nova"/>
              <a:buChar char="●"/>
            </a:pPr>
            <a:r>
              <a:rPr lang="en-GB" sz="1000">
                <a:latin typeface="Proxima Nova"/>
                <a:ea typeface="Proxima Nova"/>
                <a:cs typeface="Proxima Nova"/>
                <a:sym typeface="Proxima Nova"/>
              </a:rPr>
              <a:t>Hazardous substances and emerging chemicals</a:t>
            </a:r>
            <a:endParaRPr sz="1000"/>
          </a:p>
        </p:txBody>
      </p:sp>
      <p:sp>
        <p:nvSpPr>
          <p:cNvPr id="664" name="Google Shape;664;p71"/>
          <p:cNvSpPr txBox="1"/>
          <p:nvPr/>
        </p:nvSpPr>
        <p:spPr>
          <a:xfrm>
            <a:off x="5579125" y="1392850"/>
            <a:ext cx="3031200" cy="831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a:latin typeface="Proxima Nova"/>
                <a:ea typeface="Proxima Nova"/>
                <a:cs typeface="Proxima Nova"/>
                <a:sym typeface="Proxima Nova"/>
              </a:rPr>
              <a:t>In total </a:t>
            </a:r>
            <a:r>
              <a:rPr lang="en-GB" b="1">
                <a:latin typeface="Proxima Nova"/>
                <a:ea typeface="Proxima Nova"/>
                <a:cs typeface="Proxima Nova"/>
                <a:sym typeface="Proxima Nova"/>
              </a:rPr>
              <a:t>879 </a:t>
            </a:r>
            <a:r>
              <a:rPr lang="en-GB">
                <a:latin typeface="Proxima Nova"/>
                <a:ea typeface="Proxima Nova"/>
                <a:cs typeface="Proxima Nova"/>
                <a:sym typeface="Proxima Nova"/>
              </a:rPr>
              <a:t>of determinands linked to a specific codes as well as </a:t>
            </a:r>
            <a:r>
              <a:rPr lang="en-GB" b="1">
                <a:latin typeface="Proxima Nova"/>
                <a:ea typeface="Proxima Nova"/>
                <a:cs typeface="Proxima Nova"/>
                <a:sym typeface="Proxima Nova"/>
              </a:rPr>
              <a:t>67 </a:t>
            </a:r>
            <a:r>
              <a:rPr lang="en-GB">
                <a:latin typeface="Proxima Nova"/>
                <a:ea typeface="Proxima Nova"/>
                <a:cs typeface="Proxima Nova"/>
                <a:sym typeface="Proxima Nova"/>
              </a:rPr>
              <a:t>units of measurements.</a:t>
            </a:r>
            <a:endParaRPr>
              <a:latin typeface="Proxima Nova"/>
              <a:ea typeface="Proxima Nova"/>
              <a:cs typeface="Proxima Nova"/>
              <a:sym typeface="Proxima Nova"/>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668"/>
        <p:cNvGrpSpPr/>
        <p:nvPr/>
      </p:nvGrpSpPr>
      <p:grpSpPr>
        <a:xfrm>
          <a:off x="0" y="0"/>
          <a:ext cx="0" cy="0"/>
          <a:chOff x="0" y="0"/>
          <a:chExt cx="0" cy="0"/>
        </a:xfrm>
      </p:grpSpPr>
      <p:sp>
        <p:nvSpPr>
          <p:cNvPr id="669" name="Google Shape;669;p72"/>
          <p:cNvSpPr txBox="1"/>
          <p:nvPr/>
        </p:nvSpPr>
        <p:spPr>
          <a:xfrm>
            <a:off x="628651" y="273845"/>
            <a:ext cx="7886700" cy="6618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None/>
            </a:pPr>
            <a:r>
              <a:rPr lang="en-GB" sz="3200" b="1"/>
              <a:t>W3 Cube</a:t>
            </a:r>
            <a:endParaRPr sz="3200" b="1" i="0" u="none" strike="noStrike" cap="none">
              <a:solidFill>
                <a:srgbClr val="000000"/>
              </a:solidFill>
              <a:latin typeface="Arial"/>
              <a:ea typeface="Arial"/>
              <a:cs typeface="Arial"/>
              <a:sym typeface="Arial"/>
            </a:endParaRPr>
          </a:p>
        </p:txBody>
      </p:sp>
      <p:sp>
        <p:nvSpPr>
          <p:cNvPr id="670" name="Google Shape;670;p72"/>
          <p:cNvSpPr txBox="1"/>
          <p:nvPr/>
        </p:nvSpPr>
        <p:spPr>
          <a:xfrm>
            <a:off x="578100" y="1084800"/>
            <a:ext cx="7534500" cy="23397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Font typeface="Proxima Nova"/>
              <a:buChar char="●"/>
            </a:pPr>
            <a:r>
              <a:rPr lang="en-GB">
                <a:latin typeface="Proxima Nova"/>
                <a:ea typeface="Proxima Nova"/>
                <a:cs typeface="Proxima Nova"/>
                <a:sym typeface="Proxima Nova"/>
              </a:rPr>
              <a:t>Data Cube Vocabulary is focused on the publication of multidimensional data on the web</a:t>
            </a:r>
            <a:endParaRPr>
              <a:latin typeface="Proxima Nova"/>
              <a:ea typeface="Proxima Nova"/>
              <a:cs typeface="Proxima Nova"/>
              <a:sym typeface="Proxima Nova"/>
            </a:endParaRPr>
          </a:p>
          <a:p>
            <a:pPr marL="457200" lvl="0" indent="-317500" algn="l" rtl="0">
              <a:spcBef>
                <a:spcPts val="0"/>
              </a:spcBef>
              <a:spcAft>
                <a:spcPts val="0"/>
              </a:spcAft>
              <a:buSzPts val="1400"/>
              <a:buFont typeface="Proxima Nova"/>
              <a:buChar char="●"/>
            </a:pPr>
            <a:r>
              <a:rPr lang="en-GB">
                <a:latin typeface="Proxima Nova"/>
                <a:ea typeface="Proxima Nova"/>
                <a:cs typeface="Proxima Nova"/>
                <a:sym typeface="Proxima Nova"/>
              </a:rPr>
              <a:t>Components of Cube</a:t>
            </a:r>
            <a:endParaRPr>
              <a:latin typeface="Proxima Nova"/>
              <a:ea typeface="Proxima Nova"/>
              <a:cs typeface="Proxima Nova"/>
              <a:sym typeface="Proxima Nova"/>
            </a:endParaRPr>
          </a:p>
          <a:p>
            <a:pPr marL="914400" lvl="1" indent="-317500" algn="l" rtl="0">
              <a:spcBef>
                <a:spcPts val="0"/>
              </a:spcBef>
              <a:spcAft>
                <a:spcPts val="0"/>
              </a:spcAft>
              <a:buSzPts val="1400"/>
              <a:buFont typeface="Proxima Nova"/>
              <a:buChar char="○"/>
            </a:pPr>
            <a:r>
              <a:rPr lang="en-GB">
                <a:latin typeface="Proxima Nova"/>
                <a:ea typeface="Proxima Nova"/>
                <a:cs typeface="Proxima Nova"/>
                <a:sym typeface="Proxima Nova"/>
              </a:rPr>
              <a:t>Actual observations</a:t>
            </a:r>
            <a:endParaRPr>
              <a:latin typeface="Proxima Nova"/>
              <a:ea typeface="Proxima Nova"/>
              <a:cs typeface="Proxima Nova"/>
              <a:sym typeface="Proxima Nova"/>
            </a:endParaRPr>
          </a:p>
          <a:p>
            <a:pPr marL="914400" lvl="1" indent="-317500" algn="l" rtl="0">
              <a:spcBef>
                <a:spcPts val="0"/>
              </a:spcBef>
              <a:spcAft>
                <a:spcPts val="0"/>
              </a:spcAft>
              <a:buSzPts val="1400"/>
              <a:buFont typeface="Proxima Nova"/>
              <a:buChar char="○"/>
            </a:pPr>
            <a:r>
              <a:rPr lang="en-GB">
                <a:latin typeface="Proxima Nova"/>
                <a:ea typeface="Proxima Nova"/>
                <a:cs typeface="Proxima Nova"/>
                <a:sym typeface="Proxima Nova"/>
              </a:rPr>
              <a:t>Organizational structure needed to know the value of each dimension at which the observation is located</a:t>
            </a:r>
            <a:endParaRPr>
              <a:latin typeface="Proxima Nova"/>
              <a:ea typeface="Proxima Nova"/>
              <a:cs typeface="Proxima Nova"/>
              <a:sym typeface="Proxima Nova"/>
            </a:endParaRPr>
          </a:p>
          <a:p>
            <a:pPr marL="914400" lvl="1" indent="-317500" algn="l" rtl="0">
              <a:spcBef>
                <a:spcPts val="0"/>
              </a:spcBef>
              <a:spcAft>
                <a:spcPts val="0"/>
              </a:spcAft>
              <a:buSzPts val="1400"/>
              <a:buFont typeface="Proxima Nova"/>
              <a:buChar char="○"/>
            </a:pPr>
            <a:r>
              <a:rPr lang="en-GB">
                <a:latin typeface="Proxima Nova"/>
                <a:ea typeface="Proxima Nova"/>
                <a:cs typeface="Proxima Nova"/>
                <a:sym typeface="Proxima Nova"/>
              </a:rPr>
              <a:t>Metadata to be able to interpret the observations</a:t>
            </a:r>
            <a:endParaRPr>
              <a:latin typeface="Proxima Nova"/>
              <a:ea typeface="Proxima Nova"/>
              <a:cs typeface="Proxima Nova"/>
              <a:sym typeface="Proxima Nova"/>
            </a:endParaRPr>
          </a:p>
          <a:p>
            <a:pPr marL="914400" lvl="1" indent="-317500" algn="l" rtl="0">
              <a:spcBef>
                <a:spcPts val="0"/>
              </a:spcBef>
              <a:spcAft>
                <a:spcPts val="0"/>
              </a:spcAft>
              <a:buSzPts val="1400"/>
              <a:buFont typeface="Proxima Nova"/>
              <a:buChar char="○"/>
            </a:pPr>
            <a:r>
              <a:rPr lang="en-GB">
                <a:latin typeface="Proxima Nova"/>
                <a:ea typeface="Proxima Nova"/>
                <a:cs typeface="Proxima Nova"/>
                <a:sym typeface="Proxima Nova"/>
              </a:rPr>
              <a:t>Reference metadata to describe the dataset as a whole</a:t>
            </a:r>
            <a:endParaRPr>
              <a:latin typeface="Proxima Nova"/>
              <a:ea typeface="Proxima Nova"/>
              <a:cs typeface="Proxima Nova"/>
              <a:sym typeface="Proxima Nova"/>
            </a:endParaRPr>
          </a:p>
          <a:p>
            <a:pPr marL="457200" lvl="0" indent="-317500" algn="l" rtl="0">
              <a:spcBef>
                <a:spcPts val="0"/>
              </a:spcBef>
              <a:spcAft>
                <a:spcPts val="0"/>
              </a:spcAft>
              <a:buSzPts val="1400"/>
              <a:buFont typeface="Proxima Nova"/>
              <a:buChar char="●"/>
            </a:pPr>
            <a:r>
              <a:rPr lang="en-GB">
                <a:latin typeface="Proxima Nova"/>
                <a:ea typeface="Proxima Nova"/>
                <a:cs typeface="Proxima Nova"/>
                <a:sym typeface="Proxima Nova"/>
              </a:rPr>
              <a:t>Slices</a:t>
            </a:r>
            <a:endParaRPr>
              <a:latin typeface="Proxima Nova"/>
              <a:ea typeface="Proxima Nova"/>
              <a:cs typeface="Proxima Nova"/>
              <a:sym typeface="Proxima Nova"/>
            </a:endParaRPr>
          </a:p>
          <a:p>
            <a:pPr marL="914400" lvl="1" indent="-317500" algn="l" rtl="0">
              <a:spcBef>
                <a:spcPts val="0"/>
              </a:spcBef>
              <a:spcAft>
                <a:spcPts val="0"/>
              </a:spcAft>
              <a:buSzPts val="1400"/>
              <a:buFont typeface="Proxima Nova"/>
              <a:buChar char="○"/>
            </a:pPr>
            <a:r>
              <a:rPr lang="en-GB">
                <a:latin typeface="Proxima Nova"/>
                <a:ea typeface="Proxima Nova"/>
                <a:cs typeface="Proxima Nova"/>
                <a:sym typeface="Proxima Nova"/>
              </a:rPr>
              <a:t>Used to group subsets of observations within a dataset</a:t>
            </a:r>
            <a:endParaRPr>
              <a:latin typeface="Proxima Nova"/>
              <a:ea typeface="Proxima Nova"/>
              <a:cs typeface="Proxima Nova"/>
              <a:sym typeface="Proxima Nova"/>
            </a:endParaRPr>
          </a:p>
          <a:p>
            <a:pPr marL="914400" lvl="1" indent="-317500" algn="l" rtl="0">
              <a:spcBef>
                <a:spcPts val="0"/>
              </a:spcBef>
              <a:spcAft>
                <a:spcPts val="0"/>
              </a:spcAft>
              <a:buSzPts val="1400"/>
              <a:buFont typeface="Proxima Nova"/>
              <a:buChar char="○"/>
            </a:pPr>
            <a:r>
              <a:rPr lang="en-GB">
                <a:latin typeface="Proxima Nova"/>
                <a:ea typeface="Proxima Nova"/>
                <a:cs typeface="Proxima Nova"/>
                <a:sym typeface="Proxima Nova"/>
              </a:rPr>
              <a:t>Usually by fixing all but one dimension (for example time in example below)</a:t>
            </a:r>
            <a:endParaRPr>
              <a:latin typeface="Proxima Nova"/>
              <a:ea typeface="Proxima Nova"/>
              <a:cs typeface="Proxima Nova"/>
              <a:sym typeface="Proxima Nova"/>
            </a:endParaRPr>
          </a:p>
        </p:txBody>
      </p:sp>
      <p:pic>
        <p:nvPicPr>
          <p:cNvPr id="671" name="Google Shape;671;p72"/>
          <p:cNvPicPr preferRelativeResize="0"/>
          <p:nvPr/>
        </p:nvPicPr>
        <p:blipFill>
          <a:blip r:embed="rId3">
            <a:alphaModFix/>
          </a:blip>
          <a:stretch>
            <a:fillRect/>
          </a:stretch>
        </p:blipFill>
        <p:spPr>
          <a:xfrm>
            <a:off x="1160587" y="4031773"/>
            <a:ext cx="6822825" cy="760175"/>
          </a:xfrm>
          <a:prstGeom prst="rect">
            <a:avLst/>
          </a:prstGeom>
          <a:noFill/>
          <a:ln>
            <a:noFill/>
          </a:ln>
        </p:spPr>
      </p:pic>
      <p:cxnSp>
        <p:nvCxnSpPr>
          <p:cNvPr id="672" name="Google Shape;672;p72"/>
          <p:cNvCxnSpPr/>
          <p:nvPr/>
        </p:nvCxnSpPr>
        <p:spPr>
          <a:xfrm>
            <a:off x="3869900" y="3565175"/>
            <a:ext cx="0" cy="334200"/>
          </a:xfrm>
          <a:prstGeom prst="straightConnector1">
            <a:avLst/>
          </a:prstGeom>
          <a:noFill/>
          <a:ln w="9525" cap="flat" cmpd="sng">
            <a:solidFill>
              <a:schemeClr val="dk2"/>
            </a:solidFill>
            <a:prstDash val="solid"/>
            <a:round/>
            <a:headEnd type="none" w="med" len="med"/>
            <a:tailEnd type="triangle" w="med" len="med"/>
          </a:ln>
        </p:spPr>
      </p:cxnSp>
      <p:cxnSp>
        <p:nvCxnSpPr>
          <p:cNvPr id="673" name="Google Shape;673;p72"/>
          <p:cNvCxnSpPr/>
          <p:nvPr/>
        </p:nvCxnSpPr>
        <p:spPr>
          <a:xfrm>
            <a:off x="5462475" y="3573650"/>
            <a:ext cx="0" cy="334200"/>
          </a:xfrm>
          <a:prstGeom prst="straightConnector1">
            <a:avLst/>
          </a:prstGeom>
          <a:noFill/>
          <a:ln w="9525" cap="flat" cmpd="sng">
            <a:solidFill>
              <a:schemeClr val="dk2"/>
            </a:solidFill>
            <a:prstDash val="solid"/>
            <a:round/>
            <a:headEnd type="none" w="med" len="med"/>
            <a:tailEnd type="triangle" w="med" len="med"/>
          </a:ln>
        </p:spPr>
      </p:cxnSp>
      <p:cxnSp>
        <p:nvCxnSpPr>
          <p:cNvPr id="674" name="Google Shape;674;p72"/>
          <p:cNvCxnSpPr/>
          <p:nvPr/>
        </p:nvCxnSpPr>
        <p:spPr>
          <a:xfrm>
            <a:off x="7093625" y="3561038"/>
            <a:ext cx="0" cy="3342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678"/>
        <p:cNvGrpSpPr/>
        <p:nvPr/>
      </p:nvGrpSpPr>
      <p:grpSpPr>
        <a:xfrm>
          <a:off x="0" y="0"/>
          <a:ext cx="0" cy="0"/>
          <a:chOff x="0" y="0"/>
          <a:chExt cx="0" cy="0"/>
        </a:xfrm>
      </p:grpSpPr>
      <p:sp>
        <p:nvSpPr>
          <p:cNvPr id="679" name="Google Shape;679;p73"/>
          <p:cNvSpPr txBox="1"/>
          <p:nvPr/>
        </p:nvSpPr>
        <p:spPr>
          <a:xfrm>
            <a:off x="628650" y="1161250"/>
            <a:ext cx="3510300" cy="2031900"/>
          </a:xfrm>
          <a:prstGeom prst="rect">
            <a:avLst/>
          </a:prstGeom>
          <a:noFill/>
          <a:ln>
            <a:noFill/>
          </a:ln>
        </p:spPr>
        <p:txBody>
          <a:bodyPr spcFirstLastPara="1" wrap="square" lIns="91425" tIns="91425" rIns="91425" bIns="91425" anchor="t" anchorCtr="0">
            <a:spAutoFit/>
          </a:bodyPr>
          <a:lstStyle/>
          <a:p>
            <a:pPr marL="457200" lvl="0" indent="-304800" algn="l" rtl="0">
              <a:spcBef>
                <a:spcPts val="0"/>
              </a:spcBef>
              <a:spcAft>
                <a:spcPts val="0"/>
              </a:spcAft>
              <a:buSzPts val="1200"/>
              <a:buFont typeface="Proxima Nova"/>
              <a:buChar char="●"/>
            </a:pPr>
            <a:r>
              <a:rPr lang="en-GB" sz="1200">
                <a:latin typeface="Proxima Nova"/>
                <a:ea typeface="Proxima Nova"/>
                <a:cs typeface="Proxima Nova"/>
                <a:sym typeface="Proxima Nova"/>
              </a:rPr>
              <a:t>Initially developed for Nasa</a:t>
            </a:r>
            <a:endParaRPr sz="1200">
              <a:latin typeface="Proxima Nova"/>
              <a:ea typeface="Proxima Nova"/>
              <a:cs typeface="Proxima Nova"/>
              <a:sym typeface="Proxima Nova"/>
            </a:endParaRPr>
          </a:p>
          <a:p>
            <a:pPr marL="457200" lvl="0" indent="-304800" algn="l" rtl="0">
              <a:spcBef>
                <a:spcPts val="0"/>
              </a:spcBef>
              <a:spcAft>
                <a:spcPts val="0"/>
              </a:spcAft>
              <a:buSzPts val="1200"/>
              <a:buFont typeface="Proxima Nova"/>
              <a:buChar char="●"/>
            </a:pPr>
            <a:r>
              <a:rPr lang="en-GB" sz="1200">
                <a:latin typeface="Proxima Nova"/>
                <a:ea typeface="Proxima Nova"/>
                <a:cs typeface="Proxima Nova"/>
                <a:sym typeface="Proxima Nova"/>
              </a:rPr>
              <a:t>Provides formal way of specifying units explicitly in order to avoid tacit conventions that are prone to misinterpretation</a:t>
            </a:r>
            <a:br>
              <a:rPr lang="en-GB" sz="1200">
                <a:latin typeface="Proxima Nova"/>
                <a:ea typeface="Proxima Nova"/>
                <a:cs typeface="Proxima Nova"/>
                <a:sym typeface="Proxima Nova"/>
              </a:rPr>
            </a:br>
            <a:endParaRPr sz="1200">
              <a:latin typeface="Proxima Nova"/>
              <a:ea typeface="Proxima Nova"/>
              <a:cs typeface="Proxima Nova"/>
              <a:sym typeface="Proxima Nova"/>
            </a:endParaRPr>
          </a:p>
          <a:p>
            <a:pPr marL="457200" lvl="0" indent="-304800" algn="l" rtl="0">
              <a:spcBef>
                <a:spcPts val="0"/>
              </a:spcBef>
              <a:spcAft>
                <a:spcPts val="0"/>
              </a:spcAft>
              <a:buSzPts val="1200"/>
              <a:buFont typeface="Proxima Nova"/>
              <a:buChar char="●"/>
            </a:pPr>
            <a:r>
              <a:rPr lang="en-GB" sz="1200">
                <a:latin typeface="Proxima Nova"/>
                <a:ea typeface="Proxima Nova"/>
                <a:cs typeface="Proxima Nova"/>
                <a:sym typeface="Proxima Nova"/>
              </a:rPr>
              <a:t>QUDT overall</a:t>
            </a:r>
            <a:endParaRPr sz="1200">
              <a:latin typeface="Proxima Nova"/>
              <a:ea typeface="Proxima Nova"/>
              <a:cs typeface="Proxima Nova"/>
              <a:sym typeface="Proxima Nova"/>
            </a:endParaRPr>
          </a:p>
          <a:p>
            <a:pPr marL="914400" lvl="1" indent="-304800" algn="l" rtl="0">
              <a:spcBef>
                <a:spcPts val="0"/>
              </a:spcBef>
              <a:spcAft>
                <a:spcPts val="0"/>
              </a:spcAft>
              <a:buSzPts val="1200"/>
              <a:buFont typeface="Proxima Nova"/>
              <a:buChar char="○"/>
            </a:pPr>
            <a:r>
              <a:rPr lang="en-GB" sz="1200">
                <a:latin typeface="Proxima Nova"/>
                <a:ea typeface="Proxima Nova"/>
                <a:cs typeface="Proxima Nova"/>
                <a:sym typeface="Proxima Nova"/>
              </a:rPr>
              <a:t>1522 units</a:t>
            </a:r>
            <a:endParaRPr sz="1200">
              <a:latin typeface="Proxima Nova"/>
              <a:ea typeface="Proxima Nova"/>
              <a:cs typeface="Proxima Nova"/>
              <a:sym typeface="Proxima Nova"/>
            </a:endParaRPr>
          </a:p>
          <a:p>
            <a:pPr marL="914400" lvl="1" indent="-304800" algn="l" rtl="0">
              <a:spcBef>
                <a:spcPts val="0"/>
              </a:spcBef>
              <a:spcAft>
                <a:spcPts val="0"/>
              </a:spcAft>
              <a:buSzPts val="1200"/>
              <a:buFont typeface="Proxima Nova"/>
              <a:buChar char="○"/>
            </a:pPr>
            <a:r>
              <a:rPr lang="en-GB" sz="1200">
                <a:latin typeface="Proxima Nova"/>
                <a:ea typeface="Proxima Nova"/>
                <a:cs typeface="Proxima Nova"/>
                <a:sym typeface="Proxima Nova"/>
              </a:rPr>
              <a:t>746 quantity kinds</a:t>
            </a:r>
            <a:endParaRPr sz="1200">
              <a:latin typeface="Proxima Nova"/>
              <a:ea typeface="Proxima Nova"/>
              <a:cs typeface="Proxima Nova"/>
              <a:sym typeface="Proxima Nova"/>
            </a:endParaRPr>
          </a:p>
          <a:p>
            <a:pPr marL="914400" lvl="1" indent="-304800" algn="l" rtl="0">
              <a:spcBef>
                <a:spcPts val="0"/>
              </a:spcBef>
              <a:spcAft>
                <a:spcPts val="0"/>
              </a:spcAft>
              <a:buSzPts val="1200"/>
              <a:buFont typeface="Proxima Nova"/>
              <a:buChar char="○"/>
            </a:pPr>
            <a:r>
              <a:rPr lang="en-GB" sz="1200">
                <a:latin typeface="Proxima Nova"/>
                <a:ea typeface="Proxima Nova"/>
                <a:cs typeface="Proxima Nova"/>
                <a:sym typeface="Proxima Nova"/>
              </a:rPr>
              <a:t>148 dimension vectors</a:t>
            </a:r>
            <a:endParaRPr sz="1200">
              <a:latin typeface="Proxima Nova"/>
              <a:ea typeface="Proxima Nova"/>
              <a:cs typeface="Proxima Nova"/>
              <a:sym typeface="Proxima Nova"/>
            </a:endParaRPr>
          </a:p>
        </p:txBody>
      </p:sp>
      <p:sp>
        <p:nvSpPr>
          <p:cNvPr id="680" name="Google Shape;680;p73"/>
          <p:cNvSpPr txBox="1"/>
          <p:nvPr/>
        </p:nvSpPr>
        <p:spPr>
          <a:xfrm>
            <a:off x="628651" y="273845"/>
            <a:ext cx="7886700" cy="6618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None/>
            </a:pPr>
            <a:r>
              <a:rPr lang="en-GB" sz="3200" b="1"/>
              <a:t>QUDT</a:t>
            </a:r>
            <a:endParaRPr sz="3200" b="1" i="0" u="none" strike="noStrike" cap="none">
              <a:solidFill>
                <a:srgbClr val="000000"/>
              </a:solidFill>
              <a:latin typeface="Arial"/>
              <a:ea typeface="Arial"/>
              <a:cs typeface="Arial"/>
              <a:sym typeface="Arial"/>
            </a:endParaRPr>
          </a:p>
        </p:txBody>
      </p:sp>
      <p:pic>
        <p:nvPicPr>
          <p:cNvPr id="681" name="Google Shape;681;p73"/>
          <p:cNvPicPr preferRelativeResize="0"/>
          <p:nvPr/>
        </p:nvPicPr>
        <p:blipFill>
          <a:blip r:embed="rId3">
            <a:alphaModFix/>
          </a:blip>
          <a:stretch>
            <a:fillRect/>
          </a:stretch>
        </p:blipFill>
        <p:spPr>
          <a:xfrm>
            <a:off x="4088450" y="722523"/>
            <a:ext cx="4915999" cy="2063625"/>
          </a:xfrm>
          <a:prstGeom prst="rect">
            <a:avLst/>
          </a:prstGeom>
          <a:noFill/>
          <a:ln>
            <a:noFill/>
          </a:ln>
        </p:spPr>
      </p:pic>
      <p:pic>
        <p:nvPicPr>
          <p:cNvPr id="682" name="Google Shape;682;p73"/>
          <p:cNvPicPr preferRelativeResize="0"/>
          <p:nvPr/>
        </p:nvPicPr>
        <p:blipFill>
          <a:blip r:embed="rId4">
            <a:alphaModFix/>
          </a:blip>
          <a:stretch>
            <a:fillRect/>
          </a:stretch>
        </p:blipFill>
        <p:spPr>
          <a:xfrm>
            <a:off x="4839450" y="3082998"/>
            <a:ext cx="3414001" cy="168340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686"/>
        <p:cNvGrpSpPr/>
        <p:nvPr/>
      </p:nvGrpSpPr>
      <p:grpSpPr>
        <a:xfrm>
          <a:off x="0" y="0"/>
          <a:ext cx="0" cy="0"/>
          <a:chOff x="0" y="0"/>
          <a:chExt cx="0" cy="0"/>
        </a:xfrm>
      </p:grpSpPr>
      <p:sp>
        <p:nvSpPr>
          <p:cNvPr id="687" name="Google Shape;687;p74"/>
          <p:cNvSpPr txBox="1"/>
          <p:nvPr/>
        </p:nvSpPr>
        <p:spPr>
          <a:xfrm>
            <a:off x="578050" y="2215625"/>
            <a:ext cx="4678200" cy="1293000"/>
          </a:xfrm>
          <a:prstGeom prst="rect">
            <a:avLst/>
          </a:prstGeom>
          <a:noFill/>
          <a:ln>
            <a:noFill/>
          </a:ln>
        </p:spPr>
        <p:txBody>
          <a:bodyPr spcFirstLastPara="1" wrap="square" lIns="91425" tIns="91425" rIns="91425" bIns="91425" anchor="t" anchorCtr="0">
            <a:spAutoFit/>
          </a:bodyPr>
          <a:lstStyle/>
          <a:p>
            <a:pPr marL="457200" lvl="0" indent="-304800" algn="l" rtl="0">
              <a:spcBef>
                <a:spcPts val="0"/>
              </a:spcBef>
              <a:spcAft>
                <a:spcPts val="0"/>
              </a:spcAft>
              <a:buSzPts val="1200"/>
              <a:buFont typeface="Proxima Nova"/>
              <a:buChar char="●"/>
            </a:pPr>
            <a:r>
              <a:rPr lang="en-GB" sz="1200">
                <a:latin typeface="Proxima Nova"/>
                <a:ea typeface="Proxima Nova"/>
                <a:cs typeface="Proxima Nova"/>
                <a:sym typeface="Proxima Nova"/>
              </a:rPr>
              <a:t>Mainly specialization of base objects of ISO O&amp;M, more specifically WQ </a:t>
            </a:r>
            <a:r>
              <a:rPr lang="en-GB" sz="1200" b="1">
                <a:latin typeface="Proxima Nova"/>
                <a:ea typeface="Proxima Nova"/>
                <a:cs typeface="Proxima Nova"/>
                <a:sym typeface="Proxima Nova"/>
              </a:rPr>
              <a:t>PropertyType</a:t>
            </a:r>
            <a:r>
              <a:rPr lang="en-GB" sz="1200">
                <a:latin typeface="Proxima Nova"/>
                <a:ea typeface="Proxima Nova"/>
                <a:cs typeface="Proxima Nova"/>
                <a:sym typeface="Proxima Nova"/>
              </a:rPr>
              <a:t>, </a:t>
            </a:r>
            <a:r>
              <a:rPr lang="en-GB" sz="1200" b="1">
                <a:latin typeface="Proxima Nova"/>
                <a:ea typeface="Proxima Nova"/>
                <a:cs typeface="Proxima Nova"/>
                <a:sym typeface="Proxima Nova"/>
              </a:rPr>
              <a:t>Measurement </a:t>
            </a:r>
            <a:r>
              <a:rPr lang="en-GB" sz="1200">
                <a:latin typeface="Proxima Nova"/>
                <a:ea typeface="Proxima Nova"/>
                <a:cs typeface="Proxima Nova"/>
                <a:sym typeface="Proxima Nova"/>
              </a:rPr>
              <a:t>&amp; WQ </a:t>
            </a:r>
            <a:r>
              <a:rPr lang="en-GB" sz="1200" b="1">
                <a:latin typeface="Proxima Nova"/>
                <a:ea typeface="Proxima Nova"/>
                <a:cs typeface="Proxima Nova"/>
                <a:sym typeface="Proxima Nova"/>
              </a:rPr>
              <a:t>Timeseries</a:t>
            </a:r>
            <a:endParaRPr sz="1200" b="1">
              <a:latin typeface="Proxima Nova"/>
              <a:ea typeface="Proxima Nova"/>
              <a:cs typeface="Proxima Nova"/>
              <a:sym typeface="Proxima Nova"/>
            </a:endParaRPr>
          </a:p>
          <a:p>
            <a:pPr marL="457200" lvl="0" indent="-304800" algn="l" rtl="0">
              <a:spcBef>
                <a:spcPts val="0"/>
              </a:spcBef>
              <a:spcAft>
                <a:spcPts val="0"/>
              </a:spcAft>
              <a:buSzPts val="1200"/>
              <a:buFont typeface="Proxima Nova"/>
              <a:buChar char="●"/>
            </a:pPr>
            <a:r>
              <a:rPr lang="en-GB" sz="1200" u="sng">
                <a:solidFill>
                  <a:schemeClr val="hlink"/>
                </a:solidFill>
                <a:latin typeface="Proxima Nova"/>
                <a:ea typeface="Proxima Nova"/>
                <a:cs typeface="Proxima Nova"/>
                <a:sym typeface="Proxima Nova"/>
                <a:hlinkClick r:id="rId3"/>
              </a:rPr>
              <a:t>PropertyType reuses </a:t>
            </a:r>
            <a:r>
              <a:rPr lang="en-GB" sz="1200" b="1" u="sng">
                <a:solidFill>
                  <a:schemeClr val="hlink"/>
                </a:solidFill>
                <a:latin typeface="Proxima Nova"/>
                <a:ea typeface="Proxima Nova"/>
                <a:cs typeface="Proxima Nova"/>
                <a:sym typeface="Proxima Nova"/>
                <a:hlinkClick r:id="rId3"/>
              </a:rPr>
              <a:t>QUDT</a:t>
            </a:r>
            <a:r>
              <a:rPr lang="en-GB" sz="1200" b="1">
                <a:latin typeface="Proxima Nova"/>
                <a:ea typeface="Proxima Nova"/>
                <a:cs typeface="Proxima Nova"/>
                <a:sym typeface="Proxima Nova"/>
              </a:rPr>
              <a:t> </a:t>
            </a:r>
            <a:r>
              <a:rPr lang="en-GB" sz="1200">
                <a:latin typeface="Proxima Nova"/>
                <a:ea typeface="Proxima Nova"/>
                <a:cs typeface="Proxima Nova"/>
                <a:sym typeface="Proxima Nova"/>
              </a:rPr>
              <a:t>for unit of measurements</a:t>
            </a:r>
            <a:endParaRPr sz="1200">
              <a:latin typeface="Proxima Nova"/>
              <a:ea typeface="Proxima Nova"/>
              <a:cs typeface="Proxima Nova"/>
              <a:sym typeface="Proxima Nova"/>
            </a:endParaRPr>
          </a:p>
          <a:p>
            <a:pPr marL="457200" lvl="0" indent="-304800" algn="l" rtl="0">
              <a:spcBef>
                <a:spcPts val="0"/>
              </a:spcBef>
              <a:spcAft>
                <a:spcPts val="0"/>
              </a:spcAft>
              <a:buSzPts val="1200"/>
              <a:buFont typeface="Proxima Nova"/>
              <a:buChar char="●"/>
            </a:pPr>
            <a:r>
              <a:rPr lang="en-GB" sz="1200">
                <a:latin typeface="Proxima Nova"/>
                <a:ea typeface="Proxima Nova"/>
                <a:cs typeface="Proxima Nova"/>
                <a:sym typeface="Proxima Nova"/>
              </a:rPr>
              <a:t>WQ Measurement also reuses QUDT with </a:t>
            </a:r>
            <a:r>
              <a:rPr lang="en-GB" sz="1200" u="sng">
                <a:solidFill>
                  <a:schemeClr val="hlink"/>
                </a:solidFill>
                <a:latin typeface="Proxima Nova"/>
                <a:ea typeface="Proxima Nova"/>
                <a:cs typeface="Proxima Nova"/>
                <a:sym typeface="Proxima Nova"/>
                <a:hlinkClick r:id="rId4"/>
              </a:rPr>
              <a:t>addition of some water quality units</a:t>
            </a:r>
            <a:endParaRPr sz="1200">
              <a:latin typeface="Proxima Nova"/>
              <a:ea typeface="Proxima Nova"/>
              <a:cs typeface="Proxima Nova"/>
              <a:sym typeface="Proxima Nova"/>
            </a:endParaRPr>
          </a:p>
        </p:txBody>
      </p:sp>
      <p:sp>
        <p:nvSpPr>
          <p:cNvPr id="688" name="Google Shape;688;p74"/>
          <p:cNvSpPr txBox="1"/>
          <p:nvPr/>
        </p:nvSpPr>
        <p:spPr>
          <a:xfrm>
            <a:off x="628651" y="273845"/>
            <a:ext cx="7886700" cy="6618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None/>
            </a:pPr>
            <a:r>
              <a:rPr lang="en-GB" sz="3200" b="1"/>
              <a:t>WaterML Water Quality</a:t>
            </a:r>
            <a:endParaRPr sz="3200" b="1" i="0" u="none" strike="noStrike" cap="none">
              <a:solidFill>
                <a:srgbClr val="000000"/>
              </a:solidFill>
              <a:latin typeface="Arial"/>
              <a:ea typeface="Arial"/>
              <a:cs typeface="Arial"/>
              <a:sym typeface="Arial"/>
            </a:endParaRPr>
          </a:p>
        </p:txBody>
      </p:sp>
      <p:pic>
        <p:nvPicPr>
          <p:cNvPr id="689" name="Google Shape;689;p74"/>
          <p:cNvPicPr preferRelativeResize="0"/>
          <p:nvPr/>
        </p:nvPicPr>
        <p:blipFill>
          <a:blip r:embed="rId5">
            <a:alphaModFix/>
          </a:blip>
          <a:stretch>
            <a:fillRect/>
          </a:stretch>
        </p:blipFill>
        <p:spPr>
          <a:xfrm>
            <a:off x="5256250" y="935645"/>
            <a:ext cx="3586998" cy="3903055"/>
          </a:xfrm>
          <a:prstGeom prst="rect">
            <a:avLst/>
          </a:prstGeom>
          <a:noFill/>
          <a:ln w="9525" cap="flat" cmpd="sng">
            <a:solidFill>
              <a:schemeClr val="dk2"/>
            </a:solidFill>
            <a:prstDash val="solid"/>
            <a:round/>
            <a:headEnd type="none" w="sm" len="sm"/>
            <a:tailEnd type="none" w="sm" len="sm"/>
          </a:ln>
        </p:spPr>
      </p:pic>
      <p:sp>
        <p:nvSpPr>
          <p:cNvPr id="690" name="Google Shape;690;p74"/>
          <p:cNvSpPr/>
          <p:nvPr/>
        </p:nvSpPr>
        <p:spPr>
          <a:xfrm>
            <a:off x="8029675" y="2767925"/>
            <a:ext cx="707100" cy="3729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74"/>
          <p:cNvSpPr/>
          <p:nvPr/>
        </p:nvSpPr>
        <p:spPr>
          <a:xfrm>
            <a:off x="5256250" y="2605275"/>
            <a:ext cx="707100" cy="3729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74"/>
          <p:cNvSpPr/>
          <p:nvPr/>
        </p:nvSpPr>
        <p:spPr>
          <a:xfrm>
            <a:off x="5963350" y="3629450"/>
            <a:ext cx="1089000" cy="3087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74"/>
          <p:cNvSpPr/>
          <p:nvPr/>
        </p:nvSpPr>
        <p:spPr>
          <a:xfrm>
            <a:off x="6940675" y="4530000"/>
            <a:ext cx="1089000" cy="3087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697"/>
        <p:cNvGrpSpPr/>
        <p:nvPr/>
      </p:nvGrpSpPr>
      <p:grpSpPr>
        <a:xfrm>
          <a:off x="0" y="0"/>
          <a:ext cx="0" cy="0"/>
          <a:chOff x="0" y="0"/>
          <a:chExt cx="0" cy="0"/>
        </a:xfrm>
      </p:grpSpPr>
      <p:sp>
        <p:nvSpPr>
          <p:cNvPr id="698" name="Google Shape;698;p75"/>
          <p:cNvSpPr txBox="1"/>
          <p:nvPr/>
        </p:nvSpPr>
        <p:spPr>
          <a:xfrm>
            <a:off x="628651" y="273845"/>
            <a:ext cx="7886700" cy="6618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None/>
            </a:pPr>
            <a:r>
              <a:rPr lang="en-GB" sz="3200" b="1"/>
              <a:t>WaterML 2</a:t>
            </a:r>
            <a:endParaRPr sz="3200" b="1" i="0" u="none" strike="noStrike" cap="none">
              <a:solidFill>
                <a:srgbClr val="000000"/>
              </a:solidFill>
              <a:latin typeface="Arial"/>
              <a:ea typeface="Arial"/>
              <a:cs typeface="Arial"/>
              <a:sym typeface="Arial"/>
            </a:endParaRPr>
          </a:p>
        </p:txBody>
      </p:sp>
      <p:sp>
        <p:nvSpPr>
          <p:cNvPr id="699" name="Google Shape;699;p75"/>
          <p:cNvSpPr txBox="1"/>
          <p:nvPr/>
        </p:nvSpPr>
        <p:spPr>
          <a:xfrm>
            <a:off x="578100" y="1855625"/>
            <a:ext cx="4129200" cy="2586000"/>
          </a:xfrm>
          <a:prstGeom prst="rect">
            <a:avLst/>
          </a:prstGeom>
          <a:noFill/>
          <a:ln>
            <a:noFill/>
          </a:ln>
        </p:spPr>
        <p:txBody>
          <a:bodyPr spcFirstLastPara="1" wrap="square" lIns="91425" tIns="91425" rIns="91425" bIns="91425" anchor="t" anchorCtr="0">
            <a:spAutoFit/>
          </a:bodyPr>
          <a:lstStyle/>
          <a:p>
            <a:pPr marL="457200" lvl="0" indent="-304800" algn="l" rtl="0">
              <a:spcBef>
                <a:spcPts val="0"/>
              </a:spcBef>
              <a:spcAft>
                <a:spcPts val="0"/>
              </a:spcAft>
              <a:buSzPts val="1200"/>
              <a:buFont typeface="Proxima Nova"/>
              <a:buChar char="●"/>
            </a:pPr>
            <a:r>
              <a:rPr lang="en-GB" sz="1200" i="1">
                <a:latin typeface="Proxima Nova"/>
                <a:ea typeface="Proxima Nova"/>
                <a:cs typeface="Proxima Nova"/>
                <a:sym typeface="Proxima Nova"/>
              </a:rPr>
              <a:t>Time Series Observation</a:t>
            </a:r>
            <a:r>
              <a:rPr lang="en-GB" sz="1200">
                <a:latin typeface="Proxima Nova"/>
                <a:ea typeface="Proxima Nova"/>
                <a:cs typeface="Proxima Nova"/>
                <a:sym typeface="Proxima Nova"/>
              </a:rPr>
              <a:t> as a specialization of OM_DiscreteCoverageObservation and provides 2 alternatives for Time Series observations in terms of </a:t>
            </a:r>
            <a:r>
              <a:rPr lang="en-GB" sz="1200" b="1">
                <a:latin typeface="Proxima Nova"/>
                <a:ea typeface="Proxima Nova"/>
                <a:cs typeface="Proxima Nova"/>
                <a:sym typeface="Proxima Nova"/>
              </a:rPr>
              <a:t>structuring of the timeseries </a:t>
            </a:r>
            <a:r>
              <a:rPr lang="en-GB" sz="1200">
                <a:latin typeface="Proxima Nova"/>
                <a:ea typeface="Proxima Nova"/>
                <a:cs typeface="Proxima Nova"/>
                <a:sym typeface="Proxima Nova"/>
              </a:rPr>
              <a:t>result:</a:t>
            </a:r>
            <a:endParaRPr sz="1200">
              <a:latin typeface="Proxima Nova"/>
              <a:ea typeface="Proxima Nova"/>
              <a:cs typeface="Proxima Nova"/>
              <a:sym typeface="Proxima Nova"/>
            </a:endParaRPr>
          </a:p>
          <a:p>
            <a:pPr marL="914400" lvl="1" indent="-304800" algn="l" rtl="0">
              <a:spcBef>
                <a:spcPts val="0"/>
              </a:spcBef>
              <a:spcAft>
                <a:spcPts val="0"/>
              </a:spcAft>
              <a:buSzPts val="1200"/>
              <a:buFont typeface="Proxima Nova"/>
              <a:buChar char="○"/>
            </a:pPr>
            <a:r>
              <a:rPr lang="en-GB" sz="1200">
                <a:latin typeface="Proxima Nova"/>
                <a:ea typeface="Proxima Nova"/>
                <a:cs typeface="Proxima Nova"/>
                <a:sym typeface="Proxima Nova"/>
              </a:rPr>
              <a:t>TimeseriesTVPObservation</a:t>
            </a:r>
            <a:endParaRPr sz="1200">
              <a:latin typeface="Proxima Nova"/>
              <a:ea typeface="Proxima Nova"/>
              <a:cs typeface="Proxima Nova"/>
              <a:sym typeface="Proxima Nova"/>
            </a:endParaRPr>
          </a:p>
          <a:p>
            <a:pPr marL="1371600" lvl="2" indent="-304800" algn="l" rtl="0">
              <a:spcBef>
                <a:spcPts val="0"/>
              </a:spcBef>
              <a:spcAft>
                <a:spcPts val="0"/>
              </a:spcAft>
              <a:buSzPts val="1200"/>
              <a:buFont typeface="Proxima Nova"/>
              <a:buChar char="■"/>
            </a:pPr>
            <a:r>
              <a:rPr lang="en-GB" sz="1200">
                <a:latin typeface="Proxima Nova"/>
                <a:ea typeface="Proxima Nova"/>
                <a:cs typeface="Proxima Nova"/>
                <a:sym typeface="Proxima Nova"/>
              </a:rPr>
              <a:t>Returns timeseries with the time-value pair coupled</a:t>
            </a:r>
            <a:endParaRPr sz="1200">
              <a:latin typeface="Proxima Nova"/>
              <a:ea typeface="Proxima Nova"/>
              <a:cs typeface="Proxima Nova"/>
              <a:sym typeface="Proxima Nova"/>
            </a:endParaRPr>
          </a:p>
          <a:p>
            <a:pPr marL="1371600" lvl="2" indent="-304800" algn="l" rtl="0">
              <a:spcBef>
                <a:spcPts val="0"/>
              </a:spcBef>
              <a:spcAft>
                <a:spcPts val="0"/>
              </a:spcAft>
              <a:buSzPts val="1200"/>
              <a:buFont typeface="Proxima Nova"/>
              <a:buChar char="■"/>
            </a:pPr>
            <a:r>
              <a:rPr lang="en-GB" sz="1200" b="1">
                <a:latin typeface="Proxima Nova"/>
                <a:ea typeface="Proxima Nova"/>
                <a:cs typeface="Proxima Nova"/>
                <a:sym typeface="Proxima Nova"/>
              </a:rPr>
              <a:t>[ [time1 , value1] , [time2 , value2] … ]</a:t>
            </a:r>
            <a:endParaRPr sz="1200" b="1">
              <a:latin typeface="Proxima Nova"/>
              <a:ea typeface="Proxima Nova"/>
              <a:cs typeface="Proxima Nova"/>
              <a:sym typeface="Proxima Nova"/>
            </a:endParaRPr>
          </a:p>
          <a:p>
            <a:pPr marL="914400" lvl="1" indent="-304800" algn="l" rtl="0">
              <a:spcBef>
                <a:spcPts val="0"/>
              </a:spcBef>
              <a:spcAft>
                <a:spcPts val="0"/>
              </a:spcAft>
              <a:buSzPts val="1200"/>
              <a:buFont typeface="Proxima Nova"/>
              <a:buChar char="○"/>
            </a:pPr>
            <a:r>
              <a:rPr lang="en-GB" sz="1200">
                <a:latin typeface="Proxima Nova"/>
                <a:ea typeface="Proxima Nova"/>
                <a:cs typeface="Proxima Nova"/>
                <a:sym typeface="Proxima Nova"/>
              </a:rPr>
              <a:t>TimeseriesDomainRangeObservation</a:t>
            </a:r>
            <a:endParaRPr sz="1200">
              <a:latin typeface="Proxima Nova"/>
              <a:ea typeface="Proxima Nova"/>
              <a:cs typeface="Proxima Nova"/>
              <a:sym typeface="Proxima Nova"/>
            </a:endParaRPr>
          </a:p>
          <a:p>
            <a:pPr marL="1371600" lvl="2" indent="-304800" algn="l" rtl="0">
              <a:spcBef>
                <a:spcPts val="0"/>
              </a:spcBef>
              <a:spcAft>
                <a:spcPts val="0"/>
              </a:spcAft>
              <a:buSzPts val="1200"/>
              <a:buFont typeface="Proxima Nova"/>
              <a:buChar char="■"/>
            </a:pPr>
            <a:r>
              <a:rPr lang="en-GB" sz="1200">
                <a:latin typeface="Proxima Nova"/>
                <a:ea typeface="Proxima Nova"/>
                <a:cs typeface="Proxima Nova"/>
                <a:sym typeface="Proxima Nova"/>
              </a:rPr>
              <a:t>Returns timeseries with time and values represented separately</a:t>
            </a:r>
            <a:endParaRPr sz="1200">
              <a:latin typeface="Proxima Nova"/>
              <a:ea typeface="Proxima Nova"/>
              <a:cs typeface="Proxima Nova"/>
              <a:sym typeface="Proxima Nova"/>
            </a:endParaRPr>
          </a:p>
          <a:p>
            <a:pPr marL="1371600" lvl="2" indent="-304800" algn="l" rtl="0">
              <a:spcBef>
                <a:spcPts val="0"/>
              </a:spcBef>
              <a:spcAft>
                <a:spcPts val="0"/>
              </a:spcAft>
              <a:buSzPts val="1200"/>
              <a:buFont typeface="Proxima Nova"/>
              <a:buChar char="■"/>
            </a:pPr>
            <a:r>
              <a:rPr lang="en-GB" sz="1200" b="1">
                <a:latin typeface="Proxima Nova"/>
                <a:ea typeface="Proxima Nova"/>
                <a:cs typeface="Proxima Nova"/>
                <a:sym typeface="Proxima Nova"/>
              </a:rPr>
              <a:t>[time1 , time2 , time3 … ]</a:t>
            </a:r>
            <a:br>
              <a:rPr lang="en-GB" sz="1200" b="1">
                <a:latin typeface="Proxima Nova"/>
                <a:ea typeface="Proxima Nova"/>
                <a:cs typeface="Proxima Nova"/>
                <a:sym typeface="Proxima Nova"/>
              </a:rPr>
            </a:br>
            <a:r>
              <a:rPr lang="en-GB" sz="1200" b="1">
                <a:latin typeface="Proxima Nova"/>
                <a:ea typeface="Proxima Nova"/>
                <a:cs typeface="Proxima Nova"/>
                <a:sym typeface="Proxima Nova"/>
              </a:rPr>
              <a:t>[value1 , value2 , value3 …]</a:t>
            </a:r>
            <a:endParaRPr sz="1200" b="1">
              <a:latin typeface="Proxima Nova"/>
              <a:ea typeface="Proxima Nova"/>
              <a:cs typeface="Proxima Nova"/>
              <a:sym typeface="Proxima Nova"/>
            </a:endParaRPr>
          </a:p>
        </p:txBody>
      </p:sp>
      <p:pic>
        <p:nvPicPr>
          <p:cNvPr id="700" name="Google Shape;700;p75"/>
          <p:cNvPicPr preferRelativeResize="0"/>
          <p:nvPr/>
        </p:nvPicPr>
        <p:blipFill>
          <a:blip r:embed="rId3">
            <a:alphaModFix/>
          </a:blip>
          <a:stretch>
            <a:fillRect/>
          </a:stretch>
        </p:blipFill>
        <p:spPr>
          <a:xfrm>
            <a:off x="4707301" y="1629775"/>
            <a:ext cx="4129226" cy="2710350"/>
          </a:xfrm>
          <a:prstGeom prst="rect">
            <a:avLst/>
          </a:prstGeom>
          <a:noFill/>
          <a:ln>
            <a:noFill/>
          </a:ln>
        </p:spPr>
      </p:pic>
      <p:sp>
        <p:nvSpPr>
          <p:cNvPr id="701" name="Google Shape;701;p75"/>
          <p:cNvSpPr/>
          <p:nvPr/>
        </p:nvSpPr>
        <p:spPr>
          <a:xfrm>
            <a:off x="5970800" y="2592575"/>
            <a:ext cx="1366200" cy="5580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75"/>
          <p:cNvSpPr txBox="1"/>
          <p:nvPr/>
        </p:nvSpPr>
        <p:spPr>
          <a:xfrm>
            <a:off x="7521625" y="803375"/>
            <a:ext cx="1314900" cy="7389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GB" sz="900">
                <a:latin typeface="Proxima Nova"/>
                <a:ea typeface="Proxima Nova"/>
                <a:cs typeface="Proxima Nova"/>
                <a:sym typeface="Proxima Nova"/>
              </a:rPr>
              <a:t>OM:Observations whose result is a discrete coverage that varies in time</a:t>
            </a:r>
            <a:endParaRPr sz="900">
              <a:latin typeface="Proxima Nova"/>
              <a:ea typeface="Proxima Nova"/>
              <a:cs typeface="Proxima Nova"/>
              <a:sym typeface="Proxima Nova"/>
            </a:endParaRPr>
          </a:p>
        </p:txBody>
      </p:sp>
      <p:cxnSp>
        <p:nvCxnSpPr>
          <p:cNvPr id="703" name="Google Shape;703;p75"/>
          <p:cNvCxnSpPr>
            <a:stCxn id="702" idx="2"/>
            <a:endCxn id="701" idx="3"/>
          </p:cNvCxnSpPr>
          <p:nvPr/>
        </p:nvCxnSpPr>
        <p:spPr>
          <a:xfrm flipH="1">
            <a:off x="7336975" y="1542275"/>
            <a:ext cx="842100" cy="1329300"/>
          </a:xfrm>
          <a:prstGeom prst="straightConnector1">
            <a:avLst/>
          </a:prstGeom>
          <a:noFill/>
          <a:ln w="9525" cap="flat" cmpd="sng">
            <a:solidFill>
              <a:srgbClr val="FF0000"/>
            </a:solidFill>
            <a:prstDash val="solid"/>
            <a:round/>
            <a:headEnd type="none" w="med" len="med"/>
            <a:tailEnd type="triangle" w="med" len="med"/>
          </a:ln>
        </p:spPr>
      </p:cxn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707"/>
        <p:cNvGrpSpPr/>
        <p:nvPr/>
      </p:nvGrpSpPr>
      <p:grpSpPr>
        <a:xfrm>
          <a:off x="0" y="0"/>
          <a:ext cx="0" cy="0"/>
          <a:chOff x="0" y="0"/>
          <a:chExt cx="0" cy="0"/>
        </a:xfrm>
      </p:grpSpPr>
      <p:sp>
        <p:nvSpPr>
          <p:cNvPr id="708" name="Google Shape;708;p76"/>
          <p:cNvSpPr txBox="1">
            <a:spLocks noGrp="1"/>
          </p:cNvSpPr>
          <p:nvPr>
            <p:ph type="title"/>
          </p:nvPr>
        </p:nvSpPr>
        <p:spPr>
          <a:xfrm>
            <a:off x="899594" y="1501902"/>
            <a:ext cx="7772400" cy="2096100"/>
          </a:xfrm>
          <a:prstGeom prst="rect">
            <a:avLst/>
          </a:prstGeom>
          <a:noFill/>
          <a:ln>
            <a:noFill/>
          </a:ln>
        </p:spPr>
        <p:txBody>
          <a:bodyPr spcFirstLastPara="1" wrap="square" lIns="91425" tIns="91425" rIns="91425" bIns="91425" anchor="b" anchorCtr="0">
            <a:noAutofit/>
          </a:bodyPr>
          <a:lstStyle/>
          <a:p>
            <a:pPr marL="0" lvl="0" indent="0" algn="r" rtl="0">
              <a:lnSpc>
                <a:spcPct val="102702"/>
              </a:lnSpc>
              <a:spcBef>
                <a:spcPts val="0"/>
              </a:spcBef>
              <a:spcAft>
                <a:spcPts val="0"/>
              </a:spcAft>
              <a:buSzPts val="3700"/>
              <a:buNone/>
            </a:pPr>
            <a:r>
              <a:rPr lang="en-GB"/>
              <a:t>Questions for changes</a:t>
            </a:r>
            <a:endParaRPr/>
          </a:p>
        </p:txBody>
      </p:sp>
      <p:sp>
        <p:nvSpPr>
          <p:cNvPr id="709" name="Google Shape;709;p76"/>
          <p:cNvSpPr txBox="1">
            <a:spLocks noGrp="1"/>
          </p:cNvSpPr>
          <p:nvPr>
            <p:ph type="subTitle" idx="1"/>
          </p:nvPr>
        </p:nvSpPr>
        <p:spPr>
          <a:xfrm>
            <a:off x="1813994" y="3848751"/>
            <a:ext cx="6858000" cy="1241700"/>
          </a:xfrm>
          <a:prstGeom prst="rect">
            <a:avLst/>
          </a:prstGeom>
          <a:noFill/>
          <a:ln>
            <a:noFill/>
          </a:ln>
        </p:spPr>
        <p:txBody>
          <a:bodyPr spcFirstLastPara="1" wrap="square" lIns="91425" tIns="91425" rIns="91425" bIns="91425" anchor="t" anchorCtr="0">
            <a:noAutofit/>
          </a:bodyPr>
          <a:lstStyle/>
          <a:p>
            <a:pPr marL="0" lvl="0" indent="0" algn="r" rtl="0">
              <a:lnSpc>
                <a:spcPct val="90000"/>
              </a:lnSpc>
              <a:spcBef>
                <a:spcPts val="300"/>
              </a:spcBef>
              <a:spcAft>
                <a:spcPts val="0"/>
              </a:spcAft>
              <a:buSzPts val="1980"/>
              <a:buNone/>
            </a:pPr>
            <a:endParaRPr sz="1400">
              <a:solidFill>
                <a:srgbClr val="4C4C4C"/>
              </a:solidFill>
            </a:endParaRPr>
          </a:p>
        </p:txBody>
      </p:sp>
      <p:sp>
        <p:nvSpPr>
          <p:cNvPr id="710" name="Google Shape;710;p76"/>
          <p:cNvSpPr/>
          <p:nvPr/>
        </p:nvSpPr>
        <p:spPr>
          <a:xfrm>
            <a:off x="-3133" y="782"/>
            <a:ext cx="328800" cy="51435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714"/>
        <p:cNvGrpSpPr/>
        <p:nvPr/>
      </p:nvGrpSpPr>
      <p:grpSpPr>
        <a:xfrm>
          <a:off x="0" y="0"/>
          <a:ext cx="0" cy="0"/>
          <a:chOff x="0" y="0"/>
          <a:chExt cx="0" cy="0"/>
        </a:xfrm>
      </p:grpSpPr>
      <p:sp>
        <p:nvSpPr>
          <p:cNvPr id="715" name="Google Shape;715;p77"/>
          <p:cNvSpPr/>
          <p:nvPr/>
        </p:nvSpPr>
        <p:spPr>
          <a:xfrm>
            <a:off x="4966050" y="-125"/>
            <a:ext cx="4178100" cy="5143500"/>
          </a:xfrm>
          <a:prstGeom prst="rect">
            <a:avLst/>
          </a:pr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16" name="Google Shape;716;p77"/>
          <p:cNvPicPr preferRelativeResize="0"/>
          <p:nvPr/>
        </p:nvPicPr>
        <p:blipFill>
          <a:blip r:embed="rId3">
            <a:alphaModFix/>
          </a:blip>
          <a:stretch>
            <a:fillRect/>
          </a:stretch>
        </p:blipFill>
        <p:spPr>
          <a:xfrm>
            <a:off x="6787975" y="416175"/>
            <a:ext cx="534250" cy="534250"/>
          </a:xfrm>
          <a:prstGeom prst="rect">
            <a:avLst/>
          </a:prstGeom>
          <a:noFill/>
          <a:ln>
            <a:noFill/>
          </a:ln>
        </p:spPr>
      </p:pic>
      <p:sp>
        <p:nvSpPr>
          <p:cNvPr id="717" name="Google Shape;717;p77"/>
          <p:cNvSpPr txBox="1"/>
          <p:nvPr/>
        </p:nvSpPr>
        <p:spPr>
          <a:xfrm>
            <a:off x="402825" y="894000"/>
            <a:ext cx="4337400" cy="1662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200">
                <a:latin typeface="Proxima Nova"/>
                <a:ea typeface="Proxima Nova"/>
                <a:cs typeface="Proxima Nova"/>
                <a:sym typeface="Proxima Nova"/>
              </a:rPr>
              <a:t>We will have to foresee </a:t>
            </a:r>
            <a:r>
              <a:rPr lang="en-GB" sz="1200" b="1">
                <a:latin typeface="Proxima Nova"/>
                <a:ea typeface="Proxima Nova"/>
                <a:cs typeface="Proxima Nova"/>
                <a:sym typeface="Proxima Nova"/>
              </a:rPr>
              <a:t>standardised lists </a:t>
            </a:r>
            <a:r>
              <a:rPr lang="en-GB" sz="1200">
                <a:latin typeface="Proxima Nova"/>
                <a:ea typeface="Proxima Nova"/>
                <a:cs typeface="Proxima Nova"/>
                <a:sym typeface="Proxima Nova"/>
              </a:rPr>
              <a:t>of observedProperties:</a:t>
            </a:r>
            <a:endParaRPr sz="1200">
              <a:latin typeface="Proxima Nova"/>
              <a:ea typeface="Proxima Nova"/>
              <a:cs typeface="Proxima Nova"/>
              <a:sym typeface="Proxima Nova"/>
            </a:endParaRPr>
          </a:p>
          <a:p>
            <a:pPr marL="457200" lvl="0" indent="-304800" algn="l" rtl="0">
              <a:spcBef>
                <a:spcPts val="0"/>
              </a:spcBef>
              <a:spcAft>
                <a:spcPts val="0"/>
              </a:spcAft>
              <a:buSzPts val="1200"/>
              <a:buFont typeface="Proxima Nova"/>
              <a:buChar char="●"/>
            </a:pPr>
            <a:r>
              <a:rPr lang="en-GB" sz="1200">
                <a:latin typeface="Proxima Nova"/>
                <a:ea typeface="Proxima Nova"/>
                <a:cs typeface="Proxima Nova"/>
                <a:sym typeface="Proxima Nova"/>
              </a:rPr>
              <a:t>A different standard list for Airquality and Waterquality </a:t>
            </a:r>
            <a:endParaRPr sz="1200">
              <a:latin typeface="Proxima Nova"/>
              <a:ea typeface="Proxima Nova"/>
              <a:cs typeface="Proxima Nova"/>
              <a:sym typeface="Proxima Nova"/>
            </a:endParaRPr>
          </a:p>
          <a:p>
            <a:pPr marL="457200" lvl="0" indent="-304800" algn="l" rtl="0">
              <a:spcBef>
                <a:spcPts val="0"/>
              </a:spcBef>
              <a:spcAft>
                <a:spcPts val="0"/>
              </a:spcAft>
              <a:buSzPts val="1200"/>
              <a:buFont typeface="Proxima Nova"/>
              <a:buChar char="●"/>
            </a:pPr>
            <a:r>
              <a:rPr lang="en-GB" sz="1200">
                <a:latin typeface="Proxima Nova"/>
                <a:ea typeface="Proxima Nova"/>
                <a:cs typeface="Proxima Nova"/>
                <a:sym typeface="Proxima Nova"/>
              </a:rPr>
              <a:t>For water we are looking at QUDT and WaterML</a:t>
            </a:r>
            <a:endParaRPr sz="1200">
              <a:latin typeface="Proxima Nova"/>
              <a:ea typeface="Proxima Nova"/>
              <a:cs typeface="Proxima Nova"/>
              <a:sym typeface="Proxima Nova"/>
            </a:endParaRPr>
          </a:p>
          <a:p>
            <a:pPr marL="457200" lvl="0" indent="-304800" algn="l" rtl="0">
              <a:spcBef>
                <a:spcPts val="0"/>
              </a:spcBef>
              <a:spcAft>
                <a:spcPts val="0"/>
              </a:spcAft>
              <a:buSzPts val="1200"/>
              <a:buFont typeface="Proxima Nova"/>
              <a:buChar char="●"/>
            </a:pPr>
            <a:r>
              <a:rPr lang="en-GB" sz="1200">
                <a:latin typeface="Proxima Nova"/>
                <a:ea typeface="Proxima Nova"/>
                <a:cs typeface="Proxima Nova"/>
                <a:sym typeface="Proxima Nova"/>
              </a:rPr>
              <a:t>WISE talks about </a:t>
            </a:r>
            <a:r>
              <a:rPr lang="en-GB" sz="1200" b="1">
                <a:latin typeface="Proxima Nova"/>
                <a:ea typeface="Proxima Nova"/>
                <a:cs typeface="Proxima Nova"/>
                <a:sym typeface="Proxima Nova"/>
              </a:rPr>
              <a:t>CAS </a:t>
            </a:r>
            <a:r>
              <a:rPr lang="en-GB" sz="1200">
                <a:latin typeface="Proxima Nova"/>
                <a:ea typeface="Proxima Nova"/>
                <a:cs typeface="Proxima Nova"/>
                <a:sym typeface="Proxima Nova"/>
              </a:rPr>
              <a:t>and </a:t>
            </a:r>
            <a:r>
              <a:rPr lang="en-GB" sz="1200" b="1">
                <a:latin typeface="Proxima Nova"/>
                <a:ea typeface="Proxima Nova"/>
                <a:cs typeface="Proxima Nova"/>
                <a:sym typeface="Proxima Nova"/>
              </a:rPr>
              <a:t>EEA </a:t>
            </a:r>
            <a:endParaRPr sz="1200" b="1">
              <a:latin typeface="Proxima Nova"/>
              <a:ea typeface="Proxima Nova"/>
              <a:cs typeface="Proxima Nova"/>
              <a:sym typeface="Proxima Nova"/>
            </a:endParaRPr>
          </a:p>
          <a:p>
            <a:pPr marL="914400" lvl="1" indent="-304800" algn="l" rtl="0">
              <a:spcBef>
                <a:spcPts val="0"/>
              </a:spcBef>
              <a:spcAft>
                <a:spcPts val="0"/>
              </a:spcAft>
              <a:buSzPts val="1200"/>
              <a:buFont typeface="Proxima Nova"/>
              <a:buChar char="○"/>
            </a:pPr>
            <a:r>
              <a:rPr lang="en-GB" sz="1200">
                <a:latin typeface="Proxima Nova"/>
                <a:ea typeface="Proxima Nova"/>
                <a:cs typeface="Proxima Nova"/>
                <a:sym typeface="Proxima Nova"/>
              </a:rPr>
              <a:t>does anyone have any experience with these lists?</a:t>
            </a:r>
            <a:endParaRPr sz="1200">
              <a:latin typeface="Proxima Nova"/>
              <a:ea typeface="Proxima Nova"/>
              <a:cs typeface="Proxima Nova"/>
              <a:sym typeface="Proxima Nova"/>
            </a:endParaRPr>
          </a:p>
          <a:p>
            <a:pPr marL="914400" lvl="1" indent="-304800" algn="l" rtl="0">
              <a:spcBef>
                <a:spcPts val="0"/>
              </a:spcBef>
              <a:spcAft>
                <a:spcPts val="0"/>
              </a:spcAft>
              <a:buSzPts val="1200"/>
              <a:buFont typeface="Proxima Nova"/>
              <a:buChar char="○"/>
            </a:pPr>
            <a:r>
              <a:rPr lang="en-GB" sz="1200" u="sng">
                <a:solidFill>
                  <a:schemeClr val="hlink"/>
                </a:solidFill>
                <a:latin typeface="Proxima Nova"/>
                <a:ea typeface="Proxima Nova"/>
                <a:cs typeface="Proxima Nova"/>
                <a:sym typeface="Proxima Nova"/>
                <a:hlinkClick r:id="rId4"/>
              </a:rPr>
              <a:t>http://dd.eionet.europa.eu/dataelements/75873</a:t>
            </a:r>
            <a:r>
              <a:rPr lang="en-GB" sz="1200">
                <a:latin typeface="Proxima Nova"/>
                <a:ea typeface="Proxima Nova"/>
                <a:cs typeface="Proxima Nova"/>
                <a:sym typeface="Proxima Nova"/>
              </a:rPr>
              <a:t> </a:t>
            </a:r>
            <a:endParaRPr sz="1200">
              <a:latin typeface="Proxima Nova"/>
              <a:ea typeface="Proxima Nova"/>
              <a:cs typeface="Proxima Nova"/>
              <a:sym typeface="Proxima Nova"/>
            </a:endParaRPr>
          </a:p>
        </p:txBody>
      </p:sp>
      <p:sp>
        <p:nvSpPr>
          <p:cNvPr id="718" name="Google Shape;718;p77"/>
          <p:cNvSpPr txBox="1"/>
          <p:nvPr/>
        </p:nvSpPr>
        <p:spPr>
          <a:xfrm>
            <a:off x="628650" y="197650"/>
            <a:ext cx="4337400"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None/>
            </a:pPr>
            <a:r>
              <a:rPr lang="en-GB" sz="2900"/>
              <a:t>observedProperties</a:t>
            </a:r>
            <a:endParaRPr i="1" u="none" strike="noStrike" cap="none">
              <a:solidFill>
                <a:srgbClr val="000000"/>
              </a:solidFill>
            </a:endParaRPr>
          </a:p>
        </p:txBody>
      </p:sp>
      <p:sp>
        <p:nvSpPr>
          <p:cNvPr id="719" name="Google Shape;719;p77"/>
          <p:cNvSpPr txBox="1"/>
          <p:nvPr/>
        </p:nvSpPr>
        <p:spPr>
          <a:xfrm>
            <a:off x="5401475" y="1273000"/>
            <a:ext cx="3307200" cy="2924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b="1">
                <a:latin typeface="Proxima Nova"/>
                <a:ea typeface="Proxima Nova"/>
                <a:cs typeface="Proxima Nova"/>
                <a:sym typeface="Proxima Nova"/>
              </a:rPr>
              <a:t>Possible options</a:t>
            </a:r>
            <a:endParaRPr b="1">
              <a:latin typeface="Proxima Nova"/>
              <a:ea typeface="Proxima Nova"/>
              <a:cs typeface="Proxima Nova"/>
              <a:sym typeface="Proxima Nova"/>
            </a:endParaRPr>
          </a:p>
          <a:p>
            <a:pPr marL="0" lvl="0" indent="0" algn="l" rtl="0">
              <a:spcBef>
                <a:spcPts val="0"/>
              </a:spcBef>
              <a:spcAft>
                <a:spcPts val="0"/>
              </a:spcAft>
              <a:buNone/>
            </a:pPr>
            <a:endParaRPr sz="1000">
              <a:latin typeface="Proxima Nova"/>
              <a:ea typeface="Proxima Nova"/>
              <a:cs typeface="Proxima Nova"/>
              <a:sym typeface="Proxima Nova"/>
            </a:endParaRPr>
          </a:p>
          <a:p>
            <a:pPr marL="457200" lvl="0" indent="-317500" algn="l" rtl="0">
              <a:spcBef>
                <a:spcPts val="0"/>
              </a:spcBef>
              <a:spcAft>
                <a:spcPts val="0"/>
              </a:spcAft>
              <a:buSzPts val="1400"/>
              <a:buFont typeface="Proxima Nova"/>
              <a:buAutoNum type="arabicPeriod"/>
            </a:pPr>
            <a:r>
              <a:rPr lang="en-GB">
                <a:latin typeface="Proxima Nova"/>
                <a:ea typeface="Proxima Nova"/>
                <a:cs typeface="Proxima Nova"/>
                <a:sym typeface="Proxima Nova"/>
              </a:rPr>
              <a:t>We leave the lists to be customizable to whoever exchanges data, as long as the properties are identified via a URI (e.g. SKOS:Concept)</a:t>
            </a:r>
            <a:br>
              <a:rPr lang="en-GB">
                <a:latin typeface="Proxima Nova"/>
                <a:ea typeface="Proxima Nova"/>
                <a:cs typeface="Proxima Nova"/>
                <a:sym typeface="Proxima Nova"/>
              </a:rPr>
            </a:br>
            <a:endParaRPr>
              <a:latin typeface="Proxima Nova"/>
              <a:ea typeface="Proxima Nova"/>
              <a:cs typeface="Proxima Nova"/>
              <a:sym typeface="Proxima Nova"/>
            </a:endParaRPr>
          </a:p>
          <a:p>
            <a:pPr marL="457200" lvl="0" indent="-317500" algn="l" rtl="0">
              <a:spcBef>
                <a:spcPts val="0"/>
              </a:spcBef>
              <a:spcAft>
                <a:spcPts val="0"/>
              </a:spcAft>
              <a:buSzPts val="1400"/>
              <a:buFont typeface="Proxima Nova"/>
              <a:buAutoNum type="arabicPeriod"/>
            </a:pPr>
            <a:r>
              <a:rPr lang="en-GB">
                <a:latin typeface="Proxima Nova"/>
                <a:ea typeface="Proxima Nova"/>
                <a:cs typeface="Proxima Nova"/>
                <a:sym typeface="Proxima Nova"/>
              </a:rPr>
              <a:t>We suggest standardized lists in the specifications</a:t>
            </a:r>
            <a:br>
              <a:rPr lang="en-GB">
                <a:latin typeface="Proxima Nova"/>
                <a:ea typeface="Proxima Nova"/>
                <a:cs typeface="Proxima Nova"/>
                <a:sym typeface="Proxima Nova"/>
              </a:rPr>
            </a:br>
            <a:endParaRPr>
              <a:latin typeface="Proxima Nova"/>
              <a:ea typeface="Proxima Nova"/>
              <a:cs typeface="Proxima Nova"/>
              <a:sym typeface="Proxima Nova"/>
            </a:endParaRPr>
          </a:p>
          <a:p>
            <a:pPr marL="457200" lvl="0" indent="-317500" algn="l" rtl="0">
              <a:spcBef>
                <a:spcPts val="0"/>
              </a:spcBef>
              <a:spcAft>
                <a:spcPts val="0"/>
              </a:spcAft>
              <a:buSzPts val="1400"/>
              <a:buFont typeface="Proxima Nova"/>
              <a:buAutoNum type="arabicPeriod"/>
            </a:pPr>
            <a:r>
              <a:rPr lang="en-GB">
                <a:latin typeface="Proxima Nova"/>
                <a:ea typeface="Proxima Nova"/>
                <a:cs typeface="Proxima Nova"/>
                <a:sym typeface="Proxima Nova"/>
              </a:rPr>
              <a:t>We create our own taxonomy/list from what is available</a:t>
            </a:r>
            <a:endParaRPr sz="1800"/>
          </a:p>
        </p:txBody>
      </p:sp>
      <p:pic>
        <p:nvPicPr>
          <p:cNvPr id="720" name="Google Shape;720;p77"/>
          <p:cNvPicPr preferRelativeResize="0"/>
          <p:nvPr/>
        </p:nvPicPr>
        <p:blipFill>
          <a:blip r:embed="rId5">
            <a:alphaModFix/>
          </a:blip>
          <a:stretch>
            <a:fillRect/>
          </a:stretch>
        </p:blipFill>
        <p:spPr>
          <a:xfrm>
            <a:off x="814250" y="2809613"/>
            <a:ext cx="1378350" cy="1905725"/>
          </a:xfrm>
          <a:prstGeom prst="rect">
            <a:avLst/>
          </a:prstGeom>
          <a:noFill/>
          <a:ln>
            <a:noFill/>
          </a:ln>
        </p:spPr>
      </p:pic>
      <p:pic>
        <p:nvPicPr>
          <p:cNvPr id="721" name="Google Shape;721;p77"/>
          <p:cNvPicPr preferRelativeResize="0"/>
          <p:nvPr/>
        </p:nvPicPr>
        <p:blipFill>
          <a:blip r:embed="rId6">
            <a:alphaModFix/>
          </a:blip>
          <a:stretch>
            <a:fillRect/>
          </a:stretch>
        </p:blipFill>
        <p:spPr>
          <a:xfrm>
            <a:off x="2796450" y="3143350"/>
            <a:ext cx="1333500" cy="123825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725"/>
        <p:cNvGrpSpPr/>
        <p:nvPr/>
      </p:nvGrpSpPr>
      <p:grpSpPr>
        <a:xfrm>
          <a:off x="0" y="0"/>
          <a:ext cx="0" cy="0"/>
          <a:chOff x="0" y="0"/>
          <a:chExt cx="0" cy="0"/>
        </a:xfrm>
      </p:grpSpPr>
      <p:sp>
        <p:nvSpPr>
          <p:cNvPr id="726" name="Google Shape;726;p78"/>
          <p:cNvSpPr/>
          <p:nvPr/>
        </p:nvSpPr>
        <p:spPr>
          <a:xfrm>
            <a:off x="4966050" y="-125"/>
            <a:ext cx="4178100" cy="5143500"/>
          </a:xfrm>
          <a:prstGeom prst="rect">
            <a:avLst/>
          </a:pr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27" name="Google Shape;727;p78"/>
          <p:cNvPicPr preferRelativeResize="0"/>
          <p:nvPr/>
        </p:nvPicPr>
        <p:blipFill>
          <a:blip r:embed="rId3">
            <a:alphaModFix/>
          </a:blip>
          <a:stretch>
            <a:fillRect/>
          </a:stretch>
        </p:blipFill>
        <p:spPr>
          <a:xfrm>
            <a:off x="6787975" y="416175"/>
            <a:ext cx="534250" cy="534250"/>
          </a:xfrm>
          <a:prstGeom prst="rect">
            <a:avLst/>
          </a:prstGeom>
          <a:noFill/>
          <a:ln>
            <a:noFill/>
          </a:ln>
        </p:spPr>
      </p:pic>
      <p:sp>
        <p:nvSpPr>
          <p:cNvPr id="728" name="Google Shape;728;p78"/>
          <p:cNvSpPr txBox="1"/>
          <p:nvPr/>
        </p:nvSpPr>
        <p:spPr>
          <a:xfrm>
            <a:off x="402825" y="894000"/>
            <a:ext cx="4527900" cy="2586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200">
                <a:latin typeface="Proxima Nova"/>
                <a:ea typeface="Proxima Nova"/>
                <a:cs typeface="Proxima Nova"/>
                <a:sym typeface="Proxima Nova"/>
              </a:rPr>
              <a:t>Our suggestion is to model the featuresOfInterest</a:t>
            </a:r>
            <a:br>
              <a:rPr lang="en-GB" sz="1200">
                <a:latin typeface="Proxima Nova"/>
                <a:ea typeface="Proxima Nova"/>
                <a:cs typeface="Proxima Nova"/>
                <a:sym typeface="Proxima Nova"/>
              </a:rPr>
            </a:br>
            <a:endParaRPr sz="1200">
              <a:latin typeface="Proxima Nova"/>
              <a:ea typeface="Proxima Nova"/>
              <a:cs typeface="Proxima Nova"/>
              <a:sym typeface="Proxima Nova"/>
            </a:endParaRPr>
          </a:p>
          <a:p>
            <a:pPr marL="457200" lvl="0" indent="-304800" algn="l" rtl="0">
              <a:spcBef>
                <a:spcPts val="0"/>
              </a:spcBef>
              <a:spcAft>
                <a:spcPts val="0"/>
              </a:spcAft>
              <a:buSzPts val="1200"/>
              <a:buFont typeface="Proxima Nova"/>
              <a:buChar char="●"/>
            </a:pPr>
            <a:r>
              <a:rPr lang="en-GB" sz="1200">
                <a:latin typeface="Proxima Nova"/>
                <a:ea typeface="Proxima Nova"/>
                <a:cs typeface="Proxima Nova"/>
                <a:sym typeface="Proxima Nova"/>
              </a:rPr>
              <a:t>For AirQuality the </a:t>
            </a:r>
            <a:r>
              <a:rPr lang="en-GB" sz="1200" b="1">
                <a:latin typeface="Proxima Nova"/>
                <a:ea typeface="Proxima Nova"/>
                <a:cs typeface="Proxima Nova"/>
                <a:sym typeface="Proxima Nova"/>
              </a:rPr>
              <a:t>ultimateFeatureOfInterest </a:t>
            </a:r>
            <a:r>
              <a:rPr lang="en-GB" sz="1200">
                <a:latin typeface="Proxima Nova"/>
                <a:ea typeface="Proxima Nova"/>
                <a:cs typeface="Proxima Nova"/>
                <a:sym typeface="Proxima Nova"/>
              </a:rPr>
              <a:t>is “the air”</a:t>
            </a:r>
            <a:br>
              <a:rPr lang="en-GB" sz="1200">
                <a:latin typeface="Proxima Nova"/>
                <a:ea typeface="Proxima Nova"/>
                <a:cs typeface="Proxima Nova"/>
                <a:sym typeface="Proxima Nova"/>
              </a:rPr>
            </a:br>
            <a:endParaRPr sz="1200">
              <a:latin typeface="Proxima Nova"/>
              <a:ea typeface="Proxima Nova"/>
              <a:cs typeface="Proxima Nova"/>
              <a:sym typeface="Proxima Nova"/>
            </a:endParaRPr>
          </a:p>
          <a:p>
            <a:pPr marL="457200" lvl="0" indent="-304800" algn="l" rtl="0">
              <a:spcBef>
                <a:spcPts val="0"/>
              </a:spcBef>
              <a:spcAft>
                <a:spcPts val="0"/>
              </a:spcAft>
              <a:buSzPts val="1200"/>
              <a:buFont typeface="Proxima Nova"/>
              <a:buChar char="●"/>
            </a:pPr>
            <a:r>
              <a:rPr lang="en-GB" sz="1200">
                <a:latin typeface="Proxima Nova"/>
                <a:ea typeface="Proxima Nova"/>
                <a:cs typeface="Proxima Nova"/>
                <a:sym typeface="Proxima Nova"/>
              </a:rPr>
              <a:t>However, for WaterQuality </a:t>
            </a:r>
            <a:r>
              <a:rPr lang="en-GB" sz="1200" b="1">
                <a:latin typeface="Proxima Nova"/>
                <a:ea typeface="Proxima Nova"/>
                <a:cs typeface="Proxima Nova"/>
                <a:sym typeface="Proxima Nova"/>
              </a:rPr>
              <a:t>WISE </a:t>
            </a:r>
            <a:r>
              <a:rPr lang="en-GB" sz="1200">
                <a:latin typeface="Proxima Nova"/>
                <a:ea typeface="Proxima Nova"/>
                <a:cs typeface="Proxima Nova"/>
                <a:sym typeface="Proxima Nova"/>
              </a:rPr>
              <a:t>suggests the following (</a:t>
            </a:r>
            <a:r>
              <a:rPr lang="en-GB" sz="1200" u="sng">
                <a:solidFill>
                  <a:schemeClr val="hlink"/>
                </a:solidFill>
                <a:latin typeface="Proxima Nova"/>
                <a:ea typeface="Proxima Nova"/>
                <a:cs typeface="Proxima Nova"/>
                <a:sym typeface="Proxima Nova"/>
                <a:hlinkClick r:id="rId4"/>
              </a:rPr>
              <a:t>link</a:t>
            </a:r>
            <a:r>
              <a:rPr lang="en-GB" sz="1200">
                <a:latin typeface="Proxima Nova"/>
                <a:ea typeface="Proxima Nova"/>
                <a:cs typeface="Proxima Nova"/>
                <a:sym typeface="Proxima Nova"/>
              </a:rPr>
              <a:t>):</a:t>
            </a:r>
            <a:endParaRPr sz="1200">
              <a:latin typeface="Proxima Nova"/>
              <a:ea typeface="Proxima Nova"/>
              <a:cs typeface="Proxima Nova"/>
              <a:sym typeface="Proxima Nova"/>
            </a:endParaRPr>
          </a:p>
          <a:p>
            <a:pPr marL="914400" lvl="1" indent="-304800" algn="l" rtl="0">
              <a:spcBef>
                <a:spcPts val="0"/>
              </a:spcBef>
              <a:spcAft>
                <a:spcPts val="0"/>
              </a:spcAft>
              <a:buSzPts val="1200"/>
              <a:buFont typeface="Proxima Nova"/>
              <a:buChar char="○"/>
            </a:pPr>
            <a:r>
              <a:rPr lang="en-GB" sz="1200">
                <a:latin typeface="Proxima Nova"/>
                <a:ea typeface="Proxima Nova"/>
                <a:cs typeface="Proxima Nova"/>
                <a:sym typeface="Proxima Nova"/>
              </a:rPr>
              <a:t>CoastalWaterBody</a:t>
            </a:r>
            <a:endParaRPr sz="1200">
              <a:latin typeface="Proxima Nova"/>
              <a:ea typeface="Proxima Nova"/>
              <a:cs typeface="Proxima Nova"/>
              <a:sym typeface="Proxima Nova"/>
            </a:endParaRPr>
          </a:p>
          <a:p>
            <a:pPr marL="914400" lvl="1" indent="-304800" algn="l" rtl="0">
              <a:spcBef>
                <a:spcPts val="0"/>
              </a:spcBef>
              <a:spcAft>
                <a:spcPts val="0"/>
              </a:spcAft>
              <a:buSzPts val="1200"/>
              <a:buFont typeface="Proxima Nova"/>
              <a:buChar char="○"/>
            </a:pPr>
            <a:r>
              <a:rPr lang="en-GB" sz="1200">
                <a:latin typeface="Proxima Nova"/>
                <a:ea typeface="Proxima Nova"/>
                <a:cs typeface="Proxima Nova"/>
                <a:sym typeface="Proxima Nova"/>
              </a:rPr>
              <a:t>GroundwaterBody</a:t>
            </a:r>
            <a:endParaRPr sz="1200">
              <a:latin typeface="Proxima Nova"/>
              <a:ea typeface="Proxima Nova"/>
              <a:cs typeface="Proxima Nova"/>
              <a:sym typeface="Proxima Nova"/>
            </a:endParaRPr>
          </a:p>
          <a:p>
            <a:pPr marL="914400" lvl="1" indent="-304800" algn="l" rtl="0">
              <a:spcBef>
                <a:spcPts val="0"/>
              </a:spcBef>
              <a:spcAft>
                <a:spcPts val="0"/>
              </a:spcAft>
              <a:buSzPts val="1200"/>
              <a:buFont typeface="Proxima Nova"/>
              <a:buChar char="○"/>
            </a:pPr>
            <a:r>
              <a:rPr lang="en-GB" sz="1200">
                <a:latin typeface="Proxima Nova"/>
                <a:ea typeface="Proxima Nova"/>
                <a:cs typeface="Proxima Nova"/>
                <a:sym typeface="Proxima Nova"/>
              </a:rPr>
              <a:t>LakewaterBody</a:t>
            </a:r>
            <a:endParaRPr sz="1200">
              <a:latin typeface="Proxima Nova"/>
              <a:ea typeface="Proxima Nova"/>
              <a:cs typeface="Proxima Nova"/>
              <a:sym typeface="Proxima Nova"/>
            </a:endParaRPr>
          </a:p>
          <a:p>
            <a:pPr marL="914400" lvl="1" indent="-304800" algn="l" rtl="0">
              <a:spcBef>
                <a:spcPts val="0"/>
              </a:spcBef>
              <a:spcAft>
                <a:spcPts val="0"/>
              </a:spcAft>
              <a:buSzPts val="1200"/>
              <a:buFont typeface="Proxima Nova"/>
              <a:buChar char="○"/>
            </a:pPr>
            <a:r>
              <a:rPr lang="en-GB" sz="1200">
                <a:latin typeface="Proxima Nova"/>
                <a:ea typeface="Proxima Nova"/>
                <a:cs typeface="Proxima Nova"/>
                <a:sym typeface="Proxima Nova"/>
              </a:rPr>
              <a:t>MarineWaters</a:t>
            </a:r>
            <a:endParaRPr sz="1200">
              <a:latin typeface="Proxima Nova"/>
              <a:ea typeface="Proxima Nova"/>
              <a:cs typeface="Proxima Nova"/>
              <a:sym typeface="Proxima Nova"/>
            </a:endParaRPr>
          </a:p>
          <a:p>
            <a:pPr marL="914400" lvl="1" indent="-304800" algn="l" rtl="0">
              <a:spcBef>
                <a:spcPts val="0"/>
              </a:spcBef>
              <a:spcAft>
                <a:spcPts val="0"/>
              </a:spcAft>
              <a:buSzPts val="1200"/>
              <a:buFont typeface="Proxima Nova"/>
              <a:buChar char="○"/>
            </a:pPr>
            <a:r>
              <a:rPr lang="en-GB" sz="1200">
                <a:latin typeface="Proxima Nova"/>
                <a:ea typeface="Proxima Nova"/>
                <a:cs typeface="Proxima Nova"/>
                <a:sym typeface="Proxima Nova"/>
              </a:rPr>
              <a:t>RiverWaterBody</a:t>
            </a:r>
            <a:endParaRPr sz="1200">
              <a:latin typeface="Proxima Nova"/>
              <a:ea typeface="Proxima Nova"/>
              <a:cs typeface="Proxima Nova"/>
              <a:sym typeface="Proxima Nova"/>
            </a:endParaRPr>
          </a:p>
          <a:p>
            <a:pPr marL="914400" lvl="1" indent="-304800" algn="l" rtl="0">
              <a:spcBef>
                <a:spcPts val="0"/>
              </a:spcBef>
              <a:spcAft>
                <a:spcPts val="0"/>
              </a:spcAft>
              <a:buSzPts val="1200"/>
              <a:buFont typeface="Proxima Nova"/>
              <a:buChar char="○"/>
            </a:pPr>
            <a:r>
              <a:rPr lang="en-GB" sz="1200">
                <a:latin typeface="Proxima Nova"/>
                <a:ea typeface="Proxima Nova"/>
                <a:cs typeface="Proxima Nova"/>
                <a:sym typeface="Proxima Nova"/>
              </a:rPr>
              <a:t>TerritorialWaters</a:t>
            </a:r>
            <a:endParaRPr sz="1200">
              <a:latin typeface="Proxima Nova"/>
              <a:ea typeface="Proxima Nova"/>
              <a:cs typeface="Proxima Nova"/>
              <a:sym typeface="Proxima Nova"/>
            </a:endParaRPr>
          </a:p>
          <a:p>
            <a:pPr marL="914400" lvl="1" indent="-304800" algn="l" rtl="0">
              <a:spcBef>
                <a:spcPts val="0"/>
              </a:spcBef>
              <a:spcAft>
                <a:spcPts val="0"/>
              </a:spcAft>
              <a:buSzPts val="1200"/>
              <a:buFont typeface="Proxima Nova"/>
              <a:buChar char="○"/>
            </a:pPr>
            <a:r>
              <a:rPr lang="en-GB" sz="1200">
                <a:latin typeface="Proxima Nova"/>
                <a:ea typeface="Proxima Nova"/>
                <a:cs typeface="Proxima Nova"/>
                <a:sym typeface="Proxima Nova"/>
              </a:rPr>
              <a:t>TransitionalWaterBody</a:t>
            </a:r>
            <a:endParaRPr sz="1200">
              <a:latin typeface="Proxima Nova"/>
              <a:ea typeface="Proxima Nova"/>
              <a:cs typeface="Proxima Nova"/>
              <a:sym typeface="Proxima Nova"/>
            </a:endParaRPr>
          </a:p>
        </p:txBody>
      </p:sp>
      <p:sp>
        <p:nvSpPr>
          <p:cNvPr id="729" name="Google Shape;729;p78"/>
          <p:cNvSpPr txBox="1"/>
          <p:nvPr/>
        </p:nvSpPr>
        <p:spPr>
          <a:xfrm>
            <a:off x="628650" y="197650"/>
            <a:ext cx="4337400"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None/>
            </a:pPr>
            <a:r>
              <a:rPr lang="en-GB" sz="2900"/>
              <a:t>featuresOfIntertest</a:t>
            </a:r>
            <a:endParaRPr i="1" u="none" strike="noStrike" cap="none">
              <a:solidFill>
                <a:srgbClr val="000000"/>
              </a:solidFill>
            </a:endParaRPr>
          </a:p>
        </p:txBody>
      </p:sp>
      <p:sp>
        <p:nvSpPr>
          <p:cNvPr id="730" name="Google Shape;730;p78"/>
          <p:cNvSpPr txBox="1"/>
          <p:nvPr/>
        </p:nvSpPr>
        <p:spPr>
          <a:xfrm>
            <a:off x="5401475" y="1273000"/>
            <a:ext cx="3307200" cy="2062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b="1">
                <a:latin typeface="Proxima Nova"/>
                <a:ea typeface="Proxima Nova"/>
                <a:cs typeface="Proxima Nova"/>
                <a:sym typeface="Proxima Nova"/>
              </a:rPr>
              <a:t>Possible options</a:t>
            </a:r>
            <a:endParaRPr b="1">
              <a:latin typeface="Proxima Nova"/>
              <a:ea typeface="Proxima Nova"/>
              <a:cs typeface="Proxima Nova"/>
              <a:sym typeface="Proxima Nova"/>
            </a:endParaRPr>
          </a:p>
          <a:p>
            <a:pPr marL="0" lvl="0" indent="0" algn="l" rtl="0">
              <a:spcBef>
                <a:spcPts val="0"/>
              </a:spcBef>
              <a:spcAft>
                <a:spcPts val="0"/>
              </a:spcAft>
              <a:buNone/>
            </a:pPr>
            <a:endParaRPr sz="1000">
              <a:latin typeface="Proxima Nova"/>
              <a:ea typeface="Proxima Nova"/>
              <a:cs typeface="Proxima Nova"/>
              <a:sym typeface="Proxima Nova"/>
            </a:endParaRPr>
          </a:p>
          <a:p>
            <a:pPr marL="457200" lvl="0" indent="-317500" algn="l" rtl="0">
              <a:spcBef>
                <a:spcPts val="0"/>
              </a:spcBef>
              <a:spcAft>
                <a:spcPts val="0"/>
              </a:spcAft>
              <a:buSzPts val="1400"/>
              <a:buFont typeface="Proxima Nova"/>
              <a:buAutoNum type="arabicPeriod"/>
            </a:pPr>
            <a:r>
              <a:rPr lang="en-GB">
                <a:latin typeface="Proxima Nova"/>
                <a:ea typeface="Proxima Nova"/>
                <a:cs typeface="Proxima Nova"/>
                <a:sym typeface="Proxima Nova"/>
              </a:rPr>
              <a:t>Only model it for WaterQuality based on WISE</a:t>
            </a:r>
            <a:br>
              <a:rPr lang="en-GB">
                <a:latin typeface="Proxima Nova"/>
                <a:ea typeface="Proxima Nova"/>
                <a:cs typeface="Proxima Nova"/>
                <a:sym typeface="Proxima Nova"/>
              </a:rPr>
            </a:br>
            <a:endParaRPr>
              <a:latin typeface="Proxima Nova"/>
              <a:ea typeface="Proxima Nova"/>
              <a:cs typeface="Proxima Nova"/>
              <a:sym typeface="Proxima Nova"/>
            </a:endParaRPr>
          </a:p>
          <a:p>
            <a:pPr marL="457200" lvl="0" indent="-317500" algn="l" rtl="0">
              <a:spcBef>
                <a:spcPts val="0"/>
              </a:spcBef>
              <a:spcAft>
                <a:spcPts val="0"/>
              </a:spcAft>
              <a:buSzPts val="1400"/>
              <a:buFont typeface="Proxima Nova"/>
              <a:buAutoNum type="arabicPeriod"/>
            </a:pPr>
            <a:r>
              <a:rPr lang="en-GB">
                <a:latin typeface="Proxima Nova"/>
                <a:ea typeface="Proxima Nova"/>
                <a:cs typeface="Proxima Nova"/>
                <a:sym typeface="Proxima Nova"/>
              </a:rPr>
              <a:t>Model it for both Air and Water</a:t>
            </a:r>
            <a:br>
              <a:rPr lang="en-GB">
                <a:latin typeface="Proxima Nova"/>
                <a:ea typeface="Proxima Nova"/>
                <a:cs typeface="Proxima Nova"/>
                <a:sym typeface="Proxima Nova"/>
              </a:rPr>
            </a:br>
            <a:endParaRPr>
              <a:latin typeface="Proxima Nova"/>
              <a:ea typeface="Proxima Nova"/>
              <a:cs typeface="Proxima Nova"/>
              <a:sym typeface="Proxima Nova"/>
            </a:endParaRPr>
          </a:p>
          <a:p>
            <a:pPr marL="457200" lvl="0" indent="-317500" algn="l" rtl="0">
              <a:spcBef>
                <a:spcPts val="0"/>
              </a:spcBef>
              <a:spcAft>
                <a:spcPts val="0"/>
              </a:spcAft>
              <a:buSzPts val="1400"/>
              <a:buFont typeface="Proxima Nova"/>
              <a:buAutoNum type="arabicPeriod"/>
            </a:pPr>
            <a:r>
              <a:rPr lang="en-GB">
                <a:latin typeface="Proxima Nova"/>
                <a:ea typeface="Proxima Nova"/>
                <a:cs typeface="Proxima Nova"/>
                <a:sym typeface="Proxima Nova"/>
              </a:rPr>
              <a:t>Don’t model it, but use standardised codelists/taxonomy</a:t>
            </a:r>
            <a:endParaRPr sz="1800"/>
          </a:p>
        </p:txBody>
      </p:sp>
      <p:pic>
        <p:nvPicPr>
          <p:cNvPr id="731" name="Google Shape;731;p78"/>
          <p:cNvPicPr preferRelativeResize="0"/>
          <p:nvPr/>
        </p:nvPicPr>
        <p:blipFill>
          <a:blip r:embed="rId5">
            <a:alphaModFix/>
          </a:blip>
          <a:stretch>
            <a:fillRect/>
          </a:stretch>
        </p:blipFill>
        <p:spPr>
          <a:xfrm>
            <a:off x="1901500" y="3402625"/>
            <a:ext cx="1340050" cy="1684300"/>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735"/>
        <p:cNvGrpSpPr/>
        <p:nvPr/>
      </p:nvGrpSpPr>
      <p:grpSpPr>
        <a:xfrm>
          <a:off x="0" y="0"/>
          <a:ext cx="0" cy="0"/>
          <a:chOff x="0" y="0"/>
          <a:chExt cx="0" cy="0"/>
        </a:xfrm>
      </p:grpSpPr>
      <p:sp>
        <p:nvSpPr>
          <p:cNvPr id="736" name="Google Shape;736;p79"/>
          <p:cNvSpPr/>
          <p:nvPr/>
        </p:nvSpPr>
        <p:spPr>
          <a:xfrm>
            <a:off x="4966050" y="-125"/>
            <a:ext cx="4178100" cy="5143500"/>
          </a:xfrm>
          <a:prstGeom prst="rect">
            <a:avLst/>
          </a:pr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37" name="Google Shape;737;p79"/>
          <p:cNvPicPr preferRelativeResize="0"/>
          <p:nvPr/>
        </p:nvPicPr>
        <p:blipFill>
          <a:blip r:embed="rId3">
            <a:alphaModFix/>
          </a:blip>
          <a:stretch>
            <a:fillRect/>
          </a:stretch>
        </p:blipFill>
        <p:spPr>
          <a:xfrm>
            <a:off x="6787975" y="416175"/>
            <a:ext cx="534250" cy="534250"/>
          </a:xfrm>
          <a:prstGeom prst="rect">
            <a:avLst/>
          </a:prstGeom>
          <a:noFill/>
          <a:ln>
            <a:noFill/>
          </a:ln>
        </p:spPr>
      </p:pic>
      <p:sp>
        <p:nvSpPr>
          <p:cNvPr id="738" name="Google Shape;738;p79"/>
          <p:cNvSpPr txBox="1"/>
          <p:nvPr/>
        </p:nvSpPr>
        <p:spPr>
          <a:xfrm>
            <a:off x="402825" y="894000"/>
            <a:ext cx="4337400" cy="2586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200">
                <a:latin typeface="Proxima Nova"/>
                <a:ea typeface="Proxima Nova"/>
                <a:cs typeface="Proxima Nova"/>
                <a:sym typeface="Proxima Nova"/>
              </a:rPr>
              <a:t>Our suggestion is to add an extra class that allows tracking </a:t>
            </a:r>
            <a:r>
              <a:rPr lang="en-GB" sz="1200" b="1">
                <a:latin typeface="Proxima Nova"/>
                <a:ea typeface="Proxima Nova"/>
                <a:cs typeface="Proxima Nova"/>
                <a:sym typeface="Proxima Nova"/>
              </a:rPr>
              <a:t>Specimen</a:t>
            </a:r>
            <a:r>
              <a:rPr lang="en-GB" sz="1200">
                <a:latin typeface="Proxima Nova"/>
                <a:ea typeface="Proxima Nova"/>
                <a:cs typeface="Proxima Nova"/>
                <a:sym typeface="Proxima Nova"/>
              </a:rPr>
              <a:t>:</a:t>
            </a:r>
            <a:br>
              <a:rPr lang="en-GB" sz="1200">
                <a:latin typeface="Proxima Nova"/>
                <a:ea typeface="Proxima Nova"/>
                <a:cs typeface="Proxima Nova"/>
                <a:sym typeface="Proxima Nova"/>
              </a:rPr>
            </a:br>
            <a:endParaRPr sz="1200">
              <a:latin typeface="Proxima Nova"/>
              <a:ea typeface="Proxima Nova"/>
              <a:cs typeface="Proxima Nova"/>
              <a:sym typeface="Proxima Nova"/>
            </a:endParaRPr>
          </a:p>
          <a:p>
            <a:pPr marL="457200" lvl="0" indent="-304800" algn="l" rtl="0">
              <a:spcBef>
                <a:spcPts val="0"/>
              </a:spcBef>
              <a:spcAft>
                <a:spcPts val="0"/>
              </a:spcAft>
              <a:buSzPts val="1200"/>
              <a:buFont typeface="Proxima Nova"/>
              <a:buChar char="●"/>
            </a:pPr>
            <a:r>
              <a:rPr lang="en-GB" sz="1200">
                <a:latin typeface="Proxima Nova"/>
                <a:ea typeface="Proxima Nova"/>
                <a:cs typeface="Proxima Nova"/>
                <a:sym typeface="Proxima Nova"/>
              </a:rPr>
              <a:t>The WISE model allows pointing towards </a:t>
            </a:r>
            <a:r>
              <a:rPr lang="en-GB" sz="1200" b="1">
                <a:latin typeface="Proxima Nova"/>
                <a:ea typeface="Proxima Nova"/>
                <a:cs typeface="Proxima Nova"/>
                <a:sym typeface="Proxima Nova"/>
              </a:rPr>
              <a:t>physical samples</a:t>
            </a:r>
            <a:r>
              <a:rPr lang="en-GB" sz="1200">
                <a:latin typeface="Proxima Nova"/>
                <a:ea typeface="Proxima Nova"/>
                <a:cs typeface="Proxima Nova"/>
                <a:sym typeface="Proxima Nova"/>
              </a:rPr>
              <a:t> creating two classes:</a:t>
            </a:r>
            <a:endParaRPr sz="1200">
              <a:latin typeface="Proxima Nova"/>
              <a:ea typeface="Proxima Nova"/>
              <a:cs typeface="Proxima Nova"/>
              <a:sym typeface="Proxima Nova"/>
            </a:endParaRPr>
          </a:p>
          <a:p>
            <a:pPr marL="914400" lvl="1" indent="-304800" algn="l" rtl="0">
              <a:spcBef>
                <a:spcPts val="0"/>
              </a:spcBef>
              <a:spcAft>
                <a:spcPts val="0"/>
              </a:spcAft>
              <a:buSzPts val="1200"/>
              <a:buFont typeface="Proxima Nova"/>
              <a:buChar char="○"/>
            </a:pPr>
            <a:r>
              <a:rPr lang="en-GB" sz="1200">
                <a:latin typeface="Proxima Nova"/>
                <a:ea typeface="Proxima Nova"/>
                <a:cs typeface="Proxima Nova"/>
                <a:sym typeface="Proxima Nova"/>
              </a:rPr>
              <a:t>SpatialSamplingFeatures</a:t>
            </a:r>
            <a:endParaRPr sz="1200">
              <a:latin typeface="Proxima Nova"/>
              <a:ea typeface="Proxima Nova"/>
              <a:cs typeface="Proxima Nova"/>
              <a:sym typeface="Proxima Nova"/>
            </a:endParaRPr>
          </a:p>
          <a:p>
            <a:pPr marL="914400" lvl="1" indent="-304800" algn="l" rtl="0">
              <a:spcBef>
                <a:spcPts val="0"/>
              </a:spcBef>
              <a:spcAft>
                <a:spcPts val="0"/>
              </a:spcAft>
              <a:buSzPts val="1200"/>
              <a:buFont typeface="Proxima Nova"/>
              <a:buChar char="○"/>
            </a:pPr>
            <a:r>
              <a:rPr lang="en-GB" sz="1200">
                <a:latin typeface="Proxima Nova"/>
                <a:ea typeface="Proxima Nova"/>
                <a:cs typeface="Proxima Nova"/>
                <a:sym typeface="Proxima Nova"/>
              </a:rPr>
              <a:t>Specimens</a:t>
            </a:r>
            <a:br>
              <a:rPr lang="en-GB" sz="1200">
                <a:latin typeface="Proxima Nova"/>
                <a:ea typeface="Proxima Nova"/>
                <a:cs typeface="Proxima Nova"/>
                <a:sym typeface="Proxima Nova"/>
              </a:rPr>
            </a:br>
            <a:endParaRPr sz="1200">
              <a:latin typeface="Proxima Nova"/>
              <a:ea typeface="Proxima Nova"/>
              <a:cs typeface="Proxima Nova"/>
              <a:sym typeface="Proxima Nova"/>
            </a:endParaRPr>
          </a:p>
          <a:p>
            <a:pPr marL="457200" lvl="0" indent="-304800" algn="l" rtl="0">
              <a:spcBef>
                <a:spcPts val="0"/>
              </a:spcBef>
              <a:spcAft>
                <a:spcPts val="0"/>
              </a:spcAft>
              <a:buSzPts val="1200"/>
              <a:buFont typeface="Proxima Nova"/>
              <a:buChar char="●"/>
            </a:pPr>
            <a:r>
              <a:rPr lang="en-GB" sz="1200">
                <a:latin typeface="Proxima Nova"/>
                <a:ea typeface="Proxima Nova"/>
                <a:cs typeface="Proxima Nova"/>
                <a:sym typeface="Proxima Nova"/>
              </a:rPr>
              <a:t>In SOSA they go even more into detail by adding:</a:t>
            </a:r>
            <a:endParaRPr sz="1200">
              <a:latin typeface="Proxima Nova"/>
              <a:ea typeface="Proxima Nova"/>
              <a:cs typeface="Proxima Nova"/>
              <a:sym typeface="Proxima Nova"/>
            </a:endParaRPr>
          </a:p>
          <a:p>
            <a:pPr marL="914400" lvl="1" indent="-304800" algn="l" rtl="0">
              <a:spcBef>
                <a:spcPts val="0"/>
              </a:spcBef>
              <a:spcAft>
                <a:spcPts val="0"/>
              </a:spcAft>
              <a:buSzPts val="1200"/>
              <a:buFont typeface="Proxima Nova"/>
              <a:buChar char="○"/>
            </a:pPr>
            <a:r>
              <a:rPr lang="en-GB" sz="1200">
                <a:latin typeface="Proxima Nova"/>
                <a:ea typeface="Proxima Nova"/>
                <a:cs typeface="Proxima Nova"/>
                <a:sym typeface="Proxima Nova"/>
              </a:rPr>
              <a:t>SOSA:Sampling - the activity of the sampling</a:t>
            </a:r>
            <a:endParaRPr sz="1200">
              <a:latin typeface="Proxima Nova"/>
              <a:ea typeface="Proxima Nova"/>
              <a:cs typeface="Proxima Nova"/>
              <a:sym typeface="Proxima Nova"/>
            </a:endParaRPr>
          </a:p>
          <a:p>
            <a:pPr marL="914400" lvl="1" indent="-304800" algn="l" rtl="0">
              <a:spcBef>
                <a:spcPts val="0"/>
              </a:spcBef>
              <a:spcAft>
                <a:spcPts val="0"/>
              </a:spcAft>
              <a:buSzPts val="1200"/>
              <a:buFont typeface="Proxima Nova"/>
              <a:buChar char="○"/>
            </a:pPr>
            <a:r>
              <a:rPr lang="en-GB" sz="1200">
                <a:latin typeface="Proxima Nova"/>
                <a:ea typeface="Proxima Nova"/>
                <a:cs typeface="Proxima Nova"/>
                <a:sym typeface="Proxima Nova"/>
              </a:rPr>
              <a:t>SOSA:Sampler - the specific instruments used</a:t>
            </a:r>
            <a:endParaRPr sz="1200">
              <a:latin typeface="Proxima Nova"/>
              <a:ea typeface="Proxima Nova"/>
              <a:cs typeface="Proxima Nova"/>
              <a:sym typeface="Proxima Nova"/>
            </a:endParaRPr>
          </a:p>
          <a:p>
            <a:pPr marL="914400" lvl="1" indent="-304800" algn="l" rtl="0">
              <a:spcBef>
                <a:spcPts val="0"/>
              </a:spcBef>
              <a:spcAft>
                <a:spcPts val="0"/>
              </a:spcAft>
              <a:buSzPts val="1200"/>
              <a:buFont typeface="Proxima Nova"/>
              <a:buChar char="➜"/>
            </a:pPr>
            <a:r>
              <a:rPr lang="en-GB" sz="1200">
                <a:latin typeface="Proxima Nova"/>
                <a:ea typeface="Proxima Nova"/>
                <a:cs typeface="Proxima Nova"/>
                <a:sym typeface="Proxima Nova"/>
              </a:rPr>
              <a:t>If there is no use-case for this, we would not put this in scope</a:t>
            </a:r>
            <a:endParaRPr sz="1200">
              <a:latin typeface="Proxima Nova"/>
              <a:ea typeface="Proxima Nova"/>
              <a:cs typeface="Proxima Nova"/>
              <a:sym typeface="Proxima Nova"/>
            </a:endParaRPr>
          </a:p>
        </p:txBody>
      </p:sp>
      <p:sp>
        <p:nvSpPr>
          <p:cNvPr id="739" name="Google Shape;739;p79"/>
          <p:cNvSpPr txBox="1"/>
          <p:nvPr/>
        </p:nvSpPr>
        <p:spPr>
          <a:xfrm>
            <a:off x="552450" y="197650"/>
            <a:ext cx="4337400"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None/>
            </a:pPr>
            <a:r>
              <a:rPr lang="en-GB" sz="2900"/>
              <a:t>SamplingFeatures </a:t>
            </a:r>
            <a:endParaRPr i="1" u="none" strike="noStrike" cap="none">
              <a:solidFill>
                <a:srgbClr val="000000"/>
              </a:solidFill>
            </a:endParaRPr>
          </a:p>
        </p:txBody>
      </p:sp>
      <p:sp>
        <p:nvSpPr>
          <p:cNvPr id="740" name="Google Shape;740;p79"/>
          <p:cNvSpPr txBox="1"/>
          <p:nvPr/>
        </p:nvSpPr>
        <p:spPr>
          <a:xfrm>
            <a:off x="5401475" y="1273000"/>
            <a:ext cx="3307200" cy="163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b="1">
                <a:latin typeface="Proxima Nova"/>
                <a:ea typeface="Proxima Nova"/>
                <a:cs typeface="Proxima Nova"/>
                <a:sym typeface="Proxima Nova"/>
              </a:rPr>
              <a:t>Possible options</a:t>
            </a:r>
            <a:endParaRPr b="1">
              <a:latin typeface="Proxima Nova"/>
              <a:ea typeface="Proxima Nova"/>
              <a:cs typeface="Proxima Nova"/>
              <a:sym typeface="Proxima Nova"/>
            </a:endParaRPr>
          </a:p>
          <a:p>
            <a:pPr marL="0" lvl="0" indent="0" algn="l" rtl="0">
              <a:spcBef>
                <a:spcPts val="0"/>
              </a:spcBef>
              <a:spcAft>
                <a:spcPts val="0"/>
              </a:spcAft>
              <a:buNone/>
            </a:pPr>
            <a:endParaRPr sz="1000">
              <a:latin typeface="Proxima Nova"/>
              <a:ea typeface="Proxima Nova"/>
              <a:cs typeface="Proxima Nova"/>
              <a:sym typeface="Proxima Nova"/>
            </a:endParaRPr>
          </a:p>
          <a:p>
            <a:pPr marL="457200" lvl="0" indent="-317500" algn="l" rtl="0">
              <a:spcBef>
                <a:spcPts val="0"/>
              </a:spcBef>
              <a:spcAft>
                <a:spcPts val="0"/>
              </a:spcAft>
              <a:buSzPts val="1400"/>
              <a:buFont typeface="Proxima Nova"/>
              <a:buAutoNum type="arabicPeriod"/>
            </a:pPr>
            <a:r>
              <a:rPr lang="en-GB">
                <a:latin typeface="Proxima Nova"/>
                <a:ea typeface="Proxima Nova"/>
                <a:cs typeface="Proxima Nova"/>
                <a:sym typeface="Proxima Nova"/>
              </a:rPr>
              <a:t>Add the Specimens class</a:t>
            </a:r>
            <a:br>
              <a:rPr lang="en-GB">
                <a:latin typeface="Proxima Nova"/>
                <a:ea typeface="Proxima Nova"/>
                <a:cs typeface="Proxima Nova"/>
                <a:sym typeface="Proxima Nova"/>
              </a:rPr>
            </a:br>
            <a:endParaRPr>
              <a:latin typeface="Proxima Nova"/>
              <a:ea typeface="Proxima Nova"/>
              <a:cs typeface="Proxima Nova"/>
              <a:sym typeface="Proxima Nova"/>
            </a:endParaRPr>
          </a:p>
          <a:p>
            <a:pPr marL="457200" lvl="0" indent="-317500" algn="l" rtl="0">
              <a:spcBef>
                <a:spcPts val="0"/>
              </a:spcBef>
              <a:spcAft>
                <a:spcPts val="0"/>
              </a:spcAft>
              <a:buSzPts val="1400"/>
              <a:buFont typeface="Proxima Nova"/>
              <a:buAutoNum type="arabicPeriod"/>
            </a:pPr>
            <a:r>
              <a:rPr lang="en-GB">
                <a:latin typeface="Proxima Nova"/>
                <a:ea typeface="Proxima Nova"/>
                <a:cs typeface="Proxima Nova"/>
                <a:sym typeface="Proxima Nova"/>
              </a:rPr>
              <a:t>Add the Specimens class, SOSA:Sampling and SOSA:Sampler</a:t>
            </a:r>
            <a:endParaRPr sz="1800"/>
          </a:p>
        </p:txBody>
      </p:sp>
      <p:pic>
        <p:nvPicPr>
          <p:cNvPr id="741" name="Google Shape;741;p79"/>
          <p:cNvPicPr preferRelativeResize="0"/>
          <p:nvPr/>
        </p:nvPicPr>
        <p:blipFill>
          <a:blip r:embed="rId4">
            <a:alphaModFix/>
          </a:blip>
          <a:stretch>
            <a:fillRect/>
          </a:stretch>
        </p:blipFill>
        <p:spPr>
          <a:xfrm>
            <a:off x="5180625" y="1722050"/>
            <a:ext cx="220850" cy="220850"/>
          </a:xfrm>
          <a:prstGeom prst="rect">
            <a:avLst/>
          </a:prstGeom>
          <a:noFill/>
          <a:ln>
            <a:noFill/>
          </a:ln>
        </p:spPr>
      </p:pic>
      <p:pic>
        <p:nvPicPr>
          <p:cNvPr id="742" name="Google Shape;742;p79"/>
          <p:cNvPicPr preferRelativeResize="0"/>
          <p:nvPr/>
        </p:nvPicPr>
        <p:blipFill>
          <a:blip r:embed="rId5">
            <a:alphaModFix/>
          </a:blip>
          <a:stretch>
            <a:fillRect/>
          </a:stretch>
        </p:blipFill>
        <p:spPr>
          <a:xfrm>
            <a:off x="1901500" y="3402625"/>
            <a:ext cx="1340050" cy="1684300"/>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746"/>
        <p:cNvGrpSpPr/>
        <p:nvPr/>
      </p:nvGrpSpPr>
      <p:grpSpPr>
        <a:xfrm>
          <a:off x="0" y="0"/>
          <a:ext cx="0" cy="0"/>
          <a:chOff x="0" y="0"/>
          <a:chExt cx="0" cy="0"/>
        </a:xfrm>
      </p:grpSpPr>
      <p:sp>
        <p:nvSpPr>
          <p:cNvPr id="747" name="Google Shape;747;p80"/>
          <p:cNvSpPr/>
          <p:nvPr/>
        </p:nvSpPr>
        <p:spPr>
          <a:xfrm>
            <a:off x="4966050" y="-125"/>
            <a:ext cx="4178100" cy="5143500"/>
          </a:xfrm>
          <a:prstGeom prst="rect">
            <a:avLst/>
          </a:pr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48" name="Google Shape;748;p80"/>
          <p:cNvPicPr preferRelativeResize="0"/>
          <p:nvPr/>
        </p:nvPicPr>
        <p:blipFill>
          <a:blip r:embed="rId3">
            <a:alphaModFix/>
          </a:blip>
          <a:stretch>
            <a:fillRect/>
          </a:stretch>
        </p:blipFill>
        <p:spPr>
          <a:xfrm>
            <a:off x="6787975" y="416175"/>
            <a:ext cx="534250" cy="534250"/>
          </a:xfrm>
          <a:prstGeom prst="rect">
            <a:avLst/>
          </a:prstGeom>
          <a:noFill/>
          <a:ln>
            <a:noFill/>
          </a:ln>
        </p:spPr>
      </p:pic>
      <p:sp>
        <p:nvSpPr>
          <p:cNvPr id="749" name="Google Shape;749;p80"/>
          <p:cNvSpPr txBox="1"/>
          <p:nvPr/>
        </p:nvSpPr>
        <p:spPr>
          <a:xfrm>
            <a:off x="402825" y="894000"/>
            <a:ext cx="4337400" cy="4248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200">
                <a:latin typeface="Proxima Nova"/>
                <a:ea typeface="Proxima Nova"/>
                <a:cs typeface="Proxima Nova"/>
                <a:sym typeface="Proxima Nova"/>
              </a:rPr>
              <a:t>We suggest to expand Observations with other </a:t>
            </a:r>
            <a:r>
              <a:rPr lang="en-GB" sz="1200" b="1">
                <a:latin typeface="Proxima Nova"/>
                <a:ea typeface="Proxima Nova"/>
                <a:cs typeface="Proxima Nova"/>
                <a:sym typeface="Proxima Nova"/>
              </a:rPr>
              <a:t>subtypes </a:t>
            </a:r>
            <a:r>
              <a:rPr lang="en-GB" sz="1200">
                <a:latin typeface="Proxima Nova"/>
                <a:ea typeface="Proxima Nova"/>
                <a:cs typeface="Proxima Nova"/>
                <a:sym typeface="Proxima Nova"/>
              </a:rPr>
              <a:t>on top of Measurements.</a:t>
            </a:r>
            <a:br>
              <a:rPr lang="en-GB" sz="1200">
                <a:latin typeface="Proxima Nova"/>
                <a:ea typeface="Proxima Nova"/>
                <a:cs typeface="Proxima Nova"/>
                <a:sym typeface="Proxima Nova"/>
              </a:rPr>
            </a:br>
            <a:endParaRPr sz="1200">
              <a:latin typeface="Proxima Nova"/>
              <a:ea typeface="Proxima Nova"/>
              <a:cs typeface="Proxima Nova"/>
              <a:sym typeface="Proxima Nova"/>
            </a:endParaRPr>
          </a:p>
          <a:p>
            <a:pPr marL="457200" lvl="0" indent="-304800" algn="l" rtl="0">
              <a:spcBef>
                <a:spcPts val="0"/>
              </a:spcBef>
              <a:spcAft>
                <a:spcPts val="0"/>
              </a:spcAft>
              <a:buSzPts val="1200"/>
              <a:buFont typeface="Proxima Nova"/>
              <a:buChar char="●"/>
            </a:pPr>
            <a:r>
              <a:rPr lang="en-GB" sz="1200">
                <a:latin typeface="Proxima Nova"/>
                <a:ea typeface="Proxima Nova"/>
                <a:cs typeface="Proxima Nova"/>
                <a:sym typeface="Proxima Nova"/>
              </a:rPr>
              <a:t>ISO O&amp;M has many basetypes available:</a:t>
            </a:r>
            <a:endParaRPr sz="1200">
              <a:latin typeface="Proxima Nova"/>
              <a:ea typeface="Proxima Nova"/>
              <a:cs typeface="Proxima Nova"/>
              <a:sym typeface="Proxima Nova"/>
            </a:endParaRPr>
          </a:p>
          <a:p>
            <a:pPr marL="914400" lvl="1" indent="-304800" algn="l" rtl="0">
              <a:spcBef>
                <a:spcPts val="0"/>
              </a:spcBef>
              <a:spcAft>
                <a:spcPts val="0"/>
              </a:spcAft>
              <a:buSzPts val="1200"/>
              <a:buFont typeface="Proxima Nova"/>
              <a:buChar char="○"/>
            </a:pPr>
            <a:r>
              <a:rPr lang="en-GB" sz="1200" b="1">
                <a:latin typeface="Proxima Nova"/>
                <a:ea typeface="Proxima Nova"/>
                <a:cs typeface="Proxima Nova"/>
                <a:sym typeface="Proxima Nova"/>
              </a:rPr>
              <a:t>Measurement</a:t>
            </a:r>
            <a:r>
              <a:rPr lang="en-GB" sz="1200">
                <a:latin typeface="Proxima Nova"/>
                <a:ea typeface="Proxima Nova"/>
                <a:cs typeface="Proxima Nova"/>
                <a:sym typeface="Proxima Nova"/>
              </a:rPr>
              <a:t>: value + unit</a:t>
            </a:r>
            <a:endParaRPr sz="1200">
              <a:latin typeface="Proxima Nova"/>
              <a:ea typeface="Proxima Nova"/>
              <a:cs typeface="Proxima Nova"/>
              <a:sym typeface="Proxima Nova"/>
            </a:endParaRPr>
          </a:p>
          <a:p>
            <a:pPr marL="914400" lvl="1" indent="-304800" algn="l" rtl="0">
              <a:spcBef>
                <a:spcPts val="0"/>
              </a:spcBef>
              <a:spcAft>
                <a:spcPts val="0"/>
              </a:spcAft>
              <a:buSzPts val="1200"/>
              <a:buFont typeface="Proxima Nova"/>
              <a:buChar char="○"/>
            </a:pPr>
            <a:r>
              <a:rPr lang="en-GB" sz="1200" b="1">
                <a:latin typeface="Proxima Nova"/>
                <a:ea typeface="Proxima Nova"/>
                <a:cs typeface="Proxima Nova"/>
                <a:sym typeface="Proxima Nova"/>
              </a:rPr>
              <a:t>CategoryObservation</a:t>
            </a:r>
            <a:r>
              <a:rPr lang="en-GB" sz="1200">
                <a:latin typeface="Proxima Nova"/>
                <a:ea typeface="Proxima Nova"/>
                <a:cs typeface="Proxima Nova"/>
                <a:sym typeface="Proxima Nova"/>
              </a:rPr>
              <a:t>: classification</a:t>
            </a:r>
            <a:endParaRPr sz="1200">
              <a:latin typeface="Proxima Nova"/>
              <a:ea typeface="Proxima Nova"/>
              <a:cs typeface="Proxima Nova"/>
              <a:sym typeface="Proxima Nova"/>
            </a:endParaRPr>
          </a:p>
          <a:p>
            <a:pPr marL="914400" lvl="1" indent="-304800" algn="l" rtl="0">
              <a:spcBef>
                <a:spcPts val="0"/>
              </a:spcBef>
              <a:spcAft>
                <a:spcPts val="0"/>
              </a:spcAft>
              <a:buSzPts val="1200"/>
              <a:buFont typeface="Proxima Nova"/>
              <a:buChar char="○"/>
            </a:pPr>
            <a:r>
              <a:rPr lang="en-GB" sz="1200" b="1">
                <a:latin typeface="Proxima Nova"/>
                <a:ea typeface="Proxima Nova"/>
                <a:cs typeface="Proxima Nova"/>
                <a:sym typeface="Proxima Nova"/>
              </a:rPr>
              <a:t>CountObservation</a:t>
            </a:r>
            <a:r>
              <a:rPr lang="en-GB" sz="1200">
                <a:latin typeface="Proxima Nova"/>
                <a:ea typeface="Proxima Nova"/>
                <a:cs typeface="Proxima Nova"/>
                <a:sym typeface="Proxima Nova"/>
              </a:rPr>
              <a:t>: count</a:t>
            </a:r>
            <a:endParaRPr sz="1200">
              <a:latin typeface="Proxima Nova"/>
              <a:ea typeface="Proxima Nova"/>
              <a:cs typeface="Proxima Nova"/>
              <a:sym typeface="Proxima Nova"/>
            </a:endParaRPr>
          </a:p>
          <a:p>
            <a:pPr marL="914400" lvl="1" indent="-304800" algn="l" rtl="0">
              <a:spcBef>
                <a:spcPts val="0"/>
              </a:spcBef>
              <a:spcAft>
                <a:spcPts val="0"/>
              </a:spcAft>
              <a:buSzPts val="1200"/>
              <a:buFont typeface="Proxima Nova"/>
              <a:buChar char="○"/>
            </a:pPr>
            <a:r>
              <a:rPr lang="en-GB" sz="1200" b="1">
                <a:latin typeface="Proxima Nova"/>
                <a:ea typeface="Proxima Nova"/>
                <a:cs typeface="Proxima Nova"/>
                <a:sym typeface="Proxima Nova"/>
              </a:rPr>
              <a:t>TruthObservation</a:t>
            </a:r>
            <a:r>
              <a:rPr lang="en-GB" sz="1200">
                <a:latin typeface="Proxima Nova"/>
                <a:ea typeface="Proxima Nova"/>
                <a:cs typeface="Proxima Nova"/>
                <a:sym typeface="Proxima Nova"/>
              </a:rPr>
              <a:t>: true/false observations (e.g. does this observation occur on location XY?)</a:t>
            </a:r>
            <a:endParaRPr sz="1200">
              <a:latin typeface="Proxima Nova"/>
              <a:ea typeface="Proxima Nova"/>
              <a:cs typeface="Proxima Nova"/>
              <a:sym typeface="Proxima Nova"/>
            </a:endParaRPr>
          </a:p>
          <a:p>
            <a:pPr marL="914400" lvl="1" indent="-304800" algn="l" rtl="0">
              <a:spcBef>
                <a:spcPts val="0"/>
              </a:spcBef>
              <a:spcAft>
                <a:spcPts val="0"/>
              </a:spcAft>
              <a:buSzPts val="1200"/>
              <a:buFont typeface="Proxima Nova"/>
              <a:buChar char="○"/>
            </a:pPr>
            <a:r>
              <a:rPr lang="en-GB" sz="1200" b="1">
                <a:latin typeface="Proxima Nova"/>
                <a:ea typeface="Proxima Nova"/>
                <a:cs typeface="Proxima Nova"/>
                <a:sym typeface="Proxima Nova"/>
              </a:rPr>
              <a:t>TemporalObservation</a:t>
            </a:r>
            <a:r>
              <a:rPr lang="en-GB" sz="1200">
                <a:latin typeface="Proxima Nova"/>
                <a:ea typeface="Proxima Nova"/>
                <a:cs typeface="Proxima Nova"/>
                <a:sym typeface="Proxima Nova"/>
              </a:rPr>
              <a:t>: when does the observed characteristics occur</a:t>
            </a:r>
            <a:endParaRPr sz="1200">
              <a:latin typeface="Proxima Nova"/>
              <a:ea typeface="Proxima Nova"/>
              <a:cs typeface="Proxima Nova"/>
              <a:sym typeface="Proxima Nova"/>
            </a:endParaRPr>
          </a:p>
          <a:p>
            <a:pPr marL="914400" lvl="1" indent="-304800" algn="l" rtl="0">
              <a:spcBef>
                <a:spcPts val="0"/>
              </a:spcBef>
              <a:spcAft>
                <a:spcPts val="0"/>
              </a:spcAft>
              <a:buSzPts val="1200"/>
              <a:buFont typeface="Proxima Nova"/>
              <a:buChar char="○"/>
            </a:pPr>
            <a:r>
              <a:rPr lang="en-GB" sz="1200" b="1">
                <a:latin typeface="Proxima Nova"/>
                <a:ea typeface="Proxima Nova"/>
                <a:cs typeface="Proxima Nova"/>
                <a:sym typeface="Proxima Nova"/>
              </a:rPr>
              <a:t>GeometryObservation</a:t>
            </a:r>
            <a:r>
              <a:rPr lang="en-GB" sz="1200">
                <a:latin typeface="Proxima Nova"/>
                <a:ea typeface="Proxima Nova"/>
                <a:cs typeface="Proxima Nova"/>
                <a:sym typeface="Proxima Nova"/>
              </a:rPr>
              <a:t>: where does the observation occur</a:t>
            </a:r>
            <a:endParaRPr sz="1200">
              <a:latin typeface="Proxima Nova"/>
              <a:ea typeface="Proxima Nova"/>
              <a:cs typeface="Proxima Nova"/>
              <a:sym typeface="Proxima Nova"/>
            </a:endParaRPr>
          </a:p>
          <a:p>
            <a:pPr marL="914400" lvl="1" indent="-304800" algn="l" rtl="0">
              <a:spcBef>
                <a:spcPts val="0"/>
              </a:spcBef>
              <a:spcAft>
                <a:spcPts val="0"/>
              </a:spcAft>
              <a:buSzPts val="1200"/>
              <a:buFont typeface="Proxima Nova"/>
              <a:buChar char="○"/>
            </a:pPr>
            <a:r>
              <a:rPr lang="en-GB" sz="1200" b="1">
                <a:latin typeface="Proxima Nova"/>
                <a:ea typeface="Proxima Nova"/>
                <a:cs typeface="Proxima Nova"/>
                <a:sym typeface="Proxima Nova"/>
              </a:rPr>
              <a:t>ComplexObservation</a:t>
            </a:r>
            <a:r>
              <a:rPr lang="en-GB" sz="1200">
                <a:latin typeface="Proxima Nova"/>
                <a:ea typeface="Proxima Nova"/>
                <a:cs typeface="Proxima Nova"/>
                <a:sym typeface="Proxima Nova"/>
              </a:rPr>
              <a:t>: for complex results</a:t>
            </a:r>
            <a:endParaRPr sz="1200">
              <a:latin typeface="Proxima Nova"/>
              <a:ea typeface="Proxima Nova"/>
              <a:cs typeface="Proxima Nova"/>
              <a:sym typeface="Proxima Nova"/>
            </a:endParaRPr>
          </a:p>
          <a:p>
            <a:pPr marL="914400" lvl="1" indent="-304800" algn="l" rtl="0">
              <a:spcBef>
                <a:spcPts val="0"/>
              </a:spcBef>
              <a:spcAft>
                <a:spcPts val="0"/>
              </a:spcAft>
              <a:buSzPts val="1200"/>
              <a:buFont typeface="Proxima Nova"/>
              <a:buChar char="○"/>
            </a:pPr>
            <a:r>
              <a:rPr lang="en-GB" sz="1200" b="1">
                <a:latin typeface="Proxima Nova"/>
                <a:ea typeface="Proxima Nova"/>
                <a:cs typeface="Proxima Nova"/>
                <a:sym typeface="Proxima Nova"/>
              </a:rPr>
              <a:t>DiscreteCoverageObservation</a:t>
            </a:r>
            <a:r>
              <a:rPr lang="en-GB" sz="1200">
                <a:latin typeface="Proxima Nova"/>
                <a:ea typeface="Proxima Nova"/>
                <a:cs typeface="Proxima Nova"/>
                <a:sym typeface="Proxima Nova"/>
              </a:rPr>
              <a:t>: spatial or temporal variation of a phenomenon (TimeSeries)</a:t>
            </a:r>
            <a:endParaRPr sz="1200">
              <a:latin typeface="Proxima Nova"/>
              <a:ea typeface="Proxima Nova"/>
              <a:cs typeface="Proxima Nova"/>
              <a:sym typeface="Proxima Nova"/>
            </a:endParaRPr>
          </a:p>
          <a:p>
            <a:pPr marL="457200" lvl="0" indent="-304800" algn="l" rtl="0">
              <a:spcBef>
                <a:spcPts val="0"/>
              </a:spcBef>
              <a:spcAft>
                <a:spcPts val="0"/>
              </a:spcAft>
              <a:buSzPts val="1200"/>
              <a:buFont typeface="Proxima Nova"/>
              <a:buChar char="●"/>
            </a:pPr>
            <a:r>
              <a:rPr lang="en-GB" sz="1200">
                <a:latin typeface="Proxima Nova"/>
                <a:ea typeface="Proxima Nova"/>
                <a:cs typeface="Proxima Nova"/>
                <a:sym typeface="Proxima Nova"/>
              </a:rPr>
              <a:t>We have also added MeasurementSeries in the context of </a:t>
            </a:r>
            <a:r>
              <a:rPr lang="en-GB" sz="1200" i="1">
                <a:latin typeface="Proxima Nova"/>
                <a:ea typeface="Proxima Nova"/>
                <a:cs typeface="Proxima Nova"/>
                <a:sym typeface="Proxima Nova"/>
              </a:rPr>
              <a:t>OSLO Bodem &amp; Ondergrond (Soil &amp; substrate)</a:t>
            </a:r>
            <a:endParaRPr sz="1200" i="1">
              <a:latin typeface="Proxima Nova"/>
              <a:ea typeface="Proxima Nova"/>
              <a:cs typeface="Proxima Nova"/>
              <a:sym typeface="Proxima Nova"/>
            </a:endParaRPr>
          </a:p>
          <a:p>
            <a:pPr marL="914400" lvl="1" indent="-304800" algn="l" rtl="0">
              <a:spcBef>
                <a:spcPts val="0"/>
              </a:spcBef>
              <a:spcAft>
                <a:spcPts val="0"/>
              </a:spcAft>
              <a:buSzPts val="1200"/>
              <a:buFont typeface="Proxima Nova"/>
              <a:buChar char="○"/>
            </a:pPr>
            <a:r>
              <a:rPr lang="en-GB" sz="1200">
                <a:latin typeface="Proxima Nova"/>
                <a:ea typeface="Proxima Nova"/>
                <a:cs typeface="Proxima Nova"/>
                <a:sym typeface="Proxima Nova"/>
              </a:rPr>
              <a:t>Variation of something in function of another variable: y=f(x)</a:t>
            </a:r>
            <a:br>
              <a:rPr lang="en-GB" sz="1200">
                <a:latin typeface="Proxima Nova"/>
                <a:ea typeface="Proxima Nova"/>
                <a:cs typeface="Proxima Nova"/>
                <a:sym typeface="Proxima Nova"/>
              </a:rPr>
            </a:br>
            <a:endParaRPr sz="1200">
              <a:latin typeface="Proxima Nova"/>
              <a:ea typeface="Proxima Nova"/>
              <a:cs typeface="Proxima Nova"/>
              <a:sym typeface="Proxima Nova"/>
            </a:endParaRPr>
          </a:p>
        </p:txBody>
      </p:sp>
      <p:sp>
        <p:nvSpPr>
          <p:cNvPr id="750" name="Google Shape;750;p80"/>
          <p:cNvSpPr txBox="1"/>
          <p:nvPr/>
        </p:nvSpPr>
        <p:spPr>
          <a:xfrm>
            <a:off x="552450" y="197650"/>
            <a:ext cx="4337400"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None/>
            </a:pPr>
            <a:r>
              <a:rPr lang="en-GB" sz="2900"/>
              <a:t>Observations</a:t>
            </a:r>
            <a:endParaRPr i="1" u="none" strike="noStrike" cap="none">
              <a:solidFill>
                <a:srgbClr val="000000"/>
              </a:solidFill>
            </a:endParaRPr>
          </a:p>
        </p:txBody>
      </p:sp>
      <p:sp>
        <p:nvSpPr>
          <p:cNvPr id="751" name="Google Shape;751;p80"/>
          <p:cNvSpPr txBox="1"/>
          <p:nvPr/>
        </p:nvSpPr>
        <p:spPr>
          <a:xfrm>
            <a:off x="5401475" y="1273000"/>
            <a:ext cx="3307200" cy="1847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b="1">
                <a:latin typeface="Proxima Nova"/>
                <a:ea typeface="Proxima Nova"/>
                <a:cs typeface="Proxima Nova"/>
                <a:sym typeface="Proxima Nova"/>
              </a:rPr>
              <a:t>Possible options</a:t>
            </a:r>
            <a:endParaRPr b="1">
              <a:latin typeface="Proxima Nova"/>
              <a:ea typeface="Proxima Nova"/>
              <a:cs typeface="Proxima Nova"/>
              <a:sym typeface="Proxima Nova"/>
            </a:endParaRPr>
          </a:p>
          <a:p>
            <a:pPr marL="0" lvl="0" indent="0" algn="l" rtl="0">
              <a:spcBef>
                <a:spcPts val="0"/>
              </a:spcBef>
              <a:spcAft>
                <a:spcPts val="0"/>
              </a:spcAft>
              <a:buNone/>
            </a:pPr>
            <a:endParaRPr sz="1000">
              <a:latin typeface="Proxima Nova"/>
              <a:ea typeface="Proxima Nova"/>
              <a:cs typeface="Proxima Nova"/>
              <a:sym typeface="Proxima Nova"/>
            </a:endParaRPr>
          </a:p>
          <a:p>
            <a:pPr marL="457200" lvl="0" indent="-317500" algn="l" rtl="0">
              <a:spcBef>
                <a:spcPts val="0"/>
              </a:spcBef>
              <a:spcAft>
                <a:spcPts val="0"/>
              </a:spcAft>
              <a:buSzPts val="1400"/>
              <a:buFont typeface="Proxima Nova"/>
              <a:buAutoNum type="arabicPeriod"/>
            </a:pPr>
            <a:r>
              <a:rPr lang="en-GB">
                <a:latin typeface="Proxima Nova"/>
                <a:ea typeface="Proxima Nova"/>
                <a:cs typeface="Proxima Nova"/>
                <a:sym typeface="Proxima Nova"/>
              </a:rPr>
              <a:t>We explicitly add all subtypes</a:t>
            </a:r>
            <a:br>
              <a:rPr lang="en-GB">
                <a:latin typeface="Proxima Nova"/>
                <a:ea typeface="Proxima Nova"/>
                <a:cs typeface="Proxima Nova"/>
                <a:sym typeface="Proxima Nova"/>
              </a:rPr>
            </a:br>
            <a:endParaRPr>
              <a:latin typeface="Proxima Nova"/>
              <a:ea typeface="Proxima Nova"/>
              <a:cs typeface="Proxima Nova"/>
              <a:sym typeface="Proxima Nova"/>
            </a:endParaRPr>
          </a:p>
          <a:p>
            <a:pPr marL="457200" lvl="0" indent="-317500" algn="l" rtl="0">
              <a:spcBef>
                <a:spcPts val="0"/>
              </a:spcBef>
              <a:spcAft>
                <a:spcPts val="0"/>
              </a:spcAft>
              <a:buSzPts val="1400"/>
              <a:buFont typeface="Proxima Nova"/>
              <a:buAutoNum type="arabicPeriod"/>
            </a:pPr>
            <a:r>
              <a:rPr lang="en-GB">
                <a:latin typeface="Proxima Nova"/>
                <a:ea typeface="Proxima Nova"/>
                <a:cs typeface="Proxima Nova"/>
                <a:sym typeface="Proxima Nova"/>
              </a:rPr>
              <a:t>We implicitly add the subtypes by adding them to the diagram, but </a:t>
            </a:r>
            <a:r>
              <a:rPr lang="en-GB" b="1">
                <a:latin typeface="Proxima Nova"/>
                <a:ea typeface="Proxima Nova"/>
                <a:cs typeface="Proxima Nova"/>
                <a:sym typeface="Proxima Nova"/>
              </a:rPr>
              <a:t>referring </a:t>
            </a:r>
            <a:r>
              <a:rPr lang="en-GB">
                <a:latin typeface="Proxima Nova"/>
                <a:ea typeface="Proxima Nova"/>
                <a:cs typeface="Proxima Nova"/>
                <a:sym typeface="Proxima Nova"/>
              </a:rPr>
              <a:t>to ISO O&amp;M for definitions</a:t>
            </a:r>
            <a:endParaRPr sz="1800"/>
          </a:p>
        </p:txBody>
      </p:sp>
      <p:pic>
        <p:nvPicPr>
          <p:cNvPr id="752" name="Google Shape;752;p80"/>
          <p:cNvPicPr preferRelativeResize="0"/>
          <p:nvPr/>
        </p:nvPicPr>
        <p:blipFill>
          <a:blip r:embed="rId4">
            <a:alphaModFix/>
          </a:blip>
          <a:stretch>
            <a:fillRect/>
          </a:stretch>
        </p:blipFill>
        <p:spPr>
          <a:xfrm>
            <a:off x="5229000" y="2157400"/>
            <a:ext cx="220850" cy="2208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27"/>
          <p:cNvSpPr txBox="1"/>
          <p:nvPr/>
        </p:nvSpPr>
        <p:spPr>
          <a:xfrm>
            <a:off x="628651" y="273845"/>
            <a:ext cx="7886700" cy="738225"/>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None/>
            </a:pPr>
            <a:r>
              <a:rPr lang="en-GB" sz="3200" b="1"/>
              <a:t>Who’s in the room?</a:t>
            </a:r>
            <a:endParaRPr/>
          </a:p>
        </p:txBody>
      </p:sp>
      <p:pic>
        <p:nvPicPr>
          <p:cNvPr id="204" name="Google Shape;204;p27"/>
          <p:cNvPicPr preferRelativeResize="0"/>
          <p:nvPr/>
        </p:nvPicPr>
        <p:blipFill>
          <a:blip r:embed="rId3">
            <a:alphaModFix/>
          </a:blip>
          <a:stretch>
            <a:fillRect/>
          </a:stretch>
        </p:blipFill>
        <p:spPr>
          <a:xfrm>
            <a:off x="3764725" y="1764472"/>
            <a:ext cx="1614550" cy="1614550"/>
          </a:xfrm>
          <a:prstGeom prst="rect">
            <a:avLst/>
          </a:prstGeom>
          <a:noFill/>
          <a:ln>
            <a:noFill/>
          </a:ln>
        </p:spPr>
      </p:pic>
      <p:sp>
        <p:nvSpPr>
          <p:cNvPr id="205" name="Google Shape;205;p27"/>
          <p:cNvSpPr txBox="1"/>
          <p:nvPr/>
        </p:nvSpPr>
        <p:spPr>
          <a:xfrm>
            <a:off x="2444250" y="3744775"/>
            <a:ext cx="44406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u="sng">
                <a:solidFill>
                  <a:schemeClr val="hlink"/>
                </a:solidFill>
                <a:latin typeface="Proxima Nova"/>
                <a:ea typeface="Proxima Nova"/>
                <a:cs typeface="Proxima Nova"/>
                <a:sym typeface="Proxima Nova"/>
                <a:hlinkClick r:id="rId4"/>
              </a:rPr>
              <a:t>https://app.klaxoon.com/participate/board/H5KQMV8</a:t>
            </a:r>
            <a:r>
              <a:rPr lang="en-GB">
                <a:latin typeface="Proxima Nova"/>
                <a:ea typeface="Proxima Nova"/>
                <a:cs typeface="Proxima Nova"/>
                <a:sym typeface="Proxima Nova"/>
              </a:rPr>
              <a:t> </a:t>
            </a:r>
            <a:endParaRPr>
              <a:latin typeface="Proxima Nova"/>
              <a:ea typeface="Proxima Nova"/>
              <a:cs typeface="Proxima Nova"/>
              <a:sym typeface="Proxima Nova"/>
            </a:endParaRPr>
          </a:p>
        </p:txBody>
      </p:sp>
      <p:sp>
        <p:nvSpPr>
          <p:cNvPr id="206" name="Google Shape;206;p27"/>
          <p:cNvSpPr txBox="1"/>
          <p:nvPr/>
        </p:nvSpPr>
        <p:spPr>
          <a:xfrm>
            <a:off x="8218450" y="740075"/>
            <a:ext cx="532800" cy="33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a:latin typeface="Proxima Nova"/>
                <a:ea typeface="Proxima Nova"/>
                <a:cs typeface="Proxima Nova"/>
                <a:sym typeface="Proxima Nova"/>
              </a:rPr>
              <a:t>5’</a:t>
            </a:r>
            <a:endParaRPr>
              <a:latin typeface="Proxima Nova"/>
              <a:ea typeface="Proxima Nova"/>
              <a:cs typeface="Proxima Nova"/>
              <a:sym typeface="Proxima Nova"/>
            </a:endParaRPr>
          </a:p>
        </p:txBody>
      </p:sp>
      <p:sp>
        <p:nvSpPr>
          <p:cNvPr id="207" name="Google Shape;207;p27"/>
          <p:cNvSpPr/>
          <p:nvPr/>
        </p:nvSpPr>
        <p:spPr>
          <a:xfrm>
            <a:off x="8297225" y="185052"/>
            <a:ext cx="375249" cy="504976"/>
          </a:xfrm>
          <a:custGeom>
            <a:avLst/>
            <a:gdLst/>
            <a:ahLst/>
            <a:cxnLst/>
            <a:rect l="l" t="t" r="r" b="b"/>
            <a:pathLst>
              <a:path w="680" h="918" extrusionOk="0">
                <a:moveTo>
                  <a:pt x="608" y="371"/>
                </a:moveTo>
                <a:cubicBezTo>
                  <a:pt x="632" y="347"/>
                  <a:pt x="632" y="347"/>
                  <a:pt x="632" y="347"/>
                </a:cubicBezTo>
                <a:cubicBezTo>
                  <a:pt x="649" y="330"/>
                  <a:pt x="649" y="303"/>
                  <a:pt x="632" y="286"/>
                </a:cubicBezTo>
                <a:cubicBezTo>
                  <a:pt x="616" y="269"/>
                  <a:pt x="588" y="269"/>
                  <a:pt x="571" y="286"/>
                </a:cubicBezTo>
                <a:cubicBezTo>
                  <a:pt x="547" y="310"/>
                  <a:pt x="547" y="310"/>
                  <a:pt x="547" y="310"/>
                </a:cubicBezTo>
                <a:cubicBezTo>
                  <a:pt x="505" y="277"/>
                  <a:pt x="455" y="254"/>
                  <a:pt x="401" y="244"/>
                </a:cubicBezTo>
                <a:cubicBezTo>
                  <a:pt x="442" y="223"/>
                  <a:pt x="470" y="179"/>
                  <a:pt x="470" y="130"/>
                </a:cubicBezTo>
                <a:cubicBezTo>
                  <a:pt x="470" y="58"/>
                  <a:pt x="411" y="0"/>
                  <a:pt x="340" y="0"/>
                </a:cubicBezTo>
                <a:cubicBezTo>
                  <a:pt x="268" y="0"/>
                  <a:pt x="210" y="58"/>
                  <a:pt x="210" y="130"/>
                </a:cubicBezTo>
                <a:cubicBezTo>
                  <a:pt x="210" y="179"/>
                  <a:pt x="238" y="223"/>
                  <a:pt x="279" y="244"/>
                </a:cubicBezTo>
                <a:cubicBezTo>
                  <a:pt x="121" y="273"/>
                  <a:pt x="0" y="412"/>
                  <a:pt x="0" y="578"/>
                </a:cubicBezTo>
                <a:cubicBezTo>
                  <a:pt x="0" y="766"/>
                  <a:pt x="152" y="918"/>
                  <a:pt x="340" y="918"/>
                </a:cubicBezTo>
                <a:cubicBezTo>
                  <a:pt x="527" y="918"/>
                  <a:pt x="680" y="766"/>
                  <a:pt x="680" y="578"/>
                </a:cubicBezTo>
                <a:cubicBezTo>
                  <a:pt x="680" y="500"/>
                  <a:pt x="653" y="429"/>
                  <a:pt x="608" y="371"/>
                </a:cubicBezTo>
                <a:close/>
                <a:moveTo>
                  <a:pt x="245" y="130"/>
                </a:moveTo>
                <a:cubicBezTo>
                  <a:pt x="245" y="77"/>
                  <a:pt x="287" y="35"/>
                  <a:pt x="340" y="35"/>
                </a:cubicBezTo>
                <a:cubicBezTo>
                  <a:pt x="392" y="35"/>
                  <a:pt x="435" y="77"/>
                  <a:pt x="435" y="130"/>
                </a:cubicBezTo>
                <a:cubicBezTo>
                  <a:pt x="435" y="175"/>
                  <a:pt x="404" y="213"/>
                  <a:pt x="361" y="223"/>
                </a:cubicBezTo>
                <a:cubicBezTo>
                  <a:pt x="361" y="181"/>
                  <a:pt x="361" y="181"/>
                  <a:pt x="361" y="181"/>
                </a:cubicBezTo>
                <a:cubicBezTo>
                  <a:pt x="381" y="181"/>
                  <a:pt x="381" y="181"/>
                  <a:pt x="381" y="181"/>
                </a:cubicBezTo>
                <a:cubicBezTo>
                  <a:pt x="381" y="99"/>
                  <a:pt x="381" y="99"/>
                  <a:pt x="381" y="99"/>
                </a:cubicBezTo>
                <a:cubicBezTo>
                  <a:pt x="299" y="99"/>
                  <a:pt x="299" y="99"/>
                  <a:pt x="299" y="99"/>
                </a:cubicBezTo>
                <a:cubicBezTo>
                  <a:pt x="299" y="181"/>
                  <a:pt x="299" y="181"/>
                  <a:pt x="299" y="181"/>
                </a:cubicBezTo>
                <a:cubicBezTo>
                  <a:pt x="318" y="181"/>
                  <a:pt x="318" y="181"/>
                  <a:pt x="318" y="181"/>
                </a:cubicBezTo>
                <a:cubicBezTo>
                  <a:pt x="318" y="223"/>
                  <a:pt x="318" y="223"/>
                  <a:pt x="318" y="223"/>
                </a:cubicBezTo>
                <a:cubicBezTo>
                  <a:pt x="276" y="213"/>
                  <a:pt x="245" y="175"/>
                  <a:pt x="245" y="130"/>
                </a:cubicBezTo>
                <a:close/>
                <a:moveTo>
                  <a:pt x="357" y="848"/>
                </a:moveTo>
                <a:cubicBezTo>
                  <a:pt x="357" y="814"/>
                  <a:pt x="357" y="814"/>
                  <a:pt x="357" y="814"/>
                </a:cubicBezTo>
                <a:cubicBezTo>
                  <a:pt x="357" y="805"/>
                  <a:pt x="349" y="797"/>
                  <a:pt x="340" y="797"/>
                </a:cubicBezTo>
                <a:cubicBezTo>
                  <a:pt x="330" y="797"/>
                  <a:pt x="322" y="805"/>
                  <a:pt x="322" y="814"/>
                </a:cubicBezTo>
                <a:cubicBezTo>
                  <a:pt x="322" y="848"/>
                  <a:pt x="322" y="848"/>
                  <a:pt x="322" y="848"/>
                </a:cubicBezTo>
                <a:cubicBezTo>
                  <a:pt x="187" y="839"/>
                  <a:pt x="79" y="731"/>
                  <a:pt x="70" y="596"/>
                </a:cubicBezTo>
                <a:cubicBezTo>
                  <a:pt x="120" y="596"/>
                  <a:pt x="120" y="596"/>
                  <a:pt x="120" y="596"/>
                </a:cubicBezTo>
                <a:cubicBezTo>
                  <a:pt x="130" y="596"/>
                  <a:pt x="138" y="588"/>
                  <a:pt x="138" y="578"/>
                </a:cubicBezTo>
                <a:cubicBezTo>
                  <a:pt x="138" y="569"/>
                  <a:pt x="130" y="561"/>
                  <a:pt x="120" y="561"/>
                </a:cubicBezTo>
                <a:cubicBezTo>
                  <a:pt x="70" y="561"/>
                  <a:pt x="70" y="561"/>
                  <a:pt x="70" y="561"/>
                </a:cubicBezTo>
                <a:cubicBezTo>
                  <a:pt x="79" y="420"/>
                  <a:pt x="197" y="308"/>
                  <a:pt x="340" y="308"/>
                </a:cubicBezTo>
                <a:cubicBezTo>
                  <a:pt x="483" y="308"/>
                  <a:pt x="600" y="420"/>
                  <a:pt x="609" y="561"/>
                </a:cubicBezTo>
                <a:cubicBezTo>
                  <a:pt x="559" y="561"/>
                  <a:pt x="559" y="561"/>
                  <a:pt x="559" y="561"/>
                </a:cubicBezTo>
                <a:cubicBezTo>
                  <a:pt x="550" y="561"/>
                  <a:pt x="542" y="569"/>
                  <a:pt x="542" y="578"/>
                </a:cubicBezTo>
                <a:cubicBezTo>
                  <a:pt x="542" y="588"/>
                  <a:pt x="550" y="596"/>
                  <a:pt x="559" y="596"/>
                </a:cubicBezTo>
                <a:cubicBezTo>
                  <a:pt x="609" y="596"/>
                  <a:pt x="609" y="596"/>
                  <a:pt x="609" y="596"/>
                </a:cubicBezTo>
                <a:cubicBezTo>
                  <a:pt x="601" y="731"/>
                  <a:pt x="492" y="839"/>
                  <a:pt x="357" y="848"/>
                </a:cubicBezTo>
                <a:close/>
                <a:moveTo>
                  <a:pt x="396" y="611"/>
                </a:moveTo>
                <a:cubicBezTo>
                  <a:pt x="414" y="580"/>
                  <a:pt x="403" y="540"/>
                  <a:pt x="372" y="522"/>
                </a:cubicBezTo>
                <a:cubicBezTo>
                  <a:pt x="362" y="516"/>
                  <a:pt x="351" y="513"/>
                  <a:pt x="340" y="513"/>
                </a:cubicBezTo>
                <a:cubicBezTo>
                  <a:pt x="329" y="513"/>
                  <a:pt x="318" y="516"/>
                  <a:pt x="308" y="522"/>
                </a:cubicBezTo>
                <a:cubicBezTo>
                  <a:pt x="296" y="510"/>
                  <a:pt x="296" y="510"/>
                  <a:pt x="296" y="510"/>
                </a:cubicBezTo>
                <a:cubicBezTo>
                  <a:pt x="289" y="503"/>
                  <a:pt x="278" y="503"/>
                  <a:pt x="272" y="510"/>
                </a:cubicBezTo>
                <a:cubicBezTo>
                  <a:pt x="265" y="517"/>
                  <a:pt x="265" y="528"/>
                  <a:pt x="272" y="535"/>
                </a:cubicBezTo>
                <a:cubicBezTo>
                  <a:pt x="283" y="546"/>
                  <a:pt x="283" y="546"/>
                  <a:pt x="283" y="546"/>
                </a:cubicBezTo>
                <a:cubicBezTo>
                  <a:pt x="266" y="578"/>
                  <a:pt x="276" y="617"/>
                  <a:pt x="307" y="635"/>
                </a:cubicBezTo>
                <a:cubicBezTo>
                  <a:pt x="318" y="641"/>
                  <a:pt x="329" y="644"/>
                  <a:pt x="340" y="644"/>
                </a:cubicBezTo>
                <a:cubicBezTo>
                  <a:pt x="351" y="644"/>
                  <a:pt x="362" y="641"/>
                  <a:pt x="372" y="635"/>
                </a:cubicBezTo>
                <a:cubicBezTo>
                  <a:pt x="481" y="745"/>
                  <a:pt x="481" y="745"/>
                  <a:pt x="481" y="745"/>
                </a:cubicBezTo>
                <a:cubicBezTo>
                  <a:pt x="485" y="748"/>
                  <a:pt x="489" y="750"/>
                  <a:pt x="494" y="750"/>
                </a:cubicBezTo>
                <a:cubicBezTo>
                  <a:pt x="498" y="750"/>
                  <a:pt x="503" y="748"/>
                  <a:pt x="506" y="745"/>
                </a:cubicBezTo>
                <a:cubicBezTo>
                  <a:pt x="513" y="738"/>
                  <a:pt x="513" y="727"/>
                  <a:pt x="506" y="720"/>
                </a:cubicBezTo>
                <a:lnTo>
                  <a:pt x="396" y="611"/>
                </a:lnTo>
                <a:close/>
                <a:moveTo>
                  <a:pt x="366" y="594"/>
                </a:moveTo>
                <a:cubicBezTo>
                  <a:pt x="361" y="603"/>
                  <a:pt x="351" y="609"/>
                  <a:pt x="340" y="609"/>
                </a:cubicBezTo>
                <a:cubicBezTo>
                  <a:pt x="334" y="609"/>
                  <a:pt x="329" y="608"/>
                  <a:pt x="325" y="605"/>
                </a:cubicBezTo>
                <a:cubicBezTo>
                  <a:pt x="310" y="596"/>
                  <a:pt x="305" y="578"/>
                  <a:pt x="314" y="563"/>
                </a:cubicBezTo>
                <a:cubicBezTo>
                  <a:pt x="319" y="554"/>
                  <a:pt x="329" y="548"/>
                  <a:pt x="340" y="548"/>
                </a:cubicBezTo>
                <a:cubicBezTo>
                  <a:pt x="345" y="548"/>
                  <a:pt x="350" y="549"/>
                  <a:pt x="355" y="552"/>
                </a:cubicBezTo>
                <a:cubicBezTo>
                  <a:pt x="362" y="556"/>
                  <a:pt x="367" y="563"/>
                  <a:pt x="369" y="571"/>
                </a:cubicBezTo>
                <a:cubicBezTo>
                  <a:pt x="371" y="578"/>
                  <a:pt x="370" y="587"/>
                  <a:pt x="366" y="594"/>
                </a:cubicBezTo>
                <a:close/>
                <a:moveTo>
                  <a:pt x="308" y="426"/>
                </a:moveTo>
                <a:cubicBezTo>
                  <a:pt x="308" y="413"/>
                  <a:pt x="316" y="401"/>
                  <a:pt x="328" y="397"/>
                </a:cubicBezTo>
                <a:cubicBezTo>
                  <a:pt x="420" y="345"/>
                  <a:pt x="420" y="345"/>
                  <a:pt x="420" y="345"/>
                </a:cubicBezTo>
                <a:cubicBezTo>
                  <a:pt x="369" y="438"/>
                  <a:pt x="369" y="438"/>
                  <a:pt x="369" y="438"/>
                </a:cubicBezTo>
                <a:cubicBezTo>
                  <a:pt x="364" y="449"/>
                  <a:pt x="353" y="457"/>
                  <a:pt x="340" y="457"/>
                </a:cubicBezTo>
                <a:cubicBezTo>
                  <a:pt x="322" y="457"/>
                  <a:pt x="308" y="443"/>
                  <a:pt x="308" y="426"/>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756"/>
        <p:cNvGrpSpPr/>
        <p:nvPr/>
      </p:nvGrpSpPr>
      <p:grpSpPr>
        <a:xfrm>
          <a:off x="0" y="0"/>
          <a:ext cx="0" cy="0"/>
          <a:chOff x="0" y="0"/>
          <a:chExt cx="0" cy="0"/>
        </a:xfrm>
      </p:grpSpPr>
      <p:sp>
        <p:nvSpPr>
          <p:cNvPr id="757" name="Google Shape;757;p81"/>
          <p:cNvSpPr/>
          <p:nvPr/>
        </p:nvSpPr>
        <p:spPr>
          <a:xfrm>
            <a:off x="4966050" y="-125"/>
            <a:ext cx="4178100" cy="5143500"/>
          </a:xfrm>
          <a:prstGeom prst="rect">
            <a:avLst/>
          </a:pr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58" name="Google Shape;758;p81"/>
          <p:cNvPicPr preferRelativeResize="0"/>
          <p:nvPr/>
        </p:nvPicPr>
        <p:blipFill>
          <a:blip r:embed="rId3">
            <a:alphaModFix/>
          </a:blip>
          <a:stretch>
            <a:fillRect/>
          </a:stretch>
        </p:blipFill>
        <p:spPr>
          <a:xfrm>
            <a:off x="6787975" y="416175"/>
            <a:ext cx="534250" cy="534250"/>
          </a:xfrm>
          <a:prstGeom prst="rect">
            <a:avLst/>
          </a:prstGeom>
          <a:noFill/>
          <a:ln>
            <a:noFill/>
          </a:ln>
        </p:spPr>
      </p:pic>
      <p:sp>
        <p:nvSpPr>
          <p:cNvPr id="759" name="Google Shape;759;p81"/>
          <p:cNvSpPr txBox="1"/>
          <p:nvPr/>
        </p:nvSpPr>
        <p:spPr>
          <a:xfrm>
            <a:off x="402825" y="894000"/>
            <a:ext cx="4337400" cy="350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200">
                <a:latin typeface="Proxima Nova"/>
                <a:ea typeface="Proxima Nova"/>
                <a:cs typeface="Proxima Nova"/>
                <a:sym typeface="Proxima Nova"/>
              </a:rPr>
              <a:t>We have two ways of depicting variation of data in one or more dimensions:</a:t>
            </a:r>
            <a:br>
              <a:rPr lang="en-GB" sz="1200">
                <a:latin typeface="Proxima Nova"/>
                <a:ea typeface="Proxima Nova"/>
                <a:cs typeface="Proxima Nova"/>
                <a:sym typeface="Proxima Nova"/>
              </a:rPr>
            </a:br>
            <a:endParaRPr sz="1200">
              <a:latin typeface="Proxima Nova"/>
              <a:ea typeface="Proxima Nova"/>
              <a:cs typeface="Proxima Nova"/>
              <a:sym typeface="Proxima Nova"/>
            </a:endParaRPr>
          </a:p>
          <a:p>
            <a:pPr marL="457200" lvl="0" indent="-304800" algn="l" rtl="0">
              <a:spcBef>
                <a:spcPts val="0"/>
              </a:spcBef>
              <a:spcAft>
                <a:spcPts val="0"/>
              </a:spcAft>
              <a:buSzPts val="1200"/>
              <a:buFont typeface="Proxima Nova"/>
              <a:buChar char="●"/>
            </a:pPr>
            <a:r>
              <a:rPr lang="en-GB" sz="1200">
                <a:latin typeface="Proxima Nova"/>
                <a:ea typeface="Proxima Nova"/>
                <a:cs typeface="Proxima Nova"/>
                <a:sym typeface="Proxima Nova"/>
              </a:rPr>
              <a:t>Via a </a:t>
            </a:r>
            <a:r>
              <a:rPr lang="en-GB" sz="1200" b="1">
                <a:latin typeface="Proxima Nova"/>
                <a:ea typeface="Proxima Nova"/>
                <a:cs typeface="Proxima Nova"/>
                <a:sym typeface="Proxima Nova"/>
              </a:rPr>
              <a:t>Cube:datasets</a:t>
            </a:r>
            <a:r>
              <a:rPr lang="en-GB" sz="1200">
                <a:latin typeface="Proxima Nova"/>
                <a:ea typeface="Proxima Nova"/>
                <a:cs typeface="Proxima Nova"/>
                <a:sym typeface="Proxima Nova"/>
              </a:rPr>
              <a:t> (as presented earlier) and it’s Slices (1 dimension-datasets) or,</a:t>
            </a:r>
            <a:br>
              <a:rPr lang="en-GB" sz="1200">
                <a:latin typeface="Proxima Nova"/>
                <a:ea typeface="Proxima Nova"/>
                <a:cs typeface="Proxima Nova"/>
                <a:sym typeface="Proxima Nova"/>
              </a:rPr>
            </a:br>
            <a:endParaRPr sz="1200">
              <a:latin typeface="Proxima Nova"/>
              <a:ea typeface="Proxima Nova"/>
              <a:cs typeface="Proxima Nova"/>
              <a:sym typeface="Proxima Nova"/>
            </a:endParaRPr>
          </a:p>
          <a:p>
            <a:pPr marL="457200" lvl="0" indent="-304800" algn="l" rtl="0">
              <a:spcBef>
                <a:spcPts val="0"/>
              </a:spcBef>
              <a:spcAft>
                <a:spcPts val="0"/>
              </a:spcAft>
              <a:buSzPts val="1200"/>
              <a:buFont typeface="Proxima Nova"/>
              <a:buChar char="●"/>
            </a:pPr>
            <a:r>
              <a:rPr lang="en-GB" sz="1200">
                <a:latin typeface="Proxima Nova"/>
                <a:ea typeface="Proxima Nova"/>
                <a:cs typeface="Proxima Nova"/>
                <a:sym typeface="Proxima Nova"/>
              </a:rPr>
              <a:t>Via </a:t>
            </a:r>
            <a:r>
              <a:rPr lang="en-GB" sz="1200" b="1">
                <a:latin typeface="Proxima Nova"/>
                <a:ea typeface="Proxima Nova"/>
                <a:cs typeface="Proxima Nova"/>
                <a:sym typeface="Proxima Nova"/>
              </a:rPr>
              <a:t>SOSA extensions</a:t>
            </a:r>
            <a:r>
              <a:rPr lang="en-GB" sz="1200">
                <a:latin typeface="Proxima Nova"/>
                <a:ea typeface="Proxima Nova"/>
                <a:cs typeface="Proxima Nova"/>
                <a:sym typeface="Proxima Nova"/>
              </a:rPr>
              <a:t> which applies the same concept but through ObservationCollections, which is already a part of our core model.</a:t>
            </a:r>
            <a:br>
              <a:rPr lang="en-GB" sz="1200">
                <a:latin typeface="Proxima Nova"/>
                <a:ea typeface="Proxima Nova"/>
                <a:cs typeface="Proxima Nova"/>
                <a:sym typeface="Proxima Nova"/>
              </a:rPr>
            </a:br>
            <a:endParaRPr sz="1200">
              <a:latin typeface="Proxima Nova"/>
              <a:ea typeface="Proxima Nova"/>
              <a:cs typeface="Proxima Nova"/>
              <a:sym typeface="Proxima Nova"/>
            </a:endParaRPr>
          </a:p>
          <a:p>
            <a:pPr marL="457200" lvl="0" indent="-304800" algn="l" rtl="0">
              <a:spcBef>
                <a:spcPts val="0"/>
              </a:spcBef>
              <a:spcAft>
                <a:spcPts val="0"/>
              </a:spcAft>
              <a:buSzPts val="1200"/>
              <a:buFont typeface="Proxima Nova"/>
              <a:buChar char="●"/>
            </a:pPr>
            <a:r>
              <a:rPr lang="en-GB" sz="1200">
                <a:latin typeface="Proxima Nova"/>
                <a:ea typeface="Proxima Nova"/>
                <a:cs typeface="Proxima Nova"/>
                <a:sym typeface="Proxima Nova"/>
              </a:rPr>
              <a:t>This means we can make aggregations of data in 1 or multiple dimensions using:</a:t>
            </a:r>
            <a:endParaRPr sz="1200">
              <a:latin typeface="Proxima Nova"/>
              <a:ea typeface="Proxima Nova"/>
              <a:cs typeface="Proxima Nova"/>
              <a:sym typeface="Proxima Nova"/>
            </a:endParaRPr>
          </a:p>
          <a:p>
            <a:pPr marL="914400" lvl="1" indent="-304800" algn="l" rtl="0">
              <a:spcBef>
                <a:spcPts val="0"/>
              </a:spcBef>
              <a:spcAft>
                <a:spcPts val="0"/>
              </a:spcAft>
              <a:buSzPts val="1200"/>
              <a:buFont typeface="Proxima Nova"/>
              <a:buChar char="○"/>
            </a:pPr>
            <a:r>
              <a:rPr lang="en-GB" sz="1200">
                <a:latin typeface="Proxima Nova"/>
                <a:ea typeface="Proxima Nova"/>
                <a:cs typeface="Proxima Nova"/>
                <a:sym typeface="Proxima Nova"/>
              </a:rPr>
              <a:t>featureOfInterest/ultimateFeatureOfInterest</a:t>
            </a:r>
            <a:endParaRPr sz="1200">
              <a:latin typeface="Proxima Nova"/>
              <a:ea typeface="Proxima Nova"/>
              <a:cs typeface="Proxima Nova"/>
              <a:sym typeface="Proxima Nova"/>
            </a:endParaRPr>
          </a:p>
          <a:p>
            <a:pPr marL="914400" lvl="1" indent="-304800" algn="l" rtl="0">
              <a:spcBef>
                <a:spcPts val="0"/>
              </a:spcBef>
              <a:spcAft>
                <a:spcPts val="0"/>
              </a:spcAft>
              <a:buSzPts val="1200"/>
              <a:buFont typeface="Proxima Nova"/>
              <a:buChar char="○"/>
            </a:pPr>
            <a:r>
              <a:rPr lang="en-GB" sz="1200">
                <a:latin typeface="Proxima Nova"/>
                <a:ea typeface="Proxima Nova"/>
                <a:cs typeface="Proxima Nova"/>
                <a:sym typeface="Proxima Nova"/>
              </a:rPr>
              <a:t>phenomenonTime/resultTime</a:t>
            </a:r>
            <a:endParaRPr sz="1200">
              <a:latin typeface="Proxima Nova"/>
              <a:ea typeface="Proxima Nova"/>
              <a:cs typeface="Proxima Nova"/>
              <a:sym typeface="Proxima Nova"/>
            </a:endParaRPr>
          </a:p>
          <a:p>
            <a:pPr marL="914400" lvl="1" indent="-304800" algn="l" rtl="0">
              <a:spcBef>
                <a:spcPts val="0"/>
              </a:spcBef>
              <a:spcAft>
                <a:spcPts val="0"/>
              </a:spcAft>
              <a:buSzPts val="1200"/>
              <a:buFont typeface="Proxima Nova"/>
              <a:buChar char="○"/>
            </a:pPr>
            <a:r>
              <a:rPr lang="en-GB" sz="1200">
                <a:latin typeface="Proxima Nova"/>
                <a:ea typeface="Proxima Nova"/>
                <a:cs typeface="Proxima Nova"/>
                <a:sym typeface="Proxima Nova"/>
              </a:rPr>
              <a:t>observedProperty</a:t>
            </a:r>
            <a:endParaRPr sz="1200">
              <a:latin typeface="Proxima Nova"/>
              <a:ea typeface="Proxima Nova"/>
              <a:cs typeface="Proxima Nova"/>
              <a:sym typeface="Proxima Nova"/>
            </a:endParaRPr>
          </a:p>
          <a:p>
            <a:pPr marL="914400" lvl="1" indent="-304800" algn="l" rtl="0">
              <a:spcBef>
                <a:spcPts val="0"/>
              </a:spcBef>
              <a:spcAft>
                <a:spcPts val="0"/>
              </a:spcAft>
              <a:buSzPts val="1200"/>
              <a:buFont typeface="Proxima Nova"/>
              <a:buChar char="○"/>
            </a:pPr>
            <a:r>
              <a:rPr lang="en-GB" sz="1200">
                <a:latin typeface="Proxima Nova"/>
                <a:ea typeface="Proxima Nova"/>
                <a:cs typeface="Proxima Nova"/>
                <a:sym typeface="Proxima Nova"/>
              </a:rPr>
              <a:t>sensor</a:t>
            </a:r>
            <a:endParaRPr sz="1200">
              <a:latin typeface="Proxima Nova"/>
              <a:ea typeface="Proxima Nova"/>
              <a:cs typeface="Proxima Nova"/>
              <a:sym typeface="Proxima Nova"/>
            </a:endParaRPr>
          </a:p>
          <a:p>
            <a:pPr marL="914400" lvl="1" indent="-304800" algn="l" rtl="0">
              <a:spcBef>
                <a:spcPts val="0"/>
              </a:spcBef>
              <a:spcAft>
                <a:spcPts val="0"/>
              </a:spcAft>
              <a:buSzPts val="1200"/>
              <a:buFont typeface="Proxima Nova"/>
              <a:buChar char="○"/>
            </a:pPr>
            <a:r>
              <a:rPr lang="en-GB" sz="1200">
                <a:latin typeface="Proxima Nova"/>
                <a:ea typeface="Proxima Nova"/>
                <a:cs typeface="Proxima Nova"/>
                <a:sym typeface="Proxima Nova"/>
              </a:rPr>
              <a:t>usedProcedure</a:t>
            </a:r>
            <a:br>
              <a:rPr lang="en-GB" sz="1200">
                <a:latin typeface="Proxima Nova"/>
                <a:ea typeface="Proxima Nova"/>
                <a:cs typeface="Proxima Nova"/>
                <a:sym typeface="Proxima Nova"/>
              </a:rPr>
            </a:br>
            <a:endParaRPr sz="1200">
              <a:latin typeface="Proxima Nova"/>
              <a:ea typeface="Proxima Nova"/>
              <a:cs typeface="Proxima Nova"/>
              <a:sym typeface="Proxima Nova"/>
            </a:endParaRPr>
          </a:p>
        </p:txBody>
      </p:sp>
      <p:sp>
        <p:nvSpPr>
          <p:cNvPr id="760" name="Google Shape;760;p81"/>
          <p:cNvSpPr txBox="1"/>
          <p:nvPr/>
        </p:nvSpPr>
        <p:spPr>
          <a:xfrm>
            <a:off x="552450" y="197650"/>
            <a:ext cx="4337400"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None/>
            </a:pPr>
            <a:r>
              <a:rPr lang="en-GB" sz="2900"/>
              <a:t>ObservationCollection</a:t>
            </a:r>
            <a:endParaRPr i="1" u="none" strike="noStrike" cap="none">
              <a:solidFill>
                <a:srgbClr val="000000"/>
              </a:solidFill>
            </a:endParaRPr>
          </a:p>
        </p:txBody>
      </p:sp>
      <p:sp>
        <p:nvSpPr>
          <p:cNvPr id="761" name="Google Shape;761;p81"/>
          <p:cNvSpPr txBox="1"/>
          <p:nvPr/>
        </p:nvSpPr>
        <p:spPr>
          <a:xfrm>
            <a:off x="5401475" y="1273000"/>
            <a:ext cx="3307200" cy="2062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b="1">
                <a:latin typeface="Proxima Nova"/>
                <a:ea typeface="Proxima Nova"/>
                <a:cs typeface="Proxima Nova"/>
                <a:sym typeface="Proxima Nova"/>
              </a:rPr>
              <a:t>Open question</a:t>
            </a:r>
            <a:endParaRPr b="1">
              <a:latin typeface="Proxima Nova"/>
              <a:ea typeface="Proxima Nova"/>
              <a:cs typeface="Proxima Nova"/>
              <a:sym typeface="Proxima Nova"/>
            </a:endParaRPr>
          </a:p>
          <a:p>
            <a:pPr marL="0" lvl="0" indent="0" algn="l" rtl="0">
              <a:spcBef>
                <a:spcPts val="0"/>
              </a:spcBef>
              <a:spcAft>
                <a:spcPts val="0"/>
              </a:spcAft>
              <a:buNone/>
            </a:pPr>
            <a:endParaRPr sz="1000">
              <a:latin typeface="Proxima Nova"/>
              <a:ea typeface="Proxima Nova"/>
              <a:cs typeface="Proxima Nova"/>
              <a:sym typeface="Proxima Nova"/>
            </a:endParaRPr>
          </a:p>
          <a:p>
            <a:pPr marL="0" lvl="0" indent="0" algn="l" rtl="0">
              <a:spcBef>
                <a:spcPts val="0"/>
              </a:spcBef>
              <a:spcAft>
                <a:spcPts val="0"/>
              </a:spcAft>
              <a:buNone/>
            </a:pPr>
            <a:r>
              <a:rPr lang="en-GB">
                <a:latin typeface="Proxima Nova"/>
                <a:ea typeface="Proxima Nova"/>
                <a:cs typeface="Proxima Nova"/>
                <a:sym typeface="Proxima Nova"/>
              </a:rPr>
              <a:t>In order to make an aggregation based on the data (median, mean),</a:t>
            </a:r>
            <a:br>
              <a:rPr lang="en-GB">
                <a:latin typeface="Proxima Nova"/>
                <a:ea typeface="Proxima Nova"/>
                <a:cs typeface="Proxima Nova"/>
                <a:sym typeface="Proxima Nova"/>
              </a:rPr>
            </a:br>
            <a:br>
              <a:rPr lang="en-GB">
                <a:latin typeface="Proxima Nova"/>
                <a:ea typeface="Proxima Nova"/>
                <a:cs typeface="Proxima Nova"/>
                <a:sym typeface="Proxima Nova"/>
              </a:rPr>
            </a:br>
            <a:r>
              <a:rPr lang="en-GB">
                <a:latin typeface="Proxima Nova"/>
                <a:ea typeface="Proxima Nova"/>
                <a:cs typeface="Proxima Nova"/>
                <a:sym typeface="Proxima Nova"/>
              </a:rPr>
              <a:t>will our current model cover that? </a:t>
            </a:r>
            <a:br>
              <a:rPr lang="en-GB">
                <a:latin typeface="Proxima Nova"/>
                <a:ea typeface="Proxima Nova"/>
                <a:cs typeface="Proxima Nova"/>
                <a:sym typeface="Proxima Nova"/>
              </a:rPr>
            </a:br>
            <a:br>
              <a:rPr lang="en-GB">
                <a:latin typeface="Proxima Nova"/>
                <a:ea typeface="Proxima Nova"/>
                <a:cs typeface="Proxima Nova"/>
                <a:sym typeface="Proxima Nova"/>
              </a:rPr>
            </a:br>
            <a:r>
              <a:rPr lang="en-GB">
                <a:latin typeface="Proxima Nova"/>
                <a:ea typeface="Proxima Nova"/>
                <a:cs typeface="Proxima Nova"/>
                <a:sym typeface="Proxima Nova"/>
              </a:rPr>
              <a:t>Or do we have to add more statistical terminology within the model?</a:t>
            </a:r>
            <a:endParaRPr sz="1800"/>
          </a:p>
        </p:txBody>
      </p:sp>
      <p:pic>
        <p:nvPicPr>
          <p:cNvPr id="762" name="Google Shape;762;p81"/>
          <p:cNvPicPr preferRelativeResize="0"/>
          <p:nvPr/>
        </p:nvPicPr>
        <p:blipFill>
          <a:blip r:embed="rId4">
            <a:alphaModFix/>
          </a:blip>
          <a:stretch>
            <a:fillRect/>
          </a:stretch>
        </p:blipFill>
        <p:spPr>
          <a:xfrm>
            <a:off x="5115675" y="2370200"/>
            <a:ext cx="241850" cy="241850"/>
          </a:xfrm>
          <a:prstGeom prst="rect">
            <a:avLst/>
          </a:prstGeom>
          <a:noFill/>
          <a:ln>
            <a:noFill/>
          </a:ln>
        </p:spPr>
      </p:pic>
      <p:pic>
        <p:nvPicPr>
          <p:cNvPr id="763" name="Google Shape;763;p81"/>
          <p:cNvPicPr preferRelativeResize="0"/>
          <p:nvPr/>
        </p:nvPicPr>
        <p:blipFill>
          <a:blip r:embed="rId4">
            <a:alphaModFix/>
          </a:blip>
          <a:stretch>
            <a:fillRect/>
          </a:stretch>
        </p:blipFill>
        <p:spPr>
          <a:xfrm>
            <a:off x="5115675" y="2804775"/>
            <a:ext cx="241850" cy="241850"/>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767"/>
        <p:cNvGrpSpPr/>
        <p:nvPr/>
      </p:nvGrpSpPr>
      <p:grpSpPr>
        <a:xfrm>
          <a:off x="0" y="0"/>
          <a:ext cx="0" cy="0"/>
          <a:chOff x="0" y="0"/>
          <a:chExt cx="0" cy="0"/>
        </a:xfrm>
      </p:grpSpPr>
      <p:sp>
        <p:nvSpPr>
          <p:cNvPr id="768" name="Google Shape;768;p82"/>
          <p:cNvSpPr txBox="1"/>
          <p:nvPr/>
        </p:nvSpPr>
        <p:spPr>
          <a:xfrm>
            <a:off x="628650" y="197650"/>
            <a:ext cx="4337400"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None/>
            </a:pPr>
            <a:r>
              <a:rPr lang="en-GB" sz="2900"/>
              <a:t>Issues logged on Github</a:t>
            </a:r>
            <a:endParaRPr i="1" u="none" strike="noStrike" cap="none">
              <a:solidFill>
                <a:srgbClr val="000000"/>
              </a:solidFill>
            </a:endParaRPr>
          </a:p>
        </p:txBody>
      </p:sp>
      <p:sp>
        <p:nvSpPr>
          <p:cNvPr id="769" name="Google Shape;769;p82"/>
          <p:cNvSpPr txBox="1"/>
          <p:nvPr/>
        </p:nvSpPr>
        <p:spPr>
          <a:xfrm>
            <a:off x="1446900" y="2845975"/>
            <a:ext cx="62502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u="sng">
                <a:solidFill>
                  <a:schemeClr val="hlink"/>
                </a:solidFill>
                <a:hlinkClick r:id="rId3"/>
              </a:rPr>
              <a:t>https://github.com/Informatievlaanderen/OSLOthema-airAndWater</a:t>
            </a:r>
            <a:endParaRPr/>
          </a:p>
        </p:txBody>
      </p:sp>
      <p:pic>
        <p:nvPicPr>
          <p:cNvPr id="770" name="Google Shape;770;p82"/>
          <p:cNvPicPr preferRelativeResize="0"/>
          <p:nvPr/>
        </p:nvPicPr>
        <p:blipFill rotWithShape="1">
          <a:blip r:embed="rId4">
            <a:alphaModFix/>
          </a:blip>
          <a:srcRect/>
          <a:stretch/>
        </p:blipFill>
        <p:spPr>
          <a:xfrm>
            <a:off x="3783289" y="2297521"/>
            <a:ext cx="1577413" cy="548455"/>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774"/>
        <p:cNvGrpSpPr/>
        <p:nvPr/>
      </p:nvGrpSpPr>
      <p:grpSpPr>
        <a:xfrm>
          <a:off x="0" y="0"/>
          <a:ext cx="0" cy="0"/>
          <a:chOff x="0" y="0"/>
          <a:chExt cx="0" cy="0"/>
        </a:xfrm>
      </p:grpSpPr>
      <p:sp>
        <p:nvSpPr>
          <p:cNvPr id="775" name="Google Shape;775;p83"/>
          <p:cNvSpPr txBox="1">
            <a:spLocks noGrp="1"/>
          </p:cNvSpPr>
          <p:nvPr>
            <p:ph type="title"/>
          </p:nvPr>
        </p:nvSpPr>
        <p:spPr>
          <a:xfrm>
            <a:off x="899594" y="1501902"/>
            <a:ext cx="7772400" cy="2096100"/>
          </a:xfrm>
          <a:prstGeom prst="rect">
            <a:avLst/>
          </a:prstGeom>
          <a:noFill/>
          <a:ln>
            <a:noFill/>
          </a:ln>
        </p:spPr>
        <p:txBody>
          <a:bodyPr spcFirstLastPara="1" wrap="square" lIns="91425" tIns="91425" rIns="91425" bIns="91425" anchor="b" anchorCtr="0">
            <a:noAutofit/>
          </a:bodyPr>
          <a:lstStyle/>
          <a:p>
            <a:pPr marL="0" lvl="0" indent="0" algn="r" rtl="0">
              <a:lnSpc>
                <a:spcPct val="102702"/>
              </a:lnSpc>
              <a:spcBef>
                <a:spcPts val="0"/>
              </a:spcBef>
              <a:spcAft>
                <a:spcPts val="0"/>
              </a:spcAft>
              <a:buSzPts val="3700"/>
              <a:buNone/>
            </a:pPr>
            <a:r>
              <a:rPr lang="en-GB"/>
              <a:t>Definitions</a:t>
            </a:r>
            <a:endParaRPr/>
          </a:p>
        </p:txBody>
      </p:sp>
      <p:sp>
        <p:nvSpPr>
          <p:cNvPr id="776" name="Google Shape;776;p83"/>
          <p:cNvSpPr txBox="1">
            <a:spLocks noGrp="1"/>
          </p:cNvSpPr>
          <p:nvPr>
            <p:ph type="subTitle" idx="1"/>
          </p:nvPr>
        </p:nvSpPr>
        <p:spPr>
          <a:xfrm>
            <a:off x="1813994" y="3848751"/>
            <a:ext cx="6858000" cy="1241700"/>
          </a:xfrm>
          <a:prstGeom prst="rect">
            <a:avLst/>
          </a:prstGeom>
          <a:noFill/>
          <a:ln>
            <a:noFill/>
          </a:ln>
        </p:spPr>
        <p:txBody>
          <a:bodyPr spcFirstLastPara="1" wrap="square" lIns="91425" tIns="91425" rIns="91425" bIns="91425" anchor="t" anchorCtr="0">
            <a:noAutofit/>
          </a:bodyPr>
          <a:lstStyle/>
          <a:p>
            <a:pPr marL="0" lvl="0" indent="0" algn="r" rtl="0">
              <a:lnSpc>
                <a:spcPct val="90000"/>
              </a:lnSpc>
              <a:spcBef>
                <a:spcPts val="300"/>
              </a:spcBef>
              <a:spcAft>
                <a:spcPts val="0"/>
              </a:spcAft>
              <a:buSzPts val="1980"/>
              <a:buNone/>
            </a:pPr>
            <a:endParaRPr sz="1400">
              <a:solidFill>
                <a:srgbClr val="4C4C4C"/>
              </a:solidFill>
            </a:endParaRPr>
          </a:p>
        </p:txBody>
      </p:sp>
      <p:sp>
        <p:nvSpPr>
          <p:cNvPr id="777" name="Google Shape;777;p83"/>
          <p:cNvSpPr/>
          <p:nvPr/>
        </p:nvSpPr>
        <p:spPr>
          <a:xfrm>
            <a:off x="-3133" y="782"/>
            <a:ext cx="328800" cy="51435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781"/>
        <p:cNvGrpSpPr/>
        <p:nvPr/>
      </p:nvGrpSpPr>
      <p:grpSpPr>
        <a:xfrm>
          <a:off x="0" y="0"/>
          <a:ext cx="0" cy="0"/>
          <a:chOff x="0" y="0"/>
          <a:chExt cx="0" cy="0"/>
        </a:xfrm>
      </p:grpSpPr>
      <p:sp>
        <p:nvSpPr>
          <p:cNvPr id="782" name="Google Shape;782;p84"/>
          <p:cNvSpPr txBox="1"/>
          <p:nvPr/>
        </p:nvSpPr>
        <p:spPr>
          <a:xfrm>
            <a:off x="628651" y="273845"/>
            <a:ext cx="7886700" cy="6618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None/>
            </a:pPr>
            <a:r>
              <a:rPr lang="en-GB" sz="3200" b="1"/>
              <a:t>Github collaboration on Definitions</a:t>
            </a:r>
            <a:endParaRPr sz="3200" b="1" i="0" u="none" strike="noStrike" cap="none">
              <a:solidFill>
                <a:srgbClr val="000000"/>
              </a:solidFill>
              <a:latin typeface="Arial"/>
              <a:ea typeface="Arial"/>
              <a:cs typeface="Arial"/>
              <a:sym typeface="Arial"/>
            </a:endParaRPr>
          </a:p>
        </p:txBody>
      </p:sp>
      <p:graphicFrame>
        <p:nvGraphicFramePr>
          <p:cNvPr id="783" name="Google Shape;783;p84"/>
          <p:cNvGraphicFramePr/>
          <p:nvPr/>
        </p:nvGraphicFramePr>
        <p:xfrm>
          <a:off x="507925" y="934700"/>
          <a:ext cx="8429575" cy="2830229"/>
        </p:xfrm>
        <a:graphic>
          <a:graphicData uri="http://schemas.openxmlformats.org/drawingml/2006/table">
            <a:tbl>
              <a:tblPr>
                <a:noFill/>
                <a:tableStyleId>{7F693622-4822-4FA3-ABB4-46D4D3DBD9D9}</a:tableStyleId>
              </a:tblPr>
              <a:tblGrid>
                <a:gridCol w="1250550">
                  <a:extLst>
                    <a:ext uri="{9D8B030D-6E8A-4147-A177-3AD203B41FA5}">
                      <a16:colId xmlns:a16="http://schemas.microsoft.com/office/drawing/2014/main" val="20000"/>
                    </a:ext>
                  </a:extLst>
                </a:gridCol>
                <a:gridCol w="6518125">
                  <a:extLst>
                    <a:ext uri="{9D8B030D-6E8A-4147-A177-3AD203B41FA5}">
                      <a16:colId xmlns:a16="http://schemas.microsoft.com/office/drawing/2014/main" val="20001"/>
                    </a:ext>
                  </a:extLst>
                </a:gridCol>
                <a:gridCol w="660900">
                  <a:extLst>
                    <a:ext uri="{9D8B030D-6E8A-4147-A177-3AD203B41FA5}">
                      <a16:colId xmlns:a16="http://schemas.microsoft.com/office/drawing/2014/main" val="20002"/>
                    </a:ext>
                  </a:extLst>
                </a:gridCol>
              </a:tblGrid>
              <a:tr h="144100">
                <a:tc>
                  <a:txBody>
                    <a:bodyPr/>
                    <a:lstStyle/>
                    <a:p>
                      <a:pPr marL="0" lvl="0" indent="0" algn="l" rtl="0">
                        <a:lnSpc>
                          <a:spcPct val="115000"/>
                        </a:lnSpc>
                        <a:spcBef>
                          <a:spcPts val="0"/>
                        </a:spcBef>
                        <a:spcAft>
                          <a:spcPts val="0"/>
                        </a:spcAft>
                        <a:buNone/>
                      </a:pPr>
                      <a:r>
                        <a:rPr lang="en-GB" sz="800" b="1">
                          <a:solidFill>
                            <a:srgbClr val="FFFFFF"/>
                          </a:solidFill>
                          <a:latin typeface="Calibri"/>
                          <a:ea typeface="Calibri"/>
                          <a:cs typeface="Calibri"/>
                          <a:sym typeface="Calibri"/>
                        </a:rPr>
                        <a:t>Class</a:t>
                      </a:r>
                      <a:endParaRPr sz="800" b="1">
                        <a:solidFill>
                          <a:srgbClr val="FFFFFF"/>
                        </a:solidFill>
                        <a:latin typeface="Calibri"/>
                        <a:ea typeface="Calibri"/>
                        <a:cs typeface="Calibri"/>
                        <a:sym typeface="Calibri"/>
                      </a:endParaRPr>
                    </a:p>
                  </a:txBody>
                  <a:tcPr marL="28575" marR="28575" marT="19050" marB="19050" anchor="b">
                    <a:lnL w="10575" cap="flat" cmpd="sng">
                      <a:solidFill>
                        <a:srgbClr val="FFFFFF"/>
                      </a:solidFill>
                      <a:prstDash val="solid"/>
                      <a:round/>
                      <a:headEnd type="none" w="sm" len="sm"/>
                      <a:tailEnd type="none" w="sm" len="sm"/>
                    </a:lnL>
                    <a:lnR w="10575" cap="flat" cmpd="sng">
                      <a:solidFill>
                        <a:srgbClr val="FFFFFF"/>
                      </a:solidFill>
                      <a:prstDash val="solid"/>
                      <a:round/>
                      <a:headEnd type="none" w="sm" len="sm"/>
                      <a:tailEnd type="none" w="sm" len="sm"/>
                    </a:lnR>
                    <a:lnT w="10575" cap="flat" cmpd="sng">
                      <a:solidFill>
                        <a:srgbClr val="FFFFFF"/>
                      </a:solidFill>
                      <a:prstDash val="solid"/>
                      <a:round/>
                      <a:headEnd type="none" w="sm" len="sm"/>
                      <a:tailEnd type="none" w="sm" len="sm"/>
                    </a:lnT>
                    <a:lnB w="10575" cap="flat" cmpd="sng">
                      <a:solidFill>
                        <a:srgbClr val="FFFFFF"/>
                      </a:solidFill>
                      <a:prstDash val="solid"/>
                      <a:round/>
                      <a:headEnd type="none" w="sm" len="sm"/>
                      <a:tailEnd type="none" w="sm" len="sm"/>
                    </a:lnB>
                    <a:solidFill>
                      <a:srgbClr val="D04A02"/>
                    </a:solidFill>
                  </a:tcPr>
                </a:tc>
                <a:tc>
                  <a:txBody>
                    <a:bodyPr/>
                    <a:lstStyle/>
                    <a:p>
                      <a:pPr marL="0" lvl="0" indent="0" algn="l" rtl="0">
                        <a:lnSpc>
                          <a:spcPct val="115000"/>
                        </a:lnSpc>
                        <a:spcBef>
                          <a:spcPts val="0"/>
                        </a:spcBef>
                        <a:spcAft>
                          <a:spcPts val="0"/>
                        </a:spcAft>
                        <a:buNone/>
                      </a:pPr>
                      <a:r>
                        <a:rPr lang="en-GB" sz="800" b="1">
                          <a:solidFill>
                            <a:srgbClr val="FFFFFF"/>
                          </a:solidFill>
                          <a:latin typeface="Calibri"/>
                          <a:ea typeface="Calibri"/>
                          <a:cs typeface="Calibri"/>
                          <a:sym typeface="Calibri"/>
                        </a:rPr>
                        <a:t>Definition</a:t>
                      </a:r>
                      <a:endParaRPr sz="800" b="1">
                        <a:solidFill>
                          <a:srgbClr val="FFFFFF"/>
                        </a:solidFill>
                        <a:latin typeface="Calibri"/>
                        <a:ea typeface="Calibri"/>
                        <a:cs typeface="Calibri"/>
                        <a:sym typeface="Calibri"/>
                      </a:endParaRPr>
                    </a:p>
                  </a:txBody>
                  <a:tcPr marL="28575" marR="28575" marT="19050" marB="19050" anchor="b">
                    <a:lnL w="10575" cap="flat" cmpd="sng">
                      <a:solidFill>
                        <a:srgbClr val="FFFFFF"/>
                      </a:solidFill>
                      <a:prstDash val="solid"/>
                      <a:round/>
                      <a:headEnd type="none" w="sm" len="sm"/>
                      <a:tailEnd type="none" w="sm" len="sm"/>
                    </a:lnL>
                    <a:lnR w="10575" cap="flat" cmpd="sng">
                      <a:solidFill>
                        <a:srgbClr val="FFFFFF"/>
                      </a:solidFill>
                      <a:prstDash val="solid"/>
                      <a:round/>
                      <a:headEnd type="none" w="sm" len="sm"/>
                      <a:tailEnd type="none" w="sm" len="sm"/>
                    </a:lnR>
                    <a:lnT w="10575" cap="flat" cmpd="sng">
                      <a:solidFill>
                        <a:srgbClr val="FFFFFF"/>
                      </a:solidFill>
                      <a:prstDash val="solid"/>
                      <a:round/>
                      <a:headEnd type="none" w="sm" len="sm"/>
                      <a:tailEnd type="none" w="sm" len="sm"/>
                    </a:lnT>
                    <a:lnB w="10575" cap="flat" cmpd="sng">
                      <a:solidFill>
                        <a:srgbClr val="FFFFFF"/>
                      </a:solidFill>
                      <a:prstDash val="solid"/>
                      <a:round/>
                      <a:headEnd type="none" w="sm" len="sm"/>
                      <a:tailEnd type="none" w="sm" len="sm"/>
                    </a:lnB>
                    <a:solidFill>
                      <a:srgbClr val="D04A02"/>
                    </a:solidFill>
                  </a:tcPr>
                </a:tc>
                <a:tc>
                  <a:txBody>
                    <a:bodyPr/>
                    <a:lstStyle/>
                    <a:p>
                      <a:pPr marL="0" lvl="0" indent="0" algn="l" rtl="0">
                        <a:lnSpc>
                          <a:spcPct val="115000"/>
                        </a:lnSpc>
                        <a:spcBef>
                          <a:spcPts val="0"/>
                        </a:spcBef>
                        <a:spcAft>
                          <a:spcPts val="0"/>
                        </a:spcAft>
                        <a:buNone/>
                      </a:pPr>
                      <a:r>
                        <a:rPr lang="en-GB" sz="800" b="1">
                          <a:solidFill>
                            <a:srgbClr val="FFFFFF"/>
                          </a:solidFill>
                          <a:latin typeface="Calibri"/>
                          <a:ea typeface="Calibri"/>
                          <a:cs typeface="Calibri"/>
                          <a:sym typeface="Calibri"/>
                        </a:rPr>
                        <a:t>Origin</a:t>
                      </a:r>
                      <a:endParaRPr sz="800" b="1">
                        <a:solidFill>
                          <a:srgbClr val="FFFFFF"/>
                        </a:solidFill>
                        <a:latin typeface="Calibri"/>
                        <a:ea typeface="Calibri"/>
                        <a:cs typeface="Calibri"/>
                        <a:sym typeface="Calibri"/>
                      </a:endParaRPr>
                    </a:p>
                  </a:txBody>
                  <a:tcPr marL="28575" marR="28575" marT="19050" marB="19050" anchor="b">
                    <a:lnL w="10575" cap="flat" cmpd="sng">
                      <a:solidFill>
                        <a:srgbClr val="FFFFFF"/>
                      </a:solidFill>
                      <a:prstDash val="solid"/>
                      <a:round/>
                      <a:headEnd type="none" w="sm" len="sm"/>
                      <a:tailEnd type="none" w="sm" len="sm"/>
                    </a:lnL>
                    <a:lnR w="10575" cap="flat" cmpd="sng">
                      <a:solidFill>
                        <a:srgbClr val="FFFFFF"/>
                      </a:solidFill>
                      <a:prstDash val="solid"/>
                      <a:round/>
                      <a:headEnd type="none" w="sm" len="sm"/>
                      <a:tailEnd type="none" w="sm" len="sm"/>
                    </a:lnR>
                    <a:lnT w="10575" cap="flat" cmpd="sng">
                      <a:solidFill>
                        <a:srgbClr val="FFFFFF"/>
                      </a:solidFill>
                      <a:prstDash val="solid"/>
                      <a:round/>
                      <a:headEnd type="none" w="sm" len="sm"/>
                      <a:tailEnd type="none" w="sm" len="sm"/>
                    </a:lnT>
                    <a:lnB w="10575" cap="flat" cmpd="sng">
                      <a:solidFill>
                        <a:srgbClr val="FFFFFF"/>
                      </a:solidFill>
                      <a:prstDash val="solid"/>
                      <a:round/>
                      <a:headEnd type="none" w="sm" len="sm"/>
                      <a:tailEnd type="none" w="sm" len="sm"/>
                    </a:lnB>
                    <a:solidFill>
                      <a:srgbClr val="D04A02"/>
                    </a:solidFill>
                  </a:tcPr>
                </a:tc>
                <a:extLst>
                  <a:ext uri="{0D108BD9-81ED-4DB2-BD59-A6C34878D82A}">
                    <a16:rowId xmlns:a16="http://schemas.microsoft.com/office/drawing/2014/main" val="10000"/>
                  </a:ext>
                </a:extLst>
              </a:tr>
              <a:tr h="128925">
                <a:tc>
                  <a:txBody>
                    <a:bodyPr/>
                    <a:lstStyle/>
                    <a:p>
                      <a:pPr marL="0" lvl="0" indent="0" algn="l" rtl="0">
                        <a:lnSpc>
                          <a:spcPct val="115000"/>
                        </a:lnSpc>
                        <a:spcBef>
                          <a:spcPts val="0"/>
                        </a:spcBef>
                        <a:spcAft>
                          <a:spcPts val="0"/>
                        </a:spcAft>
                        <a:buNone/>
                      </a:pPr>
                      <a:r>
                        <a:rPr lang="en-GB" sz="700">
                          <a:latin typeface="Calibri"/>
                          <a:ea typeface="Calibri"/>
                          <a:cs typeface="Calibri"/>
                          <a:sym typeface="Calibri"/>
                        </a:rPr>
                        <a:t>Observation</a:t>
                      </a:r>
                      <a:endParaRPr sz="700">
                        <a:latin typeface="Calibri"/>
                        <a:ea typeface="Calibri"/>
                        <a:cs typeface="Calibri"/>
                        <a:sym typeface="Calibri"/>
                      </a:endParaRPr>
                    </a:p>
                  </a:txBody>
                  <a:tcPr marL="28575" marR="28575" marT="19050" marB="19050" anchor="b">
                    <a:lnL w="10575" cap="flat" cmpd="sng">
                      <a:solidFill>
                        <a:srgbClr val="FFFFFF"/>
                      </a:solidFill>
                      <a:prstDash val="solid"/>
                      <a:round/>
                      <a:headEnd type="none" w="sm" len="sm"/>
                      <a:tailEnd type="none" w="sm" len="sm"/>
                    </a:lnL>
                    <a:lnR w="10575" cap="flat" cmpd="sng">
                      <a:solidFill>
                        <a:srgbClr val="FFFFFF"/>
                      </a:solidFill>
                      <a:prstDash val="solid"/>
                      <a:round/>
                      <a:headEnd type="none" w="sm" len="sm"/>
                      <a:tailEnd type="none" w="sm" len="sm"/>
                    </a:lnR>
                    <a:lnT w="10575" cap="flat" cmpd="sng">
                      <a:solidFill>
                        <a:srgbClr val="FFFFFF"/>
                      </a:solidFill>
                      <a:prstDash val="solid"/>
                      <a:round/>
                      <a:headEnd type="none" w="sm" len="sm"/>
                      <a:tailEnd type="none" w="sm" len="sm"/>
                    </a:lnT>
                    <a:lnB w="10575" cap="flat" cmpd="sng">
                      <a:solidFill>
                        <a:srgbClr val="FFFFFF"/>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GB" sz="700">
                          <a:latin typeface="Calibri"/>
                          <a:ea typeface="Calibri"/>
                          <a:cs typeface="Calibri"/>
                          <a:sym typeface="Calibri"/>
                        </a:rPr>
                        <a:t>An observation is the act of observing a property.</a:t>
                      </a:r>
                      <a:endParaRPr sz="700">
                        <a:latin typeface="Calibri"/>
                        <a:ea typeface="Calibri"/>
                        <a:cs typeface="Calibri"/>
                        <a:sym typeface="Calibri"/>
                      </a:endParaRPr>
                    </a:p>
                  </a:txBody>
                  <a:tcPr marL="28575" marR="28575" marT="19050" marB="19050" anchor="b">
                    <a:lnL w="10575" cap="flat" cmpd="sng">
                      <a:solidFill>
                        <a:srgbClr val="FFFFFF"/>
                      </a:solidFill>
                      <a:prstDash val="solid"/>
                      <a:round/>
                      <a:headEnd type="none" w="sm" len="sm"/>
                      <a:tailEnd type="none" w="sm" len="sm"/>
                    </a:lnL>
                    <a:lnR w="10575" cap="flat" cmpd="sng">
                      <a:solidFill>
                        <a:srgbClr val="FFFFFF"/>
                      </a:solidFill>
                      <a:prstDash val="solid"/>
                      <a:round/>
                      <a:headEnd type="none" w="sm" len="sm"/>
                      <a:tailEnd type="none" w="sm" len="sm"/>
                    </a:lnR>
                    <a:lnT w="10575" cap="flat" cmpd="sng">
                      <a:solidFill>
                        <a:srgbClr val="FFFFFF"/>
                      </a:solidFill>
                      <a:prstDash val="solid"/>
                      <a:round/>
                      <a:headEnd type="none" w="sm" len="sm"/>
                      <a:tailEnd type="none" w="sm" len="sm"/>
                    </a:lnT>
                    <a:lnB w="10575" cap="flat" cmpd="sng">
                      <a:solidFill>
                        <a:srgbClr val="FFFFFF"/>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GB" sz="700">
                          <a:latin typeface="Calibri"/>
                          <a:ea typeface="Calibri"/>
                          <a:cs typeface="Calibri"/>
                          <a:sym typeface="Calibri"/>
                        </a:rPr>
                        <a:t>ISO O&amp;M</a:t>
                      </a:r>
                      <a:endParaRPr sz="700">
                        <a:latin typeface="Calibri"/>
                        <a:ea typeface="Calibri"/>
                        <a:cs typeface="Calibri"/>
                        <a:sym typeface="Calibri"/>
                      </a:endParaRPr>
                    </a:p>
                  </a:txBody>
                  <a:tcPr marL="28575" marR="28575" marT="19050" marB="19050" anchor="b">
                    <a:lnL w="10575" cap="flat" cmpd="sng">
                      <a:solidFill>
                        <a:srgbClr val="FFFFFF"/>
                      </a:solidFill>
                      <a:prstDash val="solid"/>
                      <a:round/>
                      <a:headEnd type="none" w="sm" len="sm"/>
                      <a:tailEnd type="none" w="sm" len="sm"/>
                    </a:lnL>
                    <a:lnR w="10575" cap="flat" cmpd="sng">
                      <a:solidFill>
                        <a:srgbClr val="FFFFFF"/>
                      </a:solidFill>
                      <a:prstDash val="solid"/>
                      <a:round/>
                      <a:headEnd type="none" w="sm" len="sm"/>
                      <a:tailEnd type="none" w="sm" len="sm"/>
                    </a:lnR>
                    <a:lnT w="10575" cap="flat" cmpd="sng">
                      <a:solidFill>
                        <a:srgbClr val="FFFFFF"/>
                      </a:solidFill>
                      <a:prstDash val="solid"/>
                      <a:round/>
                      <a:headEnd type="none" w="sm" len="sm"/>
                      <a:tailEnd type="none" w="sm" len="sm"/>
                    </a:lnT>
                    <a:lnB w="10575" cap="flat" cmpd="sng">
                      <a:solidFill>
                        <a:srgbClr val="FFFFFF"/>
                      </a:solidFill>
                      <a:prstDash val="solid"/>
                      <a:round/>
                      <a:headEnd type="none" w="sm" len="sm"/>
                      <a:tailEnd type="none" w="sm" len="sm"/>
                    </a:lnB>
                  </a:tcPr>
                </a:tc>
                <a:extLst>
                  <a:ext uri="{0D108BD9-81ED-4DB2-BD59-A6C34878D82A}">
                    <a16:rowId xmlns:a16="http://schemas.microsoft.com/office/drawing/2014/main" val="10001"/>
                  </a:ext>
                </a:extLst>
              </a:tr>
              <a:tr h="128925">
                <a:tc>
                  <a:txBody>
                    <a:bodyPr/>
                    <a:lstStyle/>
                    <a:p>
                      <a:pPr marL="0" lvl="0" indent="0" algn="l" rtl="0">
                        <a:lnSpc>
                          <a:spcPct val="115000"/>
                        </a:lnSpc>
                        <a:spcBef>
                          <a:spcPts val="0"/>
                        </a:spcBef>
                        <a:spcAft>
                          <a:spcPts val="0"/>
                        </a:spcAft>
                        <a:buNone/>
                      </a:pPr>
                      <a:r>
                        <a:rPr lang="en-GB" sz="700">
                          <a:latin typeface="Calibri"/>
                          <a:ea typeface="Calibri"/>
                          <a:cs typeface="Calibri"/>
                          <a:sym typeface="Calibri"/>
                        </a:rPr>
                        <a:t>Property</a:t>
                      </a:r>
                      <a:endParaRPr sz="700">
                        <a:latin typeface="Calibri"/>
                        <a:ea typeface="Calibri"/>
                        <a:cs typeface="Calibri"/>
                        <a:sym typeface="Calibri"/>
                      </a:endParaRPr>
                    </a:p>
                  </a:txBody>
                  <a:tcPr marL="28575" marR="28575" marT="19050" marB="19050" anchor="b">
                    <a:lnL w="10575" cap="flat" cmpd="sng">
                      <a:solidFill>
                        <a:srgbClr val="FFFFFF"/>
                      </a:solidFill>
                      <a:prstDash val="solid"/>
                      <a:round/>
                      <a:headEnd type="none" w="sm" len="sm"/>
                      <a:tailEnd type="none" w="sm" len="sm"/>
                    </a:lnL>
                    <a:lnR w="10575" cap="flat" cmpd="sng">
                      <a:solidFill>
                        <a:srgbClr val="FFFFFF"/>
                      </a:solidFill>
                      <a:prstDash val="solid"/>
                      <a:round/>
                      <a:headEnd type="none" w="sm" len="sm"/>
                      <a:tailEnd type="none" w="sm" len="sm"/>
                    </a:lnR>
                    <a:lnT w="10575" cap="flat" cmpd="sng">
                      <a:solidFill>
                        <a:srgbClr val="FFFFFF"/>
                      </a:solidFill>
                      <a:prstDash val="solid"/>
                      <a:round/>
                      <a:headEnd type="none" w="sm" len="sm"/>
                      <a:tailEnd type="none" w="sm" len="sm"/>
                    </a:lnT>
                    <a:lnB w="10575" cap="flat" cmpd="sng">
                      <a:solidFill>
                        <a:srgbClr val="FFFFFF"/>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GB" sz="700">
                          <a:latin typeface="Calibri"/>
                          <a:ea typeface="Calibri"/>
                          <a:cs typeface="Calibri"/>
                          <a:sym typeface="Calibri"/>
                        </a:rPr>
                        <a:t>A property is a facet or attribute of an object referenced by a name.</a:t>
                      </a:r>
                      <a:endParaRPr sz="700">
                        <a:latin typeface="Calibri"/>
                        <a:ea typeface="Calibri"/>
                        <a:cs typeface="Calibri"/>
                        <a:sym typeface="Calibri"/>
                      </a:endParaRPr>
                    </a:p>
                  </a:txBody>
                  <a:tcPr marL="28575" marR="28575" marT="19050" marB="19050" anchor="b">
                    <a:lnL w="10575" cap="flat" cmpd="sng">
                      <a:solidFill>
                        <a:srgbClr val="FFFFFF"/>
                      </a:solidFill>
                      <a:prstDash val="solid"/>
                      <a:round/>
                      <a:headEnd type="none" w="sm" len="sm"/>
                      <a:tailEnd type="none" w="sm" len="sm"/>
                    </a:lnL>
                    <a:lnR w="10575" cap="flat" cmpd="sng">
                      <a:solidFill>
                        <a:srgbClr val="FFFFFF"/>
                      </a:solidFill>
                      <a:prstDash val="solid"/>
                      <a:round/>
                      <a:headEnd type="none" w="sm" len="sm"/>
                      <a:tailEnd type="none" w="sm" len="sm"/>
                    </a:lnR>
                    <a:lnT w="10575" cap="flat" cmpd="sng">
                      <a:solidFill>
                        <a:srgbClr val="FFFFFF"/>
                      </a:solidFill>
                      <a:prstDash val="solid"/>
                      <a:round/>
                      <a:headEnd type="none" w="sm" len="sm"/>
                      <a:tailEnd type="none" w="sm" len="sm"/>
                    </a:lnT>
                    <a:lnB w="10575" cap="flat" cmpd="sng">
                      <a:solidFill>
                        <a:srgbClr val="FFFFFF"/>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GB" sz="700">
                          <a:latin typeface="Calibri"/>
                          <a:ea typeface="Calibri"/>
                          <a:cs typeface="Calibri"/>
                          <a:sym typeface="Calibri"/>
                        </a:rPr>
                        <a:t>ISO O&amp;M</a:t>
                      </a:r>
                      <a:endParaRPr sz="700">
                        <a:latin typeface="Calibri"/>
                        <a:ea typeface="Calibri"/>
                        <a:cs typeface="Calibri"/>
                        <a:sym typeface="Calibri"/>
                      </a:endParaRPr>
                    </a:p>
                  </a:txBody>
                  <a:tcPr marL="28575" marR="28575" marT="19050" marB="19050" anchor="b">
                    <a:lnL w="10575" cap="flat" cmpd="sng">
                      <a:solidFill>
                        <a:srgbClr val="FFFFFF"/>
                      </a:solidFill>
                      <a:prstDash val="solid"/>
                      <a:round/>
                      <a:headEnd type="none" w="sm" len="sm"/>
                      <a:tailEnd type="none" w="sm" len="sm"/>
                    </a:lnL>
                    <a:lnR w="10575" cap="flat" cmpd="sng">
                      <a:solidFill>
                        <a:srgbClr val="FFFFFF"/>
                      </a:solidFill>
                      <a:prstDash val="solid"/>
                      <a:round/>
                      <a:headEnd type="none" w="sm" len="sm"/>
                      <a:tailEnd type="none" w="sm" len="sm"/>
                    </a:lnR>
                    <a:lnT w="10575" cap="flat" cmpd="sng">
                      <a:solidFill>
                        <a:srgbClr val="FFFFFF"/>
                      </a:solidFill>
                      <a:prstDash val="solid"/>
                      <a:round/>
                      <a:headEnd type="none" w="sm" len="sm"/>
                      <a:tailEnd type="none" w="sm" len="sm"/>
                    </a:lnT>
                    <a:lnB w="10575" cap="flat" cmpd="sng">
                      <a:solidFill>
                        <a:srgbClr val="FFFFFF"/>
                      </a:solidFill>
                      <a:prstDash val="solid"/>
                      <a:round/>
                      <a:headEnd type="none" w="sm" len="sm"/>
                      <a:tailEnd type="none" w="sm" len="sm"/>
                    </a:lnB>
                  </a:tcPr>
                </a:tc>
                <a:extLst>
                  <a:ext uri="{0D108BD9-81ED-4DB2-BD59-A6C34878D82A}">
                    <a16:rowId xmlns:a16="http://schemas.microsoft.com/office/drawing/2014/main" val="10002"/>
                  </a:ext>
                </a:extLst>
              </a:tr>
              <a:tr h="128925">
                <a:tc>
                  <a:txBody>
                    <a:bodyPr/>
                    <a:lstStyle/>
                    <a:p>
                      <a:pPr marL="0" lvl="0" indent="0" algn="l" rtl="0">
                        <a:lnSpc>
                          <a:spcPct val="115000"/>
                        </a:lnSpc>
                        <a:spcBef>
                          <a:spcPts val="0"/>
                        </a:spcBef>
                        <a:spcAft>
                          <a:spcPts val="0"/>
                        </a:spcAft>
                        <a:buNone/>
                      </a:pPr>
                      <a:r>
                        <a:rPr lang="en-GB" sz="700">
                          <a:latin typeface="Calibri"/>
                          <a:ea typeface="Calibri"/>
                          <a:cs typeface="Calibri"/>
                          <a:sym typeface="Calibri"/>
                        </a:rPr>
                        <a:t>Feature</a:t>
                      </a:r>
                      <a:endParaRPr sz="700">
                        <a:latin typeface="Calibri"/>
                        <a:ea typeface="Calibri"/>
                        <a:cs typeface="Calibri"/>
                        <a:sym typeface="Calibri"/>
                      </a:endParaRPr>
                    </a:p>
                  </a:txBody>
                  <a:tcPr marL="28575" marR="28575" marT="19050" marB="19050" anchor="b">
                    <a:lnL w="10575" cap="flat" cmpd="sng">
                      <a:solidFill>
                        <a:srgbClr val="FFFFFF"/>
                      </a:solidFill>
                      <a:prstDash val="solid"/>
                      <a:round/>
                      <a:headEnd type="none" w="sm" len="sm"/>
                      <a:tailEnd type="none" w="sm" len="sm"/>
                    </a:lnL>
                    <a:lnR w="10575" cap="flat" cmpd="sng">
                      <a:solidFill>
                        <a:srgbClr val="FFFFFF"/>
                      </a:solidFill>
                      <a:prstDash val="solid"/>
                      <a:round/>
                      <a:headEnd type="none" w="sm" len="sm"/>
                      <a:tailEnd type="none" w="sm" len="sm"/>
                    </a:lnR>
                    <a:lnT w="10575" cap="flat" cmpd="sng">
                      <a:solidFill>
                        <a:srgbClr val="FFFFFF"/>
                      </a:solidFill>
                      <a:prstDash val="solid"/>
                      <a:round/>
                      <a:headEnd type="none" w="sm" len="sm"/>
                      <a:tailEnd type="none" w="sm" len="sm"/>
                    </a:lnT>
                    <a:lnB w="10575" cap="flat" cmpd="sng">
                      <a:solidFill>
                        <a:srgbClr val="FFFFFF"/>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GB" sz="700">
                          <a:latin typeface="Calibri"/>
                          <a:ea typeface="Calibri"/>
                          <a:cs typeface="Calibri"/>
                          <a:sym typeface="Calibri"/>
                        </a:rPr>
                        <a:t>Features are abstractions of real-world phenomena.</a:t>
                      </a:r>
                      <a:endParaRPr sz="700">
                        <a:latin typeface="Calibri"/>
                        <a:ea typeface="Calibri"/>
                        <a:cs typeface="Calibri"/>
                        <a:sym typeface="Calibri"/>
                      </a:endParaRPr>
                    </a:p>
                  </a:txBody>
                  <a:tcPr marL="28575" marR="28575" marT="19050" marB="19050" anchor="b">
                    <a:lnL w="10575" cap="flat" cmpd="sng">
                      <a:solidFill>
                        <a:srgbClr val="FFFFFF"/>
                      </a:solidFill>
                      <a:prstDash val="solid"/>
                      <a:round/>
                      <a:headEnd type="none" w="sm" len="sm"/>
                      <a:tailEnd type="none" w="sm" len="sm"/>
                    </a:lnL>
                    <a:lnR w="10575" cap="flat" cmpd="sng">
                      <a:solidFill>
                        <a:srgbClr val="FFFFFF"/>
                      </a:solidFill>
                      <a:prstDash val="solid"/>
                      <a:round/>
                      <a:headEnd type="none" w="sm" len="sm"/>
                      <a:tailEnd type="none" w="sm" len="sm"/>
                    </a:lnR>
                    <a:lnT w="10575" cap="flat" cmpd="sng">
                      <a:solidFill>
                        <a:srgbClr val="FFFFFF"/>
                      </a:solidFill>
                      <a:prstDash val="solid"/>
                      <a:round/>
                      <a:headEnd type="none" w="sm" len="sm"/>
                      <a:tailEnd type="none" w="sm" len="sm"/>
                    </a:lnT>
                    <a:lnB w="10575" cap="flat" cmpd="sng">
                      <a:solidFill>
                        <a:srgbClr val="FFFFFF"/>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GB" sz="700">
                          <a:latin typeface="Calibri"/>
                          <a:ea typeface="Calibri"/>
                          <a:cs typeface="Calibri"/>
                          <a:sym typeface="Calibri"/>
                        </a:rPr>
                        <a:t>ISO O&amp;M</a:t>
                      </a:r>
                      <a:endParaRPr sz="700">
                        <a:latin typeface="Calibri"/>
                        <a:ea typeface="Calibri"/>
                        <a:cs typeface="Calibri"/>
                        <a:sym typeface="Calibri"/>
                      </a:endParaRPr>
                    </a:p>
                  </a:txBody>
                  <a:tcPr marL="28575" marR="28575" marT="19050" marB="19050" anchor="b">
                    <a:lnL w="10575" cap="flat" cmpd="sng">
                      <a:solidFill>
                        <a:srgbClr val="FFFFFF"/>
                      </a:solidFill>
                      <a:prstDash val="solid"/>
                      <a:round/>
                      <a:headEnd type="none" w="sm" len="sm"/>
                      <a:tailEnd type="none" w="sm" len="sm"/>
                    </a:lnL>
                    <a:lnR w="10575" cap="flat" cmpd="sng">
                      <a:solidFill>
                        <a:srgbClr val="FFFFFF"/>
                      </a:solidFill>
                      <a:prstDash val="solid"/>
                      <a:round/>
                      <a:headEnd type="none" w="sm" len="sm"/>
                      <a:tailEnd type="none" w="sm" len="sm"/>
                    </a:lnR>
                    <a:lnT w="10575" cap="flat" cmpd="sng">
                      <a:solidFill>
                        <a:srgbClr val="FFFFFF"/>
                      </a:solidFill>
                      <a:prstDash val="solid"/>
                      <a:round/>
                      <a:headEnd type="none" w="sm" len="sm"/>
                      <a:tailEnd type="none" w="sm" len="sm"/>
                    </a:lnT>
                    <a:lnB w="10575" cap="flat" cmpd="sng">
                      <a:solidFill>
                        <a:srgbClr val="FFFFFF"/>
                      </a:solidFill>
                      <a:prstDash val="solid"/>
                      <a:round/>
                      <a:headEnd type="none" w="sm" len="sm"/>
                      <a:tailEnd type="none" w="sm" len="sm"/>
                    </a:lnB>
                  </a:tcPr>
                </a:tc>
                <a:extLst>
                  <a:ext uri="{0D108BD9-81ED-4DB2-BD59-A6C34878D82A}">
                    <a16:rowId xmlns:a16="http://schemas.microsoft.com/office/drawing/2014/main" val="10003"/>
                  </a:ext>
                </a:extLst>
              </a:tr>
              <a:tr h="128925">
                <a:tc>
                  <a:txBody>
                    <a:bodyPr/>
                    <a:lstStyle/>
                    <a:p>
                      <a:pPr marL="0" lvl="0" indent="0" algn="l" rtl="0">
                        <a:lnSpc>
                          <a:spcPct val="115000"/>
                        </a:lnSpc>
                        <a:spcBef>
                          <a:spcPts val="0"/>
                        </a:spcBef>
                        <a:spcAft>
                          <a:spcPts val="0"/>
                        </a:spcAft>
                        <a:buNone/>
                      </a:pPr>
                      <a:r>
                        <a:rPr lang="en-GB" sz="700">
                          <a:latin typeface="Calibri"/>
                          <a:ea typeface="Calibri"/>
                          <a:cs typeface="Calibri"/>
                          <a:sym typeface="Calibri"/>
                        </a:rPr>
                        <a:t>SpatialSamplingFeature</a:t>
                      </a:r>
                      <a:endParaRPr sz="700">
                        <a:latin typeface="Calibri"/>
                        <a:ea typeface="Calibri"/>
                        <a:cs typeface="Calibri"/>
                        <a:sym typeface="Calibri"/>
                      </a:endParaRPr>
                    </a:p>
                  </a:txBody>
                  <a:tcPr marL="28575" marR="28575" marT="19050" marB="19050" anchor="b">
                    <a:lnL w="10575" cap="flat" cmpd="sng">
                      <a:solidFill>
                        <a:srgbClr val="FFFFFF"/>
                      </a:solidFill>
                      <a:prstDash val="solid"/>
                      <a:round/>
                      <a:headEnd type="none" w="sm" len="sm"/>
                      <a:tailEnd type="none" w="sm" len="sm"/>
                    </a:lnL>
                    <a:lnR w="10575" cap="flat" cmpd="sng">
                      <a:solidFill>
                        <a:srgbClr val="FFFFFF"/>
                      </a:solidFill>
                      <a:prstDash val="solid"/>
                      <a:round/>
                      <a:headEnd type="none" w="sm" len="sm"/>
                      <a:tailEnd type="none" w="sm" len="sm"/>
                    </a:lnR>
                    <a:lnT w="10575" cap="flat" cmpd="sng">
                      <a:solidFill>
                        <a:srgbClr val="FFFFFF"/>
                      </a:solidFill>
                      <a:prstDash val="solid"/>
                      <a:round/>
                      <a:headEnd type="none" w="sm" len="sm"/>
                      <a:tailEnd type="none" w="sm" len="sm"/>
                    </a:lnT>
                    <a:lnB w="10575" cap="flat" cmpd="sng">
                      <a:solidFill>
                        <a:srgbClr val="FFFFFF"/>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GB" sz="700">
                          <a:latin typeface="Calibri"/>
                          <a:ea typeface="Calibri"/>
                          <a:cs typeface="Calibri"/>
                          <a:sym typeface="Calibri"/>
                        </a:rPr>
                        <a:t>Spatially defined part of the Object to be observed and representative of that Object</a:t>
                      </a:r>
                      <a:endParaRPr sz="700">
                        <a:latin typeface="Calibri"/>
                        <a:ea typeface="Calibri"/>
                        <a:cs typeface="Calibri"/>
                        <a:sym typeface="Calibri"/>
                      </a:endParaRPr>
                    </a:p>
                  </a:txBody>
                  <a:tcPr marL="28575" marR="28575" marT="19050" marB="19050" anchor="b">
                    <a:lnL w="10575" cap="flat" cmpd="sng">
                      <a:solidFill>
                        <a:srgbClr val="FFFFFF"/>
                      </a:solidFill>
                      <a:prstDash val="solid"/>
                      <a:round/>
                      <a:headEnd type="none" w="sm" len="sm"/>
                      <a:tailEnd type="none" w="sm" len="sm"/>
                    </a:lnL>
                    <a:lnR w="10575" cap="flat" cmpd="sng">
                      <a:solidFill>
                        <a:srgbClr val="FFFFFF"/>
                      </a:solidFill>
                      <a:prstDash val="solid"/>
                      <a:round/>
                      <a:headEnd type="none" w="sm" len="sm"/>
                      <a:tailEnd type="none" w="sm" len="sm"/>
                    </a:lnR>
                    <a:lnT w="10575" cap="flat" cmpd="sng">
                      <a:solidFill>
                        <a:srgbClr val="FFFFFF"/>
                      </a:solidFill>
                      <a:prstDash val="solid"/>
                      <a:round/>
                      <a:headEnd type="none" w="sm" len="sm"/>
                      <a:tailEnd type="none" w="sm" len="sm"/>
                    </a:lnT>
                    <a:lnB w="10575" cap="flat" cmpd="sng">
                      <a:solidFill>
                        <a:srgbClr val="FFFFFF"/>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GB" sz="700">
                          <a:latin typeface="Calibri"/>
                          <a:ea typeface="Calibri"/>
                          <a:cs typeface="Calibri"/>
                          <a:sym typeface="Calibri"/>
                        </a:rPr>
                        <a:t>ISO O&amp;M</a:t>
                      </a:r>
                      <a:endParaRPr sz="700">
                        <a:latin typeface="Calibri"/>
                        <a:ea typeface="Calibri"/>
                        <a:cs typeface="Calibri"/>
                        <a:sym typeface="Calibri"/>
                      </a:endParaRPr>
                    </a:p>
                  </a:txBody>
                  <a:tcPr marL="28575" marR="28575" marT="19050" marB="19050" anchor="b">
                    <a:lnL w="10575" cap="flat" cmpd="sng">
                      <a:solidFill>
                        <a:srgbClr val="FFFFFF"/>
                      </a:solidFill>
                      <a:prstDash val="solid"/>
                      <a:round/>
                      <a:headEnd type="none" w="sm" len="sm"/>
                      <a:tailEnd type="none" w="sm" len="sm"/>
                    </a:lnL>
                    <a:lnR w="10575" cap="flat" cmpd="sng">
                      <a:solidFill>
                        <a:srgbClr val="FFFFFF"/>
                      </a:solidFill>
                      <a:prstDash val="solid"/>
                      <a:round/>
                      <a:headEnd type="none" w="sm" len="sm"/>
                      <a:tailEnd type="none" w="sm" len="sm"/>
                    </a:lnR>
                    <a:lnT w="10575" cap="flat" cmpd="sng">
                      <a:solidFill>
                        <a:srgbClr val="FFFFFF"/>
                      </a:solidFill>
                      <a:prstDash val="solid"/>
                      <a:round/>
                      <a:headEnd type="none" w="sm" len="sm"/>
                      <a:tailEnd type="none" w="sm" len="sm"/>
                    </a:lnT>
                    <a:lnB w="10575" cap="flat" cmpd="sng">
                      <a:solidFill>
                        <a:srgbClr val="FFFFFF"/>
                      </a:solidFill>
                      <a:prstDash val="solid"/>
                      <a:round/>
                      <a:headEnd type="none" w="sm" len="sm"/>
                      <a:tailEnd type="none" w="sm" len="sm"/>
                    </a:lnB>
                  </a:tcPr>
                </a:tc>
                <a:extLst>
                  <a:ext uri="{0D108BD9-81ED-4DB2-BD59-A6C34878D82A}">
                    <a16:rowId xmlns:a16="http://schemas.microsoft.com/office/drawing/2014/main" val="10004"/>
                  </a:ext>
                </a:extLst>
              </a:tr>
              <a:tr h="128925">
                <a:tc>
                  <a:txBody>
                    <a:bodyPr/>
                    <a:lstStyle/>
                    <a:p>
                      <a:pPr marL="0" lvl="0" indent="0" algn="l" rtl="0">
                        <a:lnSpc>
                          <a:spcPct val="115000"/>
                        </a:lnSpc>
                        <a:spcBef>
                          <a:spcPts val="0"/>
                        </a:spcBef>
                        <a:spcAft>
                          <a:spcPts val="0"/>
                        </a:spcAft>
                        <a:buNone/>
                      </a:pPr>
                      <a:r>
                        <a:rPr lang="en-GB" sz="700">
                          <a:latin typeface="Calibri"/>
                          <a:ea typeface="Calibri"/>
                          <a:cs typeface="Calibri"/>
                          <a:sym typeface="Calibri"/>
                        </a:rPr>
                        <a:t>Metadata</a:t>
                      </a:r>
                      <a:endParaRPr sz="700">
                        <a:latin typeface="Calibri"/>
                        <a:ea typeface="Calibri"/>
                        <a:cs typeface="Calibri"/>
                        <a:sym typeface="Calibri"/>
                      </a:endParaRPr>
                    </a:p>
                  </a:txBody>
                  <a:tcPr marL="28575" marR="28575" marT="19050" marB="19050" anchor="b">
                    <a:lnL w="10575" cap="flat" cmpd="sng">
                      <a:solidFill>
                        <a:srgbClr val="FFFFFF"/>
                      </a:solidFill>
                      <a:prstDash val="solid"/>
                      <a:round/>
                      <a:headEnd type="none" w="sm" len="sm"/>
                      <a:tailEnd type="none" w="sm" len="sm"/>
                    </a:lnL>
                    <a:lnR w="10575" cap="flat" cmpd="sng">
                      <a:solidFill>
                        <a:srgbClr val="FFFFFF"/>
                      </a:solidFill>
                      <a:prstDash val="solid"/>
                      <a:round/>
                      <a:headEnd type="none" w="sm" len="sm"/>
                      <a:tailEnd type="none" w="sm" len="sm"/>
                    </a:lnR>
                    <a:lnT w="10575" cap="flat" cmpd="sng">
                      <a:solidFill>
                        <a:srgbClr val="FFFFFF"/>
                      </a:solidFill>
                      <a:prstDash val="solid"/>
                      <a:round/>
                      <a:headEnd type="none" w="sm" len="sm"/>
                      <a:tailEnd type="none" w="sm" len="sm"/>
                    </a:lnT>
                    <a:lnB w="10575"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None/>
                      </a:pPr>
                      <a:r>
                        <a:rPr lang="en-GB" sz="700" dirty="0">
                          <a:latin typeface="Calibri"/>
                          <a:ea typeface="Calibri"/>
                          <a:cs typeface="Calibri"/>
                          <a:sym typeface="Calibri"/>
                        </a:rPr>
                        <a:t>Data that contains information about data.</a:t>
                      </a:r>
                      <a:endParaRPr sz="700" dirty="0">
                        <a:latin typeface="Calibri"/>
                        <a:ea typeface="Calibri"/>
                        <a:cs typeface="Calibri"/>
                        <a:sym typeface="Calibri"/>
                      </a:endParaRPr>
                    </a:p>
                  </a:txBody>
                  <a:tcPr marL="28575" marR="28575" marT="19050" marB="19050" anchor="b">
                    <a:lnL w="10575" cap="flat" cmpd="sng">
                      <a:solidFill>
                        <a:srgbClr val="FFFFFF"/>
                      </a:solidFill>
                      <a:prstDash val="solid"/>
                      <a:round/>
                      <a:headEnd type="none" w="sm" len="sm"/>
                      <a:tailEnd type="none" w="sm" len="sm"/>
                    </a:lnL>
                    <a:lnR w="10575" cap="flat" cmpd="sng">
                      <a:solidFill>
                        <a:srgbClr val="FFFFFF"/>
                      </a:solidFill>
                      <a:prstDash val="solid"/>
                      <a:round/>
                      <a:headEnd type="none" w="sm" len="sm"/>
                      <a:tailEnd type="none" w="sm" len="sm"/>
                    </a:lnR>
                    <a:lnT w="10575" cap="flat" cmpd="sng">
                      <a:solidFill>
                        <a:srgbClr val="FFFFFF"/>
                      </a:solidFill>
                      <a:prstDash val="solid"/>
                      <a:round/>
                      <a:headEnd type="none" w="sm" len="sm"/>
                      <a:tailEnd type="none" w="sm" len="sm"/>
                    </a:lnT>
                    <a:lnB w="10575" cap="flat" cmpd="sng">
                      <a:solidFill>
                        <a:srgbClr val="FFFFFF"/>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GB" sz="700">
                          <a:latin typeface="Calibri"/>
                          <a:ea typeface="Calibri"/>
                          <a:cs typeface="Calibri"/>
                          <a:sym typeface="Calibri"/>
                        </a:rPr>
                        <a:t>ISO O&amp;M</a:t>
                      </a:r>
                      <a:endParaRPr sz="700">
                        <a:latin typeface="Calibri"/>
                        <a:ea typeface="Calibri"/>
                        <a:cs typeface="Calibri"/>
                        <a:sym typeface="Calibri"/>
                      </a:endParaRPr>
                    </a:p>
                  </a:txBody>
                  <a:tcPr marL="28575" marR="28575" marT="19050" marB="19050" anchor="b">
                    <a:lnL w="10575" cap="flat" cmpd="sng">
                      <a:solidFill>
                        <a:srgbClr val="FFFFFF"/>
                      </a:solidFill>
                      <a:prstDash val="solid"/>
                      <a:round/>
                      <a:headEnd type="none" w="sm" len="sm"/>
                      <a:tailEnd type="none" w="sm" len="sm"/>
                    </a:lnL>
                    <a:lnR w="10575" cap="flat" cmpd="sng">
                      <a:solidFill>
                        <a:srgbClr val="FFFFFF"/>
                      </a:solidFill>
                      <a:prstDash val="solid"/>
                      <a:round/>
                      <a:headEnd type="none" w="sm" len="sm"/>
                      <a:tailEnd type="none" w="sm" len="sm"/>
                    </a:lnR>
                    <a:lnT w="10575" cap="flat" cmpd="sng">
                      <a:solidFill>
                        <a:srgbClr val="FFFFFF"/>
                      </a:solidFill>
                      <a:prstDash val="solid"/>
                      <a:round/>
                      <a:headEnd type="none" w="sm" len="sm"/>
                      <a:tailEnd type="none" w="sm" len="sm"/>
                    </a:lnT>
                    <a:lnB w="10575" cap="flat" cmpd="sng">
                      <a:solidFill>
                        <a:srgbClr val="FFFFFF"/>
                      </a:solidFill>
                      <a:prstDash val="solid"/>
                      <a:round/>
                      <a:headEnd type="none" w="sm" len="sm"/>
                      <a:tailEnd type="none" w="sm" len="sm"/>
                    </a:lnB>
                  </a:tcPr>
                </a:tc>
                <a:extLst>
                  <a:ext uri="{0D108BD9-81ED-4DB2-BD59-A6C34878D82A}">
                    <a16:rowId xmlns:a16="http://schemas.microsoft.com/office/drawing/2014/main" val="10005"/>
                  </a:ext>
                </a:extLst>
              </a:tr>
              <a:tr h="326100">
                <a:tc>
                  <a:txBody>
                    <a:bodyPr/>
                    <a:lstStyle/>
                    <a:p>
                      <a:pPr marL="0" lvl="0" indent="0" algn="l" rtl="0">
                        <a:lnSpc>
                          <a:spcPct val="115000"/>
                        </a:lnSpc>
                        <a:spcBef>
                          <a:spcPts val="0"/>
                        </a:spcBef>
                        <a:spcAft>
                          <a:spcPts val="0"/>
                        </a:spcAft>
                        <a:buNone/>
                      </a:pPr>
                      <a:r>
                        <a:rPr lang="en-GB" sz="700">
                          <a:latin typeface="Calibri"/>
                          <a:ea typeface="Calibri"/>
                          <a:cs typeface="Calibri"/>
                          <a:sym typeface="Calibri"/>
                        </a:rPr>
                        <a:t>Procedure</a:t>
                      </a:r>
                      <a:endParaRPr sz="700">
                        <a:latin typeface="Calibri"/>
                        <a:ea typeface="Calibri"/>
                        <a:cs typeface="Calibri"/>
                        <a:sym typeface="Calibri"/>
                      </a:endParaRPr>
                    </a:p>
                  </a:txBody>
                  <a:tcPr marL="28575" marR="28575" marT="19050" marB="19050" anchor="b">
                    <a:lnL w="10575" cap="flat" cmpd="sng">
                      <a:solidFill>
                        <a:srgbClr val="FFFFFF"/>
                      </a:solidFill>
                      <a:prstDash val="solid"/>
                      <a:round/>
                      <a:headEnd type="none" w="sm" len="sm"/>
                      <a:tailEnd type="none" w="sm" len="sm"/>
                    </a:lnL>
                    <a:lnR w="10575" cap="flat" cmpd="sng">
                      <a:solidFill>
                        <a:srgbClr val="FFFFFF"/>
                      </a:solidFill>
                      <a:prstDash val="solid"/>
                      <a:round/>
                      <a:headEnd type="none" w="sm" len="sm"/>
                      <a:tailEnd type="none" w="sm" len="sm"/>
                    </a:lnR>
                    <a:lnT w="10575" cap="flat" cmpd="sng">
                      <a:solidFill>
                        <a:srgbClr val="FFFFFF"/>
                      </a:solidFill>
                      <a:prstDash val="solid"/>
                      <a:round/>
                      <a:headEnd type="none" w="sm" len="sm"/>
                      <a:tailEnd type="none" w="sm" len="sm"/>
                    </a:lnT>
                    <a:lnB w="10575" cap="flat" cmpd="sng">
                      <a:solidFill>
                        <a:srgbClr val="FFFFFF"/>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GB" sz="700">
                          <a:latin typeface="Calibri"/>
                          <a:ea typeface="Calibri"/>
                          <a:cs typeface="Calibri"/>
                          <a:sym typeface="Calibri"/>
                        </a:rPr>
                        <a:t>A workflow, protocol, plan, algorithm, or computational method specifying how to make an observation, create a sample, or make a change to the state of the world (via an actuator). A procedure is re-usable, and might be involved in many observations, samplings or actuations. It explains the steps to be carried out to arrived at reproducible results.</a:t>
                      </a:r>
                      <a:endParaRPr sz="700">
                        <a:latin typeface="Calibri"/>
                        <a:ea typeface="Calibri"/>
                        <a:cs typeface="Calibri"/>
                        <a:sym typeface="Calibri"/>
                      </a:endParaRPr>
                    </a:p>
                  </a:txBody>
                  <a:tcPr marL="28575" marR="28575" marT="19050" marB="19050" anchor="b">
                    <a:lnL w="10575" cap="flat" cmpd="sng">
                      <a:solidFill>
                        <a:srgbClr val="FFFFFF"/>
                      </a:solidFill>
                      <a:prstDash val="solid"/>
                      <a:round/>
                      <a:headEnd type="none" w="sm" len="sm"/>
                      <a:tailEnd type="none" w="sm" len="sm"/>
                    </a:lnL>
                    <a:lnR w="10575" cap="flat" cmpd="sng">
                      <a:solidFill>
                        <a:srgbClr val="FFFFFF"/>
                      </a:solidFill>
                      <a:prstDash val="solid"/>
                      <a:round/>
                      <a:headEnd type="none" w="sm" len="sm"/>
                      <a:tailEnd type="none" w="sm" len="sm"/>
                    </a:lnR>
                    <a:lnT w="10575" cap="flat" cmpd="sng">
                      <a:solidFill>
                        <a:srgbClr val="FFFFFF"/>
                      </a:solidFill>
                      <a:prstDash val="solid"/>
                      <a:round/>
                      <a:headEnd type="none" w="sm" len="sm"/>
                      <a:tailEnd type="none" w="sm" len="sm"/>
                    </a:lnT>
                    <a:lnB w="10575" cap="flat" cmpd="sng">
                      <a:solidFill>
                        <a:srgbClr val="FFFFFF"/>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GB" sz="700" u="sng">
                          <a:solidFill>
                            <a:schemeClr val="hlink"/>
                          </a:solidFill>
                          <a:latin typeface="Calibri"/>
                          <a:ea typeface="Calibri"/>
                          <a:cs typeface="Calibri"/>
                          <a:sym typeface="Calibri"/>
                          <a:hlinkClick r:id="rId3"/>
                        </a:rPr>
                        <a:t>SOSA</a:t>
                      </a:r>
                      <a:endParaRPr sz="700" u="sng">
                        <a:solidFill>
                          <a:schemeClr val="hlink"/>
                        </a:solidFill>
                        <a:latin typeface="Calibri"/>
                        <a:ea typeface="Calibri"/>
                        <a:cs typeface="Calibri"/>
                        <a:sym typeface="Calibri"/>
                      </a:endParaRPr>
                    </a:p>
                  </a:txBody>
                  <a:tcPr marL="28575" marR="28575" marT="19050" marB="19050" anchor="b">
                    <a:lnL w="10575" cap="flat" cmpd="sng">
                      <a:solidFill>
                        <a:srgbClr val="FFFFFF"/>
                      </a:solidFill>
                      <a:prstDash val="solid"/>
                      <a:round/>
                      <a:headEnd type="none" w="sm" len="sm"/>
                      <a:tailEnd type="none" w="sm" len="sm"/>
                    </a:lnL>
                    <a:lnR w="10575" cap="flat" cmpd="sng">
                      <a:solidFill>
                        <a:srgbClr val="FFFFFF"/>
                      </a:solidFill>
                      <a:prstDash val="solid"/>
                      <a:round/>
                      <a:headEnd type="none" w="sm" len="sm"/>
                      <a:tailEnd type="none" w="sm" len="sm"/>
                    </a:lnR>
                    <a:lnT w="10575" cap="flat" cmpd="sng">
                      <a:solidFill>
                        <a:srgbClr val="FFFFFF"/>
                      </a:solidFill>
                      <a:prstDash val="solid"/>
                      <a:round/>
                      <a:headEnd type="none" w="sm" len="sm"/>
                      <a:tailEnd type="none" w="sm" len="sm"/>
                    </a:lnT>
                    <a:lnB w="10575" cap="flat" cmpd="sng">
                      <a:solidFill>
                        <a:srgbClr val="FFFFFF"/>
                      </a:solidFill>
                      <a:prstDash val="solid"/>
                      <a:round/>
                      <a:headEnd type="none" w="sm" len="sm"/>
                      <a:tailEnd type="none" w="sm" len="sm"/>
                    </a:lnB>
                  </a:tcPr>
                </a:tc>
                <a:extLst>
                  <a:ext uri="{0D108BD9-81ED-4DB2-BD59-A6C34878D82A}">
                    <a16:rowId xmlns:a16="http://schemas.microsoft.com/office/drawing/2014/main" val="10006"/>
                  </a:ext>
                </a:extLst>
              </a:tr>
              <a:tr h="227525">
                <a:tc>
                  <a:txBody>
                    <a:bodyPr/>
                    <a:lstStyle/>
                    <a:p>
                      <a:pPr marL="0" lvl="0" indent="0" algn="l" rtl="0">
                        <a:lnSpc>
                          <a:spcPct val="115000"/>
                        </a:lnSpc>
                        <a:spcBef>
                          <a:spcPts val="0"/>
                        </a:spcBef>
                        <a:spcAft>
                          <a:spcPts val="0"/>
                        </a:spcAft>
                        <a:buNone/>
                      </a:pPr>
                      <a:r>
                        <a:rPr lang="en-GB" sz="700">
                          <a:latin typeface="Calibri"/>
                          <a:ea typeface="Calibri"/>
                          <a:cs typeface="Calibri"/>
                          <a:sym typeface="Calibri"/>
                        </a:rPr>
                        <a:t>Sensor</a:t>
                      </a:r>
                      <a:endParaRPr sz="700">
                        <a:latin typeface="Calibri"/>
                        <a:ea typeface="Calibri"/>
                        <a:cs typeface="Calibri"/>
                        <a:sym typeface="Calibri"/>
                      </a:endParaRPr>
                    </a:p>
                  </a:txBody>
                  <a:tcPr marL="28575" marR="28575" marT="19050" marB="19050" anchor="b">
                    <a:lnL w="10575" cap="flat" cmpd="sng">
                      <a:solidFill>
                        <a:srgbClr val="FFFFFF"/>
                      </a:solidFill>
                      <a:prstDash val="solid"/>
                      <a:round/>
                      <a:headEnd type="none" w="sm" len="sm"/>
                      <a:tailEnd type="none" w="sm" len="sm"/>
                    </a:lnL>
                    <a:lnR w="10575" cap="flat" cmpd="sng">
                      <a:solidFill>
                        <a:srgbClr val="FFFFFF"/>
                      </a:solidFill>
                      <a:prstDash val="solid"/>
                      <a:round/>
                      <a:headEnd type="none" w="sm" len="sm"/>
                      <a:tailEnd type="none" w="sm" len="sm"/>
                    </a:lnR>
                    <a:lnT w="10575" cap="flat" cmpd="sng">
                      <a:solidFill>
                        <a:srgbClr val="FFFFFF"/>
                      </a:solidFill>
                      <a:prstDash val="solid"/>
                      <a:round/>
                      <a:headEnd type="none" w="sm" len="sm"/>
                      <a:tailEnd type="none" w="sm" len="sm"/>
                    </a:lnT>
                    <a:lnB w="10575" cap="flat" cmpd="sng">
                      <a:solidFill>
                        <a:srgbClr val="FFFFFF"/>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GB" sz="700">
                          <a:latin typeface="Calibri"/>
                          <a:ea typeface="Calibri"/>
                          <a:cs typeface="Calibri"/>
                          <a:sym typeface="Calibri"/>
                        </a:rPr>
                        <a:t>Device, agent (including humans), or software (simulation) involved in, or implementing, a procedure. Sensors respond to a stimulus, e.e., a change in the environment, or Input data composed from the Results of prior observations, and generate a result. Sensors can be hosted by platforms.</a:t>
                      </a:r>
                      <a:endParaRPr sz="700">
                        <a:latin typeface="Calibri"/>
                        <a:ea typeface="Calibri"/>
                        <a:cs typeface="Calibri"/>
                        <a:sym typeface="Calibri"/>
                      </a:endParaRPr>
                    </a:p>
                  </a:txBody>
                  <a:tcPr marL="28575" marR="28575" marT="19050" marB="19050" anchor="b">
                    <a:lnL w="10575" cap="flat" cmpd="sng">
                      <a:solidFill>
                        <a:srgbClr val="FFFFFF"/>
                      </a:solidFill>
                      <a:prstDash val="solid"/>
                      <a:round/>
                      <a:headEnd type="none" w="sm" len="sm"/>
                      <a:tailEnd type="none" w="sm" len="sm"/>
                    </a:lnL>
                    <a:lnR w="10575" cap="flat" cmpd="sng">
                      <a:solidFill>
                        <a:srgbClr val="FFFFFF"/>
                      </a:solidFill>
                      <a:prstDash val="solid"/>
                      <a:round/>
                      <a:headEnd type="none" w="sm" len="sm"/>
                      <a:tailEnd type="none" w="sm" len="sm"/>
                    </a:lnR>
                    <a:lnT w="10575" cap="flat" cmpd="sng">
                      <a:solidFill>
                        <a:srgbClr val="FFFFFF"/>
                      </a:solidFill>
                      <a:prstDash val="solid"/>
                      <a:round/>
                      <a:headEnd type="none" w="sm" len="sm"/>
                      <a:tailEnd type="none" w="sm" len="sm"/>
                    </a:lnT>
                    <a:lnB w="10575" cap="flat" cmpd="sng">
                      <a:solidFill>
                        <a:srgbClr val="FFFFFF"/>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GB" sz="700" u="sng">
                          <a:solidFill>
                            <a:schemeClr val="hlink"/>
                          </a:solidFill>
                          <a:latin typeface="Calibri"/>
                          <a:ea typeface="Calibri"/>
                          <a:cs typeface="Calibri"/>
                          <a:sym typeface="Calibri"/>
                          <a:hlinkClick r:id="rId4"/>
                        </a:rPr>
                        <a:t>SOSA</a:t>
                      </a:r>
                      <a:endParaRPr sz="700" u="sng">
                        <a:solidFill>
                          <a:schemeClr val="hlink"/>
                        </a:solidFill>
                        <a:latin typeface="Calibri"/>
                        <a:ea typeface="Calibri"/>
                        <a:cs typeface="Calibri"/>
                        <a:sym typeface="Calibri"/>
                      </a:endParaRPr>
                    </a:p>
                  </a:txBody>
                  <a:tcPr marL="28575" marR="28575" marT="19050" marB="19050" anchor="b">
                    <a:lnL w="10575" cap="flat" cmpd="sng">
                      <a:solidFill>
                        <a:srgbClr val="FFFFFF"/>
                      </a:solidFill>
                      <a:prstDash val="solid"/>
                      <a:round/>
                      <a:headEnd type="none" w="sm" len="sm"/>
                      <a:tailEnd type="none" w="sm" len="sm"/>
                    </a:lnL>
                    <a:lnR w="10575" cap="flat" cmpd="sng">
                      <a:solidFill>
                        <a:srgbClr val="FFFFFF"/>
                      </a:solidFill>
                      <a:prstDash val="solid"/>
                      <a:round/>
                      <a:headEnd type="none" w="sm" len="sm"/>
                      <a:tailEnd type="none" w="sm" len="sm"/>
                    </a:lnR>
                    <a:lnT w="10575" cap="flat" cmpd="sng">
                      <a:solidFill>
                        <a:srgbClr val="FFFFFF"/>
                      </a:solidFill>
                      <a:prstDash val="solid"/>
                      <a:round/>
                      <a:headEnd type="none" w="sm" len="sm"/>
                      <a:tailEnd type="none" w="sm" len="sm"/>
                    </a:lnT>
                    <a:lnB w="10575" cap="flat" cmpd="sng">
                      <a:solidFill>
                        <a:srgbClr val="FFFFFF"/>
                      </a:solidFill>
                      <a:prstDash val="solid"/>
                      <a:round/>
                      <a:headEnd type="none" w="sm" len="sm"/>
                      <a:tailEnd type="none" w="sm" len="sm"/>
                    </a:lnB>
                  </a:tcPr>
                </a:tc>
                <a:extLst>
                  <a:ext uri="{0D108BD9-81ED-4DB2-BD59-A6C34878D82A}">
                    <a16:rowId xmlns:a16="http://schemas.microsoft.com/office/drawing/2014/main" val="10007"/>
                  </a:ext>
                </a:extLst>
              </a:tr>
              <a:tr h="128925">
                <a:tc>
                  <a:txBody>
                    <a:bodyPr/>
                    <a:lstStyle/>
                    <a:p>
                      <a:pPr marL="0" lvl="0" indent="0" algn="l" rtl="0">
                        <a:lnSpc>
                          <a:spcPct val="115000"/>
                        </a:lnSpc>
                        <a:spcBef>
                          <a:spcPts val="0"/>
                        </a:spcBef>
                        <a:spcAft>
                          <a:spcPts val="0"/>
                        </a:spcAft>
                        <a:buNone/>
                      </a:pPr>
                      <a:r>
                        <a:rPr lang="en-GB" sz="700">
                          <a:latin typeface="Calibri"/>
                          <a:ea typeface="Calibri"/>
                          <a:cs typeface="Calibri"/>
                          <a:sym typeface="Calibri"/>
                        </a:rPr>
                        <a:t>Platform</a:t>
                      </a:r>
                      <a:endParaRPr sz="700">
                        <a:latin typeface="Calibri"/>
                        <a:ea typeface="Calibri"/>
                        <a:cs typeface="Calibri"/>
                        <a:sym typeface="Calibri"/>
                      </a:endParaRPr>
                    </a:p>
                  </a:txBody>
                  <a:tcPr marL="28575" marR="28575" marT="19050" marB="19050" anchor="b">
                    <a:lnL w="10575" cap="flat" cmpd="sng">
                      <a:solidFill>
                        <a:srgbClr val="FFFFFF"/>
                      </a:solidFill>
                      <a:prstDash val="solid"/>
                      <a:round/>
                      <a:headEnd type="none" w="sm" len="sm"/>
                      <a:tailEnd type="none" w="sm" len="sm"/>
                    </a:lnL>
                    <a:lnR w="10575" cap="flat" cmpd="sng">
                      <a:solidFill>
                        <a:srgbClr val="FFFFFF"/>
                      </a:solidFill>
                      <a:prstDash val="solid"/>
                      <a:round/>
                      <a:headEnd type="none" w="sm" len="sm"/>
                      <a:tailEnd type="none" w="sm" len="sm"/>
                    </a:lnR>
                    <a:lnT w="10575" cap="flat" cmpd="sng">
                      <a:solidFill>
                        <a:srgbClr val="FFFFFF"/>
                      </a:solidFill>
                      <a:prstDash val="solid"/>
                      <a:round/>
                      <a:headEnd type="none" w="sm" len="sm"/>
                      <a:tailEnd type="none" w="sm" len="sm"/>
                    </a:lnT>
                    <a:lnB w="10575" cap="flat" cmpd="sng">
                      <a:solidFill>
                        <a:srgbClr val="FFFFFF"/>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GB" sz="700">
                          <a:latin typeface="Calibri"/>
                          <a:ea typeface="Calibri"/>
                          <a:cs typeface="Calibri"/>
                          <a:sym typeface="Calibri"/>
                        </a:rPr>
                        <a:t>A platform is an entity that hosts other entities, particularly sensors, actuators, samplers and other platforms.</a:t>
                      </a:r>
                      <a:endParaRPr sz="700">
                        <a:latin typeface="Calibri"/>
                        <a:ea typeface="Calibri"/>
                        <a:cs typeface="Calibri"/>
                        <a:sym typeface="Calibri"/>
                      </a:endParaRPr>
                    </a:p>
                  </a:txBody>
                  <a:tcPr marL="28575" marR="28575" marT="19050" marB="19050" anchor="b">
                    <a:lnL w="10575" cap="flat" cmpd="sng">
                      <a:solidFill>
                        <a:srgbClr val="FFFFFF"/>
                      </a:solidFill>
                      <a:prstDash val="solid"/>
                      <a:round/>
                      <a:headEnd type="none" w="sm" len="sm"/>
                      <a:tailEnd type="none" w="sm" len="sm"/>
                    </a:lnL>
                    <a:lnR w="10575" cap="flat" cmpd="sng">
                      <a:solidFill>
                        <a:srgbClr val="FFFFFF"/>
                      </a:solidFill>
                      <a:prstDash val="solid"/>
                      <a:round/>
                      <a:headEnd type="none" w="sm" len="sm"/>
                      <a:tailEnd type="none" w="sm" len="sm"/>
                    </a:lnR>
                    <a:lnT w="10575" cap="flat" cmpd="sng">
                      <a:solidFill>
                        <a:srgbClr val="FFFFFF"/>
                      </a:solidFill>
                      <a:prstDash val="solid"/>
                      <a:round/>
                      <a:headEnd type="none" w="sm" len="sm"/>
                      <a:tailEnd type="none" w="sm" len="sm"/>
                    </a:lnT>
                    <a:lnB w="10575" cap="flat" cmpd="sng">
                      <a:solidFill>
                        <a:srgbClr val="FFFFFF"/>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GB" sz="700" u="sng">
                          <a:solidFill>
                            <a:schemeClr val="hlink"/>
                          </a:solidFill>
                          <a:latin typeface="Calibri"/>
                          <a:ea typeface="Calibri"/>
                          <a:cs typeface="Calibri"/>
                          <a:sym typeface="Calibri"/>
                          <a:hlinkClick r:id="rId5"/>
                        </a:rPr>
                        <a:t>SOSA</a:t>
                      </a:r>
                      <a:endParaRPr sz="700" u="sng">
                        <a:solidFill>
                          <a:schemeClr val="hlink"/>
                        </a:solidFill>
                        <a:latin typeface="Calibri"/>
                        <a:ea typeface="Calibri"/>
                        <a:cs typeface="Calibri"/>
                        <a:sym typeface="Calibri"/>
                      </a:endParaRPr>
                    </a:p>
                  </a:txBody>
                  <a:tcPr marL="28575" marR="28575" marT="19050" marB="19050" anchor="b">
                    <a:lnL w="10575" cap="flat" cmpd="sng">
                      <a:solidFill>
                        <a:srgbClr val="FFFFFF"/>
                      </a:solidFill>
                      <a:prstDash val="solid"/>
                      <a:round/>
                      <a:headEnd type="none" w="sm" len="sm"/>
                      <a:tailEnd type="none" w="sm" len="sm"/>
                    </a:lnL>
                    <a:lnR w="10575" cap="flat" cmpd="sng">
                      <a:solidFill>
                        <a:srgbClr val="FFFFFF"/>
                      </a:solidFill>
                      <a:prstDash val="solid"/>
                      <a:round/>
                      <a:headEnd type="none" w="sm" len="sm"/>
                      <a:tailEnd type="none" w="sm" len="sm"/>
                    </a:lnR>
                    <a:lnT w="10575" cap="flat" cmpd="sng">
                      <a:solidFill>
                        <a:srgbClr val="FFFFFF"/>
                      </a:solidFill>
                      <a:prstDash val="solid"/>
                      <a:round/>
                      <a:headEnd type="none" w="sm" len="sm"/>
                      <a:tailEnd type="none" w="sm" len="sm"/>
                    </a:lnT>
                    <a:lnB w="10575" cap="flat" cmpd="sng">
                      <a:solidFill>
                        <a:srgbClr val="FFFFFF"/>
                      </a:solidFill>
                      <a:prstDash val="solid"/>
                      <a:round/>
                      <a:headEnd type="none" w="sm" len="sm"/>
                      <a:tailEnd type="none" w="sm" len="sm"/>
                    </a:lnB>
                  </a:tcPr>
                </a:tc>
                <a:extLst>
                  <a:ext uri="{0D108BD9-81ED-4DB2-BD59-A6C34878D82A}">
                    <a16:rowId xmlns:a16="http://schemas.microsoft.com/office/drawing/2014/main" val="10008"/>
                  </a:ext>
                </a:extLst>
              </a:tr>
              <a:tr h="128925">
                <a:tc>
                  <a:txBody>
                    <a:bodyPr/>
                    <a:lstStyle/>
                    <a:p>
                      <a:pPr marL="0" lvl="0" indent="0" algn="l" rtl="0">
                        <a:lnSpc>
                          <a:spcPct val="115000"/>
                        </a:lnSpc>
                        <a:spcBef>
                          <a:spcPts val="0"/>
                        </a:spcBef>
                        <a:spcAft>
                          <a:spcPts val="0"/>
                        </a:spcAft>
                        <a:buNone/>
                      </a:pPr>
                      <a:r>
                        <a:rPr lang="en-GB" sz="700">
                          <a:latin typeface="Calibri"/>
                          <a:ea typeface="Calibri"/>
                          <a:cs typeface="Calibri"/>
                          <a:sym typeface="Calibri"/>
                        </a:rPr>
                        <a:t>ObservationCollection</a:t>
                      </a:r>
                      <a:endParaRPr sz="700">
                        <a:latin typeface="Calibri"/>
                        <a:ea typeface="Calibri"/>
                        <a:cs typeface="Calibri"/>
                        <a:sym typeface="Calibri"/>
                      </a:endParaRPr>
                    </a:p>
                  </a:txBody>
                  <a:tcPr marL="28575" marR="28575" marT="19050" marB="19050" anchor="b">
                    <a:lnL w="10575" cap="flat" cmpd="sng">
                      <a:solidFill>
                        <a:srgbClr val="FFFFFF"/>
                      </a:solidFill>
                      <a:prstDash val="solid"/>
                      <a:round/>
                      <a:headEnd type="none" w="sm" len="sm"/>
                      <a:tailEnd type="none" w="sm" len="sm"/>
                    </a:lnL>
                    <a:lnR w="10575" cap="flat" cmpd="sng">
                      <a:solidFill>
                        <a:srgbClr val="FFFFFF"/>
                      </a:solidFill>
                      <a:prstDash val="solid"/>
                      <a:round/>
                      <a:headEnd type="none" w="sm" len="sm"/>
                      <a:tailEnd type="none" w="sm" len="sm"/>
                    </a:lnR>
                    <a:lnT w="10575" cap="flat" cmpd="sng">
                      <a:solidFill>
                        <a:srgbClr val="FFFFFF"/>
                      </a:solidFill>
                      <a:prstDash val="solid"/>
                      <a:round/>
                      <a:headEnd type="none" w="sm" len="sm"/>
                      <a:tailEnd type="none" w="sm" len="sm"/>
                    </a:lnT>
                    <a:lnB w="10575"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None/>
                      </a:pPr>
                      <a:r>
                        <a:rPr lang="en-GB" sz="700">
                          <a:latin typeface="Calibri"/>
                          <a:ea typeface="Calibri"/>
                          <a:cs typeface="Calibri"/>
                          <a:sym typeface="Calibri"/>
                        </a:rPr>
                        <a:t>A collection of one or more observations, whose members share a common value for one or more properties.</a:t>
                      </a:r>
                      <a:endParaRPr sz="700">
                        <a:latin typeface="Calibri"/>
                        <a:ea typeface="Calibri"/>
                        <a:cs typeface="Calibri"/>
                        <a:sym typeface="Calibri"/>
                      </a:endParaRPr>
                    </a:p>
                  </a:txBody>
                  <a:tcPr marL="28575" marR="28575" marT="19050" marB="19050" anchor="b">
                    <a:lnL w="10575" cap="flat" cmpd="sng">
                      <a:solidFill>
                        <a:srgbClr val="FFFFFF"/>
                      </a:solidFill>
                      <a:prstDash val="solid"/>
                      <a:round/>
                      <a:headEnd type="none" w="sm" len="sm"/>
                      <a:tailEnd type="none" w="sm" len="sm"/>
                    </a:lnL>
                    <a:lnR w="10575" cap="flat" cmpd="sng">
                      <a:solidFill>
                        <a:srgbClr val="FFFFFF"/>
                      </a:solidFill>
                      <a:prstDash val="solid"/>
                      <a:round/>
                      <a:headEnd type="none" w="sm" len="sm"/>
                      <a:tailEnd type="none" w="sm" len="sm"/>
                    </a:lnR>
                    <a:lnT w="10575" cap="flat" cmpd="sng">
                      <a:solidFill>
                        <a:srgbClr val="FFFFFF"/>
                      </a:solidFill>
                      <a:prstDash val="solid"/>
                      <a:round/>
                      <a:headEnd type="none" w="sm" len="sm"/>
                      <a:tailEnd type="none" w="sm" len="sm"/>
                    </a:lnT>
                    <a:lnB w="10575" cap="flat" cmpd="sng">
                      <a:solidFill>
                        <a:srgbClr val="FFFFFF"/>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GB" sz="700">
                          <a:uFill>
                            <a:noFill/>
                          </a:uFill>
                          <a:latin typeface="Calibri"/>
                          <a:ea typeface="Calibri"/>
                          <a:cs typeface="Calibri"/>
                          <a:sym typeface="Calibri"/>
                          <a:hlinkClick r:id="rId6"/>
                        </a:rPr>
                        <a:t>SOSA-extension</a:t>
                      </a:r>
                      <a:endParaRPr sz="700">
                        <a:latin typeface="Calibri"/>
                        <a:ea typeface="Calibri"/>
                        <a:cs typeface="Calibri"/>
                        <a:sym typeface="Calibri"/>
                      </a:endParaRPr>
                    </a:p>
                  </a:txBody>
                  <a:tcPr marL="28575" marR="28575" marT="19050" marB="19050" anchor="b">
                    <a:lnL w="10575" cap="flat" cmpd="sng">
                      <a:solidFill>
                        <a:srgbClr val="FFFFFF"/>
                      </a:solidFill>
                      <a:prstDash val="solid"/>
                      <a:round/>
                      <a:headEnd type="none" w="sm" len="sm"/>
                      <a:tailEnd type="none" w="sm" len="sm"/>
                    </a:lnL>
                    <a:lnR w="10575" cap="flat" cmpd="sng">
                      <a:solidFill>
                        <a:srgbClr val="FFFFFF"/>
                      </a:solidFill>
                      <a:prstDash val="solid"/>
                      <a:round/>
                      <a:headEnd type="none" w="sm" len="sm"/>
                      <a:tailEnd type="none" w="sm" len="sm"/>
                    </a:lnR>
                    <a:lnT w="10575" cap="flat" cmpd="sng">
                      <a:solidFill>
                        <a:srgbClr val="FFFFFF"/>
                      </a:solidFill>
                      <a:prstDash val="solid"/>
                      <a:round/>
                      <a:headEnd type="none" w="sm" len="sm"/>
                      <a:tailEnd type="none" w="sm" len="sm"/>
                    </a:lnT>
                    <a:lnB w="10575" cap="flat" cmpd="sng">
                      <a:solidFill>
                        <a:srgbClr val="FFFFFF"/>
                      </a:solidFill>
                      <a:prstDash val="solid"/>
                      <a:round/>
                      <a:headEnd type="none" w="sm" len="sm"/>
                      <a:tailEnd type="none" w="sm" len="sm"/>
                    </a:lnB>
                  </a:tcPr>
                </a:tc>
                <a:extLst>
                  <a:ext uri="{0D108BD9-81ED-4DB2-BD59-A6C34878D82A}">
                    <a16:rowId xmlns:a16="http://schemas.microsoft.com/office/drawing/2014/main" val="10009"/>
                  </a:ext>
                </a:extLst>
              </a:tr>
              <a:tr h="128925">
                <a:tc>
                  <a:txBody>
                    <a:bodyPr/>
                    <a:lstStyle/>
                    <a:p>
                      <a:pPr marL="0" lvl="0" indent="0" algn="l" rtl="0">
                        <a:lnSpc>
                          <a:spcPct val="115000"/>
                        </a:lnSpc>
                        <a:spcBef>
                          <a:spcPts val="0"/>
                        </a:spcBef>
                        <a:spcAft>
                          <a:spcPts val="0"/>
                        </a:spcAft>
                        <a:buNone/>
                      </a:pPr>
                      <a:r>
                        <a:rPr lang="en-GB" sz="700">
                          <a:latin typeface="Calibri"/>
                          <a:ea typeface="Calibri"/>
                          <a:cs typeface="Calibri"/>
                          <a:sym typeface="Calibri"/>
                        </a:rPr>
                        <a:t>System</a:t>
                      </a:r>
                      <a:endParaRPr sz="700">
                        <a:latin typeface="Calibri"/>
                        <a:ea typeface="Calibri"/>
                        <a:cs typeface="Calibri"/>
                        <a:sym typeface="Calibri"/>
                      </a:endParaRPr>
                    </a:p>
                  </a:txBody>
                  <a:tcPr marL="28575" marR="28575" marT="19050" marB="19050" anchor="b">
                    <a:lnL w="10575" cap="flat" cmpd="sng">
                      <a:solidFill>
                        <a:srgbClr val="FFFFFF"/>
                      </a:solidFill>
                      <a:prstDash val="solid"/>
                      <a:round/>
                      <a:headEnd type="none" w="sm" len="sm"/>
                      <a:tailEnd type="none" w="sm" len="sm"/>
                    </a:lnL>
                    <a:lnR w="10575" cap="flat" cmpd="sng">
                      <a:solidFill>
                        <a:srgbClr val="FFFFFF"/>
                      </a:solidFill>
                      <a:prstDash val="solid"/>
                      <a:round/>
                      <a:headEnd type="none" w="sm" len="sm"/>
                      <a:tailEnd type="none" w="sm" len="sm"/>
                    </a:lnR>
                    <a:lnT w="10575" cap="flat" cmpd="sng">
                      <a:solidFill>
                        <a:srgbClr val="FFFFFF"/>
                      </a:solidFill>
                      <a:prstDash val="solid"/>
                      <a:round/>
                      <a:headEnd type="none" w="sm" len="sm"/>
                      <a:tailEnd type="none" w="sm" len="sm"/>
                    </a:lnT>
                    <a:lnB w="10575" cap="flat" cmpd="sng">
                      <a:solidFill>
                        <a:srgbClr val="FFFFFF"/>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GB" sz="700">
                          <a:latin typeface="Calibri"/>
                          <a:ea typeface="Calibri"/>
                          <a:cs typeface="Calibri"/>
                          <a:sym typeface="Calibri"/>
                        </a:rPr>
                        <a:t>System is a unit of abstraction for pieces of infrastructure that implment Procedures. A system may have components, it's subsystems, which are other Systems.</a:t>
                      </a:r>
                      <a:endParaRPr sz="700">
                        <a:latin typeface="Calibri"/>
                        <a:ea typeface="Calibri"/>
                        <a:cs typeface="Calibri"/>
                        <a:sym typeface="Calibri"/>
                      </a:endParaRPr>
                    </a:p>
                  </a:txBody>
                  <a:tcPr marL="28575" marR="28575" marT="19050" marB="19050" anchor="b">
                    <a:lnL w="10575" cap="flat" cmpd="sng">
                      <a:solidFill>
                        <a:srgbClr val="FFFFFF"/>
                      </a:solidFill>
                      <a:prstDash val="solid"/>
                      <a:round/>
                      <a:headEnd type="none" w="sm" len="sm"/>
                      <a:tailEnd type="none" w="sm" len="sm"/>
                    </a:lnL>
                    <a:lnR w="10575" cap="flat" cmpd="sng">
                      <a:solidFill>
                        <a:srgbClr val="FFFFFF"/>
                      </a:solidFill>
                      <a:prstDash val="solid"/>
                      <a:round/>
                      <a:headEnd type="none" w="sm" len="sm"/>
                      <a:tailEnd type="none" w="sm" len="sm"/>
                    </a:lnR>
                    <a:lnT w="10575" cap="flat" cmpd="sng">
                      <a:solidFill>
                        <a:srgbClr val="FFFFFF"/>
                      </a:solidFill>
                      <a:prstDash val="solid"/>
                      <a:round/>
                      <a:headEnd type="none" w="sm" len="sm"/>
                      <a:tailEnd type="none" w="sm" len="sm"/>
                    </a:lnT>
                    <a:lnB w="10575" cap="flat" cmpd="sng">
                      <a:solidFill>
                        <a:srgbClr val="FFFFFF"/>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GB" sz="700" u="sng">
                          <a:solidFill>
                            <a:schemeClr val="hlink"/>
                          </a:solidFill>
                          <a:latin typeface="Calibri"/>
                          <a:ea typeface="Calibri"/>
                          <a:cs typeface="Calibri"/>
                          <a:sym typeface="Calibri"/>
                          <a:hlinkClick r:id="rId7"/>
                        </a:rPr>
                        <a:t>SSN</a:t>
                      </a:r>
                      <a:endParaRPr sz="700" u="sng">
                        <a:solidFill>
                          <a:schemeClr val="hlink"/>
                        </a:solidFill>
                        <a:latin typeface="Calibri"/>
                        <a:ea typeface="Calibri"/>
                        <a:cs typeface="Calibri"/>
                        <a:sym typeface="Calibri"/>
                      </a:endParaRPr>
                    </a:p>
                  </a:txBody>
                  <a:tcPr marL="28575" marR="28575" marT="19050" marB="19050" anchor="b">
                    <a:lnL w="10575" cap="flat" cmpd="sng">
                      <a:solidFill>
                        <a:srgbClr val="FFFFFF"/>
                      </a:solidFill>
                      <a:prstDash val="solid"/>
                      <a:round/>
                      <a:headEnd type="none" w="sm" len="sm"/>
                      <a:tailEnd type="none" w="sm" len="sm"/>
                    </a:lnL>
                    <a:lnR w="10575" cap="flat" cmpd="sng">
                      <a:solidFill>
                        <a:srgbClr val="FFFFFF"/>
                      </a:solidFill>
                      <a:prstDash val="solid"/>
                      <a:round/>
                      <a:headEnd type="none" w="sm" len="sm"/>
                      <a:tailEnd type="none" w="sm" len="sm"/>
                    </a:lnR>
                    <a:lnT w="10575" cap="flat" cmpd="sng">
                      <a:solidFill>
                        <a:srgbClr val="FFFFFF"/>
                      </a:solidFill>
                      <a:prstDash val="solid"/>
                      <a:round/>
                      <a:headEnd type="none" w="sm" len="sm"/>
                      <a:tailEnd type="none" w="sm" len="sm"/>
                    </a:lnT>
                    <a:lnB w="10575" cap="flat" cmpd="sng">
                      <a:solidFill>
                        <a:srgbClr val="FFFFFF"/>
                      </a:solidFill>
                      <a:prstDash val="solid"/>
                      <a:round/>
                      <a:headEnd type="none" w="sm" len="sm"/>
                      <a:tailEnd type="none" w="sm" len="sm"/>
                    </a:lnB>
                  </a:tcPr>
                </a:tc>
                <a:extLst>
                  <a:ext uri="{0D108BD9-81ED-4DB2-BD59-A6C34878D82A}">
                    <a16:rowId xmlns:a16="http://schemas.microsoft.com/office/drawing/2014/main" val="10010"/>
                  </a:ext>
                </a:extLst>
              </a:tr>
              <a:tr h="326100">
                <a:tc>
                  <a:txBody>
                    <a:bodyPr/>
                    <a:lstStyle/>
                    <a:p>
                      <a:pPr marL="0" lvl="0" indent="0" algn="l" rtl="0">
                        <a:lnSpc>
                          <a:spcPct val="115000"/>
                        </a:lnSpc>
                        <a:spcBef>
                          <a:spcPts val="0"/>
                        </a:spcBef>
                        <a:spcAft>
                          <a:spcPts val="0"/>
                        </a:spcAft>
                        <a:buNone/>
                      </a:pPr>
                      <a:r>
                        <a:rPr lang="en-GB" sz="700">
                          <a:latin typeface="Calibri"/>
                          <a:ea typeface="Calibri"/>
                          <a:cs typeface="Calibri"/>
                          <a:sym typeface="Calibri"/>
                        </a:rPr>
                        <a:t>SystemCapability</a:t>
                      </a:r>
                      <a:endParaRPr sz="700">
                        <a:latin typeface="Calibri"/>
                        <a:ea typeface="Calibri"/>
                        <a:cs typeface="Calibri"/>
                        <a:sym typeface="Calibri"/>
                      </a:endParaRPr>
                    </a:p>
                  </a:txBody>
                  <a:tcPr marL="28575" marR="28575" marT="19050" marB="19050" anchor="b">
                    <a:lnL w="10575" cap="flat" cmpd="sng">
                      <a:solidFill>
                        <a:srgbClr val="FFFFFF"/>
                      </a:solidFill>
                      <a:prstDash val="solid"/>
                      <a:round/>
                      <a:headEnd type="none" w="sm" len="sm"/>
                      <a:tailEnd type="none" w="sm" len="sm"/>
                    </a:lnL>
                    <a:lnR w="10575" cap="flat" cmpd="sng">
                      <a:solidFill>
                        <a:srgbClr val="FFFFFF"/>
                      </a:solidFill>
                      <a:prstDash val="solid"/>
                      <a:round/>
                      <a:headEnd type="none" w="sm" len="sm"/>
                      <a:tailEnd type="none" w="sm" len="sm"/>
                    </a:lnR>
                    <a:lnT w="10575" cap="flat" cmpd="sng">
                      <a:solidFill>
                        <a:srgbClr val="FFFFFF"/>
                      </a:solidFill>
                      <a:prstDash val="solid"/>
                      <a:round/>
                      <a:headEnd type="none" w="sm" len="sm"/>
                      <a:tailEnd type="none" w="sm" len="sm"/>
                    </a:lnT>
                    <a:lnB w="10575" cap="flat" cmpd="sng">
                      <a:solidFill>
                        <a:srgbClr val="FFFFFF"/>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GB" sz="700">
                          <a:latin typeface="Calibri"/>
                          <a:ea typeface="Calibri"/>
                          <a:cs typeface="Calibri"/>
                          <a:sym typeface="Calibri"/>
                        </a:rPr>
                        <a:t>Describes normal measurement, actuation, sampling properties such as accuracy, range, precision etc… of a system under some specified conditions such as a temperature range. The capabilities specified here are those that affect the promary purpose of the system, while those in operatingrange represent the system's normal operating environment, including conditions that don't affect the observation or the actuations.</a:t>
                      </a:r>
                      <a:endParaRPr sz="700">
                        <a:latin typeface="Calibri"/>
                        <a:ea typeface="Calibri"/>
                        <a:cs typeface="Calibri"/>
                        <a:sym typeface="Calibri"/>
                      </a:endParaRPr>
                    </a:p>
                  </a:txBody>
                  <a:tcPr marL="28575" marR="28575" marT="19050" marB="19050" anchor="b">
                    <a:lnL w="10575" cap="flat" cmpd="sng">
                      <a:solidFill>
                        <a:srgbClr val="FFFFFF"/>
                      </a:solidFill>
                      <a:prstDash val="solid"/>
                      <a:round/>
                      <a:headEnd type="none" w="sm" len="sm"/>
                      <a:tailEnd type="none" w="sm" len="sm"/>
                    </a:lnL>
                    <a:lnR w="10575" cap="flat" cmpd="sng">
                      <a:solidFill>
                        <a:srgbClr val="FFFFFF"/>
                      </a:solidFill>
                      <a:prstDash val="solid"/>
                      <a:round/>
                      <a:headEnd type="none" w="sm" len="sm"/>
                      <a:tailEnd type="none" w="sm" len="sm"/>
                    </a:lnR>
                    <a:lnT w="10575" cap="flat" cmpd="sng">
                      <a:solidFill>
                        <a:srgbClr val="FFFFFF"/>
                      </a:solidFill>
                      <a:prstDash val="solid"/>
                      <a:round/>
                      <a:headEnd type="none" w="sm" len="sm"/>
                      <a:tailEnd type="none" w="sm" len="sm"/>
                    </a:lnT>
                    <a:lnB w="10575" cap="flat" cmpd="sng">
                      <a:solidFill>
                        <a:srgbClr val="FFFFFF"/>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GB" sz="700" u="sng">
                          <a:solidFill>
                            <a:schemeClr val="hlink"/>
                          </a:solidFill>
                          <a:latin typeface="Calibri"/>
                          <a:ea typeface="Calibri"/>
                          <a:cs typeface="Calibri"/>
                          <a:sym typeface="Calibri"/>
                          <a:hlinkClick r:id="rId8"/>
                        </a:rPr>
                        <a:t>SSN</a:t>
                      </a:r>
                      <a:endParaRPr sz="700" u="sng">
                        <a:solidFill>
                          <a:schemeClr val="hlink"/>
                        </a:solidFill>
                        <a:latin typeface="Calibri"/>
                        <a:ea typeface="Calibri"/>
                        <a:cs typeface="Calibri"/>
                        <a:sym typeface="Calibri"/>
                      </a:endParaRPr>
                    </a:p>
                  </a:txBody>
                  <a:tcPr marL="28575" marR="28575" marT="19050" marB="19050" anchor="b">
                    <a:lnL w="10575" cap="flat" cmpd="sng">
                      <a:solidFill>
                        <a:srgbClr val="FFFFFF"/>
                      </a:solidFill>
                      <a:prstDash val="solid"/>
                      <a:round/>
                      <a:headEnd type="none" w="sm" len="sm"/>
                      <a:tailEnd type="none" w="sm" len="sm"/>
                    </a:lnL>
                    <a:lnR w="10575" cap="flat" cmpd="sng">
                      <a:solidFill>
                        <a:srgbClr val="FFFFFF"/>
                      </a:solidFill>
                      <a:prstDash val="solid"/>
                      <a:round/>
                      <a:headEnd type="none" w="sm" len="sm"/>
                      <a:tailEnd type="none" w="sm" len="sm"/>
                    </a:lnR>
                    <a:lnT w="10575" cap="flat" cmpd="sng">
                      <a:solidFill>
                        <a:srgbClr val="FFFFFF"/>
                      </a:solidFill>
                      <a:prstDash val="solid"/>
                      <a:round/>
                      <a:headEnd type="none" w="sm" len="sm"/>
                      <a:tailEnd type="none" w="sm" len="sm"/>
                    </a:lnT>
                    <a:lnB w="10575" cap="flat" cmpd="sng">
                      <a:solidFill>
                        <a:srgbClr val="FFFFFF"/>
                      </a:solidFill>
                      <a:prstDash val="solid"/>
                      <a:round/>
                      <a:headEnd type="none" w="sm" len="sm"/>
                      <a:tailEnd type="none" w="sm" len="sm"/>
                    </a:lnB>
                  </a:tcPr>
                </a:tc>
                <a:extLst>
                  <a:ext uri="{0D108BD9-81ED-4DB2-BD59-A6C34878D82A}">
                    <a16:rowId xmlns:a16="http://schemas.microsoft.com/office/drawing/2014/main" val="10011"/>
                  </a:ext>
                </a:extLst>
              </a:tr>
              <a:tr h="128925">
                <a:tc>
                  <a:txBody>
                    <a:bodyPr/>
                    <a:lstStyle/>
                    <a:p>
                      <a:pPr marL="0" lvl="0" indent="0" algn="l" rtl="0">
                        <a:lnSpc>
                          <a:spcPct val="115000"/>
                        </a:lnSpc>
                        <a:spcBef>
                          <a:spcPts val="0"/>
                        </a:spcBef>
                        <a:spcAft>
                          <a:spcPts val="0"/>
                        </a:spcAft>
                        <a:buNone/>
                      </a:pPr>
                      <a:r>
                        <a:rPr lang="en-GB" sz="700">
                          <a:latin typeface="Calibri"/>
                          <a:ea typeface="Calibri"/>
                          <a:cs typeface="Calibri"/>
                          <a:sym typeface="Calibri"/>
                        </a:rPr>
                        <a:t>SurvivalRange</a:t>
                      </a:r>
                      <a:endParaRPr sz="700">
                        <a:latin typeface="Calibri"/>
                        <a:ea typeface="Calibri"/>
                        <a:cs typeface="Calibri"/>
                        <a:sym typeface="Calibri"/>
                      </a:endParaRPr>
                    </a:p>
                  </a:txBody>
                  <a:tcPr marL="28575" marR="28575" marT="19050" marB="19050" anchor="b">
                    <a:lnL w="10575" cap="flat" cmpd="sng">
                      <a:solidFill>
                        <a:srgbClr val="FFFFFF"/>
                      </a:solidFill>
                      <a:prstDash val="solid"/>
                      <a:round/>
                      <a:headEnd type="none" w="sm" len="sm"/>
                      <a:tailEnd type="none" w="sm" len="sm"/>
                    </a:lnL>
                    <a:lnR w="10575" cap="flat" cmpd="sng">
                      <a:solidFill>
                        <a:srgbClr val="FFFFFF"/>
                      </a:solidFill>
                      <a:prstDash val="solid"/>
                      <a:round/>
                      <a:headEnd type="none" w="sm" len="sm"/>
                      <a:tailEnd type="none" w="sm" len="sm"/>
                    </a:lnR>
                    <a:lnT w="10575" cap="flat" cmpd="sng">
                      <a:solidFill>
                        <a:srgbClr val="FFFFFF"/>
                      </a:solidFill>
                      <a:prstDash val="solid"/>
                      <a:round/>
                      <a:headEnd type="none" w="sm" len="sm"/>
                      <a:tailEnd type="none" w="sm" len="sm"/>
                    </a:lnT>
                    <a:lnB w="10575" cap="flat" cmpd="sng">
                      <a:solidFill>
                        <a:srgbClr val="FFFFFF"/>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GB" sz="700">
                          <a:latin typeface="Calibri"/>
                          <a:ea typeface="Calibri"/>
                          <a:cs typeface="Calibri"/>
                          <a:sym typeface="Calibri"/>
                        </a:rPr>
                        <a:t>Describes survivalproperties of a system under some specified conditions. For example the lifetime of a system under a specified temperature range.</a:t>
                      </a:r>
                      <a:endParaRPr sz="700">
                        <a:latin typeface="Calibri"/>
                        <a:ea typeface="Calibri"/>
                        <a:cs typeface="Calibri"/>
                        <a:sym typeface="Calibri"/>
                      </a:endParaRPr>
                    </a:p>
                  </a:txBody>
                  <a:tcPr marL="28575" marR="28575" marT="19050" marB="19050" anchor="b">
                    <a:lnL w="10575" cap="flat" cmpd="sng">
                      <a:solidFill>
                        <a:srgbClr val="FFFFFF"/>
                      </a:solidFill>
                      <a:prstDash val="solid"/>
                      <a:round/>
                      <a:headEnd type="none" w="sm" len="sm"/>
                      <a:tailEnd type="none" w="sm" len="sm"/>
                    </a:lnL>
                    <a:lnR w="10575" cap="flat" cmpd="sng">
                      <a:solidFill>
                        <a:srgbClr val="FFFFFF"/>
                      </a:solidFill>
                      <a:prstDash val="solid"/>
                      <a:round/>
                      <a:headEnd type="none" w="sm" len="sm"/>
                      <a:tailEnd type="none" w="sm" len="sm"/>
                    </a:lnR>
                    <a:lnT w="10575" cap="flat" cmpd="sng">
                      <a:solidFill>
                        <a:srgbClr val="FFFFFF"/>
                      </a:solidFill>
                      <a:prstDash val="solid"/>
                      <a:round/>
                      <a:headEnd type="none" w="sm" len="sm"/>
                      <a:tailEnd type="none" w="sm" len="sm"/>
                    </a:lnT>
                    <a:lnB w="10575" cap="flat" cmpd="sng">
                      <a:solidFill>
                        <a:srgbClr val="FFFFFF"/>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GB" sz="700" u="sng">
                          <a:solidFill>
                            <a:schemeClr val="hlink"/>
                          </a:solidFill>
                          <a:latin typeface="Calibri"/>
                          <a:ea typeface="Calibri"/>
                          <a:cs typeface="Calibri"/>
                          <a:sym typeface="Calibri"/>
                          <a:hlinkClick r:id="rId9"/>
                        </a:rPr>
                        <a:t>SSN</a:t>
                      </a:r>
                      <a:endParaRPr sz="700" u="sng">
                        <a:solidFill>
                          <a:schemeClr val="hlink"/>
                        </a:solidFill>
                        <a:latin typeface="Calibri"/>
                        <a:ea typeface="Calibri"/>
                        <a:cs typeface="Calibri"/>
                        <a:sym typeface="Calibri"/>
                      </a:endParaRPr>
                    </a:p>
                  </a:txBody>
                  <a:tcPr marL="28575" marR="28575" marT="19050" marB="19050" anchor="b">
                    <a:lnL w="10575" cap="flat" cmpd="sng">
                      <a:solidFill>
                        <a:srgbClr val="FFFFFF"/>
                      </a:solidFill>
                      <a:prstDash val="solid"/>
                      <a:round/>
                      <a:headEnd type="none" w="sm" len="sm"/>
                      <a:tailEnd type="none" w="sm" len="sm"/>
                    </a:lnL>
                    <a:lnR w="10575" cap="flat" cmpd="sng">
                      <a:solidFill>
                        <a:srgbClr val="FFFFFF"/>
                      </a:solidFill>
                      <a:prstDash val="solid"/>
                      <a:round/>
                      <a:headEnd type="none" w="sm" len="sm"/>
                      <a:tailEnd type="none" w="sm" len="sm"/>
                    </a:lnR>
                    <a:lnT w="10575" cap="flat" cmpd="sng">
                      <a:solidFill>
                        <a:srgbClr val="FFFFFF"/>
                      </a:solidFill>
                      <a:prstDash val="solid"/>
                      <a:round/>
                      <a:headEnd type="none" w="sm" len="sm"/>
                      <a:tailEnd type="none" w="sm" len="sm"/>
                    </a:lnT>
                    <a:lnB w="10575" cap="flat" cmpd="sng">
                      <a:solidFill>
                        <a:srgbClr val="FFFFFF"/>
                      </a:solidFill>
                      <a:prstDash val="solid"/>
                      <a:round/>
                      <a:headEnd type="none" w="sm" len="sm"/>
                      <a:tailEnd type="none" w="sm" len="sm"/>
                    </a:lnB>
                  </a:tcPr>
                </a:tc>
                <a:extLst>
                  <a:ext uri="{0D108BD9-81ED-4DB2-BD59-A6C34878D82A}">
                    <a16:rowId xmlns:a16="http://schemas.microsoft.com/office/drawing/2014/main" val="10012"/>
                  </a:ext>
                </a:extLst>
              </a:tr>
              <a:tr h="227525">
                <a:tc>
                  <a:txBody>
                    <a:bodyPr/>
                    <a:lstStyle/>
                    <a:p>
                      <a:pPr marL="0" lvl="0" indent="0" algn="l" rtl="0">
                        <a:lnSpc>
                          <a:spcPct val="115000"/>
                        </a:lnSpc>
                        <a:spcBef>
                          <a:spcPts val="0"/>
                        </a:spcBef>
                        <a:spcAft>
                          <a:spcPts val="0"/>
                        </a:spcAft>
                        <a:buNone/>
                      </a:pPr>
                      <a:r>
                        <a:rPr lang="en-GB" sz="700">
                          <a:latin typeface="Calibri"/>
                          <a:ea typeface="Calibri"/>
                          <a:cs typeface="Calibri"/>
                          <a:sym typeface="Calibri"/>
                        </a:rPr>
                        <a:t>Device</a:t>
                      </a:r>
                      <a:endParaRPr sz="700">
                        <a:latin typeface="Calibri"/>
                        <a:ea typeface="Calibri"/>
                        <a:cs typeface="Calibri"/>
                        <a:sym typeface="Calibri"/>
                      </a:endParaRPr>
                    </a:p>
                  </a:txBody>
                  <a:tcPr marL="28575" marR="28575" marT="19050" marB="19050" anchor="b">
                    <a:lnL w="10575" cap="flat" cmpd="sng">
                      <a:solidFill>
                        <a:srgbClr val="FFFFFF"/>
                      </a:solidFill>
                      <a:prstDash val="solid"/>
                      <a:round/>
                      <a:headEnd type="none" w="sm" len="sm"/>
                      <a:tailEnd type="none" w="sm" len="sm"/>
                    </a:lnL>
                    <a:lnR w="10575" cap="flat" cmpd="sng">
                      <a:solidFill>
                        <a:srgbClr val="FFFFFF"/>
                      </a:solidFill>
                      <a:prstDash val="solid"/>
                      <a:round/>
                      <a:headEnd type="none" w="sm" len="sm"/>
                      <a:tailEnd type="none" w="sm" len="sm"/>
                    </a:lnR>
                    <a:lnT w="10575" cap="flat" cmpd="sng">
                      <a:solidFill>
                        <a:srgbClr val="FFFFFF"/>
                      </a:solidFill>
                      <a:prstDash val="solid"/>
                      <a:round/>
                      <a:headEnd type="none" w="sm" len="sm"/>
                      <a:tailEnd type="none" w="sm" len="sm"/>
                    </a:lnT>
                    <a:lnB w="10575" cap="flat" cmpd="sng">
                      <a:solidFill>
                        <a:srgbClr val="FFFFFF"/>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GB" sz="700">
                          <a:latin typeface="Calibri"/>
                          <a:ea typeface="Calibri"/>
                          <a:cs typeface="Calibri"/>
                          <a:sym typeface="Calibri"/>
                        </a:rPr>
                        <a:t>An apparatus (hardware + software / firmware) intended to accomplish a particular task (sensing the environment, actuating, …). A device is a tangible object which contains some logic and is producer and/or consumer of data. A device is always assumed to be capable of communicating electronically via a network.</a:t>
                      </a:r>
                      <a:endParaRPr sz="700">
                        <a:latin typeface="Calibri"/>
                        <a:ea typeface="Calibri"/>
                        <a:cs typeface="Calibri"/>
                        <a:sym typeface="Calibri"/>
                      </a:endParaRPr>
                    </a:p>
                  </a:txBody>
                  <a:tcPr marL="28575" marR="28575" marT="19050" marB="19050" anchor="b">
                    <a:lnL w="10575" cap="flat" cmpd="sng">
                      <a:solidFill>
                        <a:srgbClr val="FFFFFF"/>
                      </a:solidFill>
                      <a:prstDash val="solid"/>
                      <a:round/>
                      <a:headEnd type="none" w="sm" len="sm"/>
                      <a:tailEnd type="none" w="sm" len="sm"/>
                    </a:lnL>
                    <a:lnR w="10575" cap="flat" cmpd="sng">
                      <a:solidFill>
                        <a:srgbClr val="FFFFFF"/>
                      </a:solidFill>
                      <a:prstDash val="solid"/>
                      <a:round/>
                      <a:headEnd type="none" w="sm" len="sm"/>
                      <a:tailEnd type="none" w="sm" len="sm"/>
                    </a:lnR>
                    <a:lnT w="10575" cap="flat" cmpd="sng">
                      <a:solidFill>
                        <a:srgbClr val="FFFFFF"/>
                      </a:solidFill>
                      <a:prstDash val="solid"/>
                      <a:round/>
                      <a:headEnd type="none" w="sm" len="sm"/>
                      <a:tailEnd type="none" w="sm" len="sm"/>
                    </a:lnT>
                    <a:lnB w="10575" cap="flat" cmpd="sng">
                      <a:solidFill>
                        <a:srgbClr val="FFFFFF"/>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GB" sz="700" u="sng" dirty="0">
                          <a:solidFill>
                            <a:schemeClr val="hlink"/>
                          </a:solidFill>
                          <a:latin typeface="Calibri"/>
                          <a:ea typeface="Calibri"/>
                          <a:cs typeface="Calibri"/>
                          <a:sym typeface="Calibri"/>
                          <a:hlinkClick r:id="rId10"/>
                        </a:rPr>
                        <a:t>FIWARE</a:t>
                      </a:r>
                      <a:endParaRPr sz="700" u="sng" dirty="0">
                        <a:solidFill>
                          <a:schemeClr val="hlink"/>
                        </a:solidFill>
                        <a:latin typeface="Calibri"/>
                        <a:ea typeface="Calibri"/>
                        <a:cs typeface="Calibri"/>
                        <a:sym typeface="Calibri"/>
                      </a:endParaRPr>
                    </a:p>
                  </a:txBody>
                  <a:tcPr marL="28575" marR="28575" marT="19050" marB="19050" anchor="b">
                    <a:lnL w="10575" cap="flat" cmpd="sng">
                      <a:solidFill>
                        <a:srgbClr val="FFFFFF"/>
                      </a:solidFill>
                      <a:prstDash val="solid"/>
                      <a:round/>
                      <a:headEnd type="none" w="sm" len="sm"/>
                      <a:tailEnd type="none" w="sm" len="sm"/>
                    </a:lnL>
                    <a:lnR w="10575" cap="flat" cmpd="sng">
                      <a:solidFill>
                        <a:srgbClr val="FFFFFF"/>
                      </a:solidFill>
                      <a:prstDash val="solid"/>
                      <a:round/>
                      <a:headEnd type="none" w="sm" len="sm"/>
                      <a:tailEnd type="none" w="sm" len="sm"/>
                    </a:lnR>
                    <a:lnT w="10575" cap="flat" cmpd="sng">
                      <a:solidFill>
                        <a:srgbClr val="FFFFFF"/>
                      </a:solidFill>
                      <a:prstDash val="solid"/>
                      <a:round/>
                      <a:headEnd type="none" w="sm" len="sm"/>
                      <a:tailEnd type="none" w="sm" len="sm"/>
                    </a:lnT>
                    <a:lnB w="10575" cap="flat" cmpd="sng">
                      <a:solidFill>
                        <a:srgbClr val="FFFFFF"/>
                      </a:solidFill>
                      <a:prstDash val="solid"/>
                      <a:round/>
                      <a:headEnd type="none" w="sm" len="sm"/>
                      <a:tailEnd type="none" w="sm" len="sm"/>
                    </a:lnB>
                  </a:tcPr>
                </a:tc>
                <a:extLst>
                  <a:ext uri="{0D108BD9-81ED-4DB2-BD59-A6C34878D82A}">
                    <a16:rowId xmlns:a16="http://schemas.microsoft.com/office/drawing/2014/main" val="10013"/>
                  </a:ext>
                </a:extLst>
              </a:tr>
            </a:tbl>
          </a:graphicData>
        </a:graphic>
      </p:graphicFrame>
      <p:sp>
        <p:nvSpPr>
          <p:cNvPr id="784" name="Google Shape;784;p84"/>
          <p:cNvSpPr/>
          <p:nvPr/>
        </p:nvSpPr>
        <p:spPr>
          <a:xfrm>
            <a:off x="2927245" y="4084575"/>
            <a:ext cx="1812600" cy="779100"/>
          </a:xfrm>
          <a:prstGeom prst="chevron">
            <a:avLst>
              <a:gd name="adj" fmla="val 31595"/>
            </a:avLst>
          </a:prstGeom>
          <a:solidFill>
            <a:srgbClr val="DB53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GB" sz="1000">
                <a:solidFill>
                  <a:srgbClr val="FFFFFF"/>
                </a:solidFill>
              </a:rPr>
              <a:t>Provide feedback </a:t>
            </a:r>
            <a:endParaRPr sz="1000">
              <a:solidFill>
                <a:srgbClr val="FFFFFF"/>
              </a:solidFill>
            </a:endParaRPr>
          </a:p>
        </p:txBody>
      </p:sp>
      <p:sp>
        <p:nvSpPr>
          <p:cNvPr id="785" name="Google Shape;785;p84"/>
          <p:cNvSpPr/>
          <p:nvPr/>
        </p:nvSpPr>
        <p:spPr>
          <a:xfrm>
            <a:off x="1374450" y="4089889"/>
            <a:ext cx="1854900" cy="774000"/>
          </a:xfrm>
          <a:prstGeom prst="homePlate">
            <a:avLst>
              <a:gd name="adj" fmla="val 31469"/>
            </a:avLst>
          </a:prstGeom>
          <a:solidFill>
            <a:srgbClr val="7D7D7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GB" sz="1000">
                <a:solidFill>
                  <a:srgbClr val="FFFFFF"/>
                </a:solidFill>
              </a:rPr>
              <a:t>Review of definitions on Github</a:t>
            </a:r>
            <a:endParaRPr sz="1000">
              <a:solidFill>
                <a:srgbClr val="FFFFFF"/>
              </a:solidFill>
            </a:endParaRPr>
          </a:p>
        </p:txBody>
      </p:sp>
      <p:sp>
        <p:nvSpPr>
          <p:cNvPr id="786" name="Google Shape;786;p84"/>
          <p:cNvSpPr/>
          <p:nvPr/>
        </p:nvSpPr>
        <p:spPr>
          <a:xfrm>
            <a:off x="4437037" y="4084575"/>
            <a:ext cx="1812600" cy="779100"/>
          </a:xfrm>
          <a:prstGeom prst="chevron">
            <a:avLst>
              <a:gd name="adj" fmla="val 31595"/>
            </a:avLst>
          </a:prstGeom>
          <a:solidFill>
            <a:srgbClr val="D04A0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GB" sz="1000">
                <a:solidFill>
                  <a:srgbClr val="FFFFFF"/>
                </a:solidFill>
              </a:rPr>
              <a:t>Captation &amp; consolidation of feedback</a:t>
            </a:r>
            <a:endParaRPr sz="1000">
              <a:solidFill>
                <a:srgbClr val="FFFFFF"/>
              </a:solidFill>
            </a:endParaRPr>
          </a:p>
        </p:txBody>
      </p:sp>
      <p:sp>
        <p:nvSpPr>
          <p:cNvPr id="787" name="Google Shape;787;p84"/>
          <p:cNvSpPr/>
          <p:nvPr/>
        </p:nvSpPr>
        <p:spPr>
          <a:xfrm>
            <a:off x="5956928" y="4084575"/>
            <a:ext cx="1812600" cy="779100"/>
          </a:xfrm>
          <a:prstGeom prst="chevron">
            <a:avLst>
              <a:gd name="adj" fmla="val 31595"/>
            </a:avLst>
          </a:prstGeom>
          <a:solidFill>
            <a:srgbClr val="EB8C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GB" sz="1000">
                <a:solidFill>
                  <a:srgbClr val="FFFFFF"/>
                </a:solidFill>
              </a:rPr>
              <a:t>Presentation of definitions on TW3</a:t>
            </a:r>
            <a:endParaRPr sz="1000">
              <a:solidFill>
                <a:srgbClr val="FFFFFF"/>
              </a:solidFill>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791"/>
        <p:cNvGrpSpPr/>
        <p:nvPr/>
      </p:nvGrpSpPr>
      <p:grpSpPr>
        <a:xfrm>
          <a:off x="0" y="0"/>
          <a:ext cx="0" cy="0"/>
          <a:chOff x="0" y="0"/>
          <a:chExt cx="0" cy="0"/>
        </a:xfrm>
      </p:grpSpPr>
      <p:sp>
        <p:nvSpPr>
          <p:cNvPr id="792" name="Google Shape;792;p85"/>
          <p:cNvSpPr txBox="1">
            <a:spLocks noGrp="1"/>
          </p:cNvSpPr>
          <p:nvPr>
            <p:ph type="title"/>
          </p:nvPr>
        </p:nvSpPr>
        <p:spPr>
          <a:xfrm>
            <a:off x="899594" y="1501902"/>
            <a:ext cx="7772400" cy="2096100"/>
          </a:xfrm>
          <a:prstGeom prst="rect">
            <a:avLst/>
          </a:prstGeom>
          <a:noFill/>
          <a:ln>
            <a:noFill/>
          </a:ln>
        </p:spPr>
        <p:txBody>
          <a:bodyPr spcFirstLastPara="1" wrap="square" lIns="91425" tIns="91425" rIns="91425" bIns="91425" anchor="b" anchorCtr="0">
            <a:noAutofit/>
          </a:bodyPr>
          <a:lstStyle/>
          <a:p>
            <a:pPr marL="0" lvl="0" indent="0" algn="r" rtl="0">
              <a:lnSpc>
                <a:spcPct val="102702"/>
              </a:lnSpc>
              <a:spcBef>
                <a:spcPts val="0"/>
              </a:spcBef>
              <a:spcAft>
                <a:spcPts val="0"/>
              </a:spcAft>
              <a:buSzPts val="3700"/>
              <a:buNone/>
            </a:pPr>
            <a:r>
              <a:rPr lang="en-GB"/>
              <a:t>Next steps</a:t>
            </a:r>
            <a:endParaRPr/>
          </a:p>
        </p:txBody>
      </p:sp>
      <p:sp>
        <p:nvSpPr>
          <p:cNvPr id="793" name="Google Shape;793;p85"/>
          <p:cNvSpPr txBox="1">
            <a:spLocks noGrp="1"/>
          </p:cNvSpPr>
          <p:nvPr>
            <p:ph type="subTitle" idx="1"/>
          </p:nvPr>
        </p:nvSpPr>
        <p:spPr>
          <a:xfrm>
            <a:off x="1813994" y="3848751"/>
            <a:ext cx="6858000" cy="1241700"/>
          </a:xfrm>
          <a:prstGeom prst="rect">
            <a:avLst/>
          </a:prstGeom>
          <a:noFill/>
          <a:ln>
            <a:noFill/>
          </a:ln>
        </p:spPr>
        <p:txBody>
          <a:bodyPr spcFirstLastPara="1" wrap="square" lIns="91425" tIns="91425" rIns="91425" bIns="91425" anchor="t" anchorCtr="0">
            <a:noAutofit/>
          </a:bodyPr>
          <a:lstStyle/>
          <a:p>
            <a:pPr marL="0" lvl="0" indent="0" algn="r" rtl="0">
              <a:lnSpc>
                <a:spcPct val="90000"/>
              </a:lnSpc>
              <a:spcBef>
                <a:spcPts val="300"/>
              </a:spcBef>
              <a:spcAft>
                <a:spcPts val="0"/>
              </a:spcAft>
              <a:buSzPts val="1980"/>
              <a:buNone/>
            </a:pPr>
            <a:endParaRPr sz="1400">
              <a:solidFill>
                <a:srgbClr val="4C4C4C"/>
              </a:solidFill>
            </a:endParaRPr>
          </a:p>
        </p:txBody>
      </p:sp>
      <p:sp>
        <p:nvSpPr>
          <p:cNvPr id="794" name="Google Shape;794;p85"/>
          <p:cNvSpPr/>
          <p:nvPr/>
        </p:nvSpPr>
        <p:spPr>
          <a:xfrm>
            <a:off x="-3133" y="782"/>
            <a:ext cx="328800" cy="51435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798"/>
        <p:cNvGrpSpPr/>
        <p:nvPr/>
      </p:nvGrpSpPr>
      <p:grpSpPr>
        <a:xfrm>
          <a:off x="0" y="0"/>
          <a:ext cx="0" cy="0"/>
          <a:chOff x="0" y="0"/>
          <a:chExt cx="0" cy="0"/>
        </a:xfrm>
      </p:grpSpPr>
      <p:sp>
        <p:nvSpPr>
          <p:cNvPr id="799" name="Google Shape;799;p86"/>
          <p:cNvSpPr txBox="1"/>
          <p:nvPr/>
        </p:nvSpPr>
        <p:spPr>
          <a:xfrm>
            <a:off x="754875" y="2046750"/>
            <a:ext cx="3631500" cy="1847100"/>
          </a:xfrm>
          <a:prstGeom prst="rect">
            <a:avLst/>
          </a:prstGeom>
          <a:noFill/>
          <a:ln>
            <a:noFill/>
          </a:ln>
        </p:spPr>
        <p:txBody>
          <a:bodyPr spcFirstLastPara="1" wrap="square" lIns="91425" tIns="91425" rIns="91425" bIns="91425" anchor="t" anchorCtr="0">
            <a:spAutoFit/>
          </a:bodyPr>
          <a:lstStyle/>
          <a:p>
            <a:pPr marL="457200" lvl="0" indent="-304800" algn="l" rtl="0">
              <a:spcBef>
                <a:spcPts val="0"/>
              </a:spcBef>
              <a:spcAft>
                <a:spcPts val="0"/>
              </a:spcAft>
              <a:buSzPts val="1200"/>
              <a:buChar char="●"/>
            </a:pPr>
            <a:r>
              <a:rPr lang="en-GB" sz="1200"/>
              <a:t>Attributes for other classes such as e.d. Devices based on the FIWARE:DeviceModel</a:t>
            </a:r>
            <a:endParaRPr sz="1200"/>
          </a:p>
          <a:p>
            <a:pPr marL="457200" lvl="0" indent="0" algn="l" rtl="0">
              <a:spcBef>
                <a:spcPts val="0"/>
              </a:spcBef>
              <a:spcAft>
                <a:spcPts val="0"/>
              </a:spcAft>
              <a:buNone/>
            </a:pPr>
            <a:endParaRPr sz="1200"/>
          </a:p>
          <a:p>
            <a:pPr marL="457200" lvl="0" indent="-304800" algn="l" rtl="0">
              <a:spcBef>
                <a:spcPts val="0"/>
              </a:spcBef>
              <a:spcAft>
                <a:spcPts val="0"/>
              </a:spcAft>
              <a:buSzPts val="1200"/>
              <a:buChar char="●"/>
            </a:pPr>
            <a:r>
              <a:rPr lang="en-GB" sz="1200"/>
              <a:t>Receive feedback on initial draft definitions &amp; consolidate</a:t>
            </a:r>
            <a:br>
              <a:rPr lang="en-GB" sz="1200"/>
            </a:br>
            <a:endParaRPr sz="1200"/>
          </a:p>
          <a:p>
            <a:pPr marL="457200" lvl="0" indent="-304800" algn="l" rtl="0">
              <a:spcBef>
                <a:spcPts val="0"/>
              </a:spcBef>
              <a:spcAft>
                <a:spcPts val="0"/>
              </a:spcAft>
              <a:buSzPts val="1200"/>
              <a:buChar char="●"/>
            </a:pPr>
            <a:r>
              <a:rPr lang="en-GB" sz="1200"/>
              <a:t>Extend list of definitions</a:t>
            </a:r>
            <a:endParaRPr sz="1200"/>
          </a:p>
          <a:p>
            <a:pPr marL="0" lvl="0" indent="0" algn="l" rtl="0">
              <a:spcBef>
                <a:spcPts val="0"/>
              </a:spcBef>
              <a:spcAft>
                <a:spcPts val="0"/>
              </a:spcAft>
              <a:buNone/>
            </a:pPr>
            <a:endParaRPr sz="1200"/>
          </a:p>
        </p:txBody>
      </p:sp>
      <p:sp>
        <p:nvSpPr>
          <p:cNvPr id="800" name="Google Shape;800;p86"/>
          <p:cNvSpPr txBox="1"/>
          <p:nvPr/>
        </p:nvSpPr>
        <p:spPr>
          <a:xfrm>
            <a:off x="628650" y="273850"/>
            <a:ext cx="8259600"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None/>
            </a:pPr>
            <a:r>
              <a:rPr lang="en-GB" sz="2900"/>
              <a:t>Next Steps</a:t>
            </a:r>
            <a:endParaRPr i="1" u="none" strike="noStrike" cap="none">
              <a:solidFill>
                <a:srgbClr val="000000"/>
              </a:solidFill>
            </a:endParaRPr>
          </a:p>
        </p:txBody>
      </p:sp>
      <p:pic>
        <p:nvPicPr>
          <p:cNvPr id="801" name="Google Shape;801;p86"/>
          <p:cNvPicPr preferRelativeResize="0"/>
          <p:nvPr/>
        </p:nvPicPr>
        <p:blipFill>
          <a:blip r:embed="rId3">
            <a:alphaModFix/>
          </a:blip>
          <a:stretch>
            <a:fillRect/>
          </a:stretch>
        </p:blipFill>
        <p:spPr>
          <a:xfrm>
            <a:off x="2020150" y="1290162"/>
            <a:ext cx="400200" cy="400200"/>
          </a:xfrm>
          <a:prstGeom prst="rect">
            <a:avLst/>
          </a:prstGeom>
          <a:noFill/>
          <a:ln>
            <a:noFill/>
          </a:ln>
        </p:spPr>
      </p:pic>
      <p:pic>
        <p:nvPicPr>
          <p:cNvPr id="802" name="Google Shape;802;p86"/>
          <p:cNvPicPr preferRelativeResize="0"/>
          <p:nvPr/>
        </p:nvPicPr>
        <p:blipFill rotWithShape="1">
          <a:blip r:embed="rId4">
            <a:alphaModFix amt="43000"/>
          </a:blip>
          <a:srcRect l="46464" t="24242" r="7071" b="23489"/>
          <a:stretch/>
        </p:blipFill>
        <p:spPr>
          <a:xfrm>
            <a:off x="4572000" y="0"/>
            <a:ext cx="4572000" cy="5143500"/>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806"/>
        <p:cNvGrpSpPr/>
        <p:nvPr/>
      </p:nvGrpSpPr>
      <p:grpSpPr>
        <a:xfrm>
          <a:off x="0" y="0"/>
          <a:ext cx="0" cy="0"/>
          <a:chOff x="0" y="0"/>
          <a:chExt cx="0" cy="0"/>
        </a:xfrm>
      </p:grpSpPr>
      <p:sp>
        <p:nvSpPr>
          <p:cNvPr id="807" name="Google Shape;807;p87"/>
          <p:cNvSpPr txBox="1"/>
          <p:nvPr/>
        </p:nvSpPr>
        <p:spPr>
          <a:xfrm>
            <a:off x="1307925" y="1561050"/>
            <a:ext cx="5247000" cy="2131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GB" sz="1600"/>
              <a:t>Fine-tuning and extending the model</a:t>
            </a:r>
            <a:endParaRPr sz="1600"/>
          </a:p>
          <a:p>
            <a:pPr marL="0" marR="0" lvl="0" indent="0" algn="l" rtl="0">
              <a:lnSpc>
                <a:spcPct val="100000"/>
              </a:lnSpc>
              <a:spcBef>
                <a:spcPts val="0"/>
              </a:spcBef>
              <a:spcAft>
                <a:spcPts val="0"/>
              </a:spcAft>
              <a:buNone/>
            </a:pPr>
            <a:endParaRPr sz="1600"/>
          </a:p>
          <a:p>
            <a:pPr marL="0" marR="0" lvl="0" indent="0" algn="l" rtl="0">
              <a:lnSpc>
                <a:spcPct val="100000"/>
              </a:lnSpc>
              <a:spcBef>
                <a:spcPts val="0"/>
              </a:spcBef>
              <a:spcAft>
                <a:spcPts val="0"/>
              </a:spcAft>
              <a:buNone/>
            </a:pPr>
            <a:endParaRPr sz="1600"/>
          </a:p>
          <a:p>
            <a:pPr marL="0" marR="0" lvl="0" indent="0" algn="l" rtl="0">
              <a:lnSpc>
                <a:spcPct val="100000"/>
              </a:lnSpc>
              <a:spcBef>
                <a:spcPts val="0"/>
              </a:spcBef>
              <a:spcAft>
                <a:spcPts val="0"/>
              </a:spcAft>
              <a:buNone/>
            </a:pPr>
            <a:r>
              <a:rPr lang="en-GB" sz="1600"/>
              <a:t>In-depth discussion on the attributes</a:t>
            </a:r>
            <a:endParaRPr sz="1600"/>
          </a:p>
          <a:p>
            <a:pPr marL="0" marR="0" lvl="0" indent="0" algn="l" rtl="0">
              <a:lnSpc>
                <a:spcPct val="100000"/>
              </a:lnSpc>
              <a:spcBef>
                <a:spcPts val="0"/>
              </a:spcBef>
              <a:spcAft>
                <a:spcPts val="0"/>
              </a:spcAft>
              <a:buNone/>
            </a:pPr>
            <a:endParaRPr sz="1600"/>
          </a:p>
          <a:p>
            <a:pPr marL="0" marR="0" lvl="0" indent="0" algn="l" rtl="0">
              <a:lnSpc>
                <a:spcPct val="100000"/>
              </a:lnSpc>
              <a:spcBef>
                <a:spcPts val="0"/>
              </a:spcBef>
              <a:spcAft>
                <a:spcPts val="0"/>
              </a:spcAft>
              <a:buNone/>
            </a:pPr>
            <a:endParaRPr sz="1600"/>
          </a:p>
          <a:p>
            <a:pPr marL="0" marR="0" lvl="0" indent="0" algn="l" rtl="0">
              <a:lnSpc>
                <a:spcPct val="100000"/>
              </a:lnSpc>
              <a:spcBef>
                <a:spcPts val="0"/>
              </a:spcBef>
              <a:spcAft>
                <a:spcPts val="0"/>
              </a:spcAft>
              <a:buNone/>
            </a:pPr>
            <a:r>
              <a:rPr lang="en-GB" sz="1600"/>
              <a:t>Review and get feedback on the definitions</a:t>
            </a:r>
            <a:endParaRPr sz="1600"/>
          </a:p>
          <a:p>
            <a:pPr marL="0" marR="0" lvl="0" indent="0" algn="l" rtl="0">
              <a:lnSpc>
                <a:spcPct val="100000"/>
              </a:lnSpc>
              <a:spcBef>
                <a:spcPts val="0"/>
              </a:spcBef>
              <a:spcAft>
                <a:spcPts val="0"/>
              </a:spcAft>
              <a:buNone/>
            </a:pPr>
            <a:endParaRPr sz="1600"/>
          </a:p>
        </p:txBody>
      </p:sp>
      <p:sp>
        <p:nvSpPr>
          <p:cNvPr id="808" name="Google Shape;808;p87"/>
          <p:cNvSpPr txBox="1"/>
          <p:nvPr/>
        </p:nvSpPr>
        <p:spPr>
          <a:xfrm>
            <a:off x="628651" y="273845"/>
            <a:ext cx="7886700"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None/>
            </a:pPr>
            <a:r>
              <a:rPr lang="en-GB" sz="3200" b="1"/>
              <a:t>Focus of the next webinar</a:t>
            </a:r>
            <a:endParaRPr/>
          </a:p>
        </p:txBody>
      </p:sp>
      <p:grpSp>
        <p:nvGrpSpPr>
          <p:cNvPr id="809" name="Google Shape;809;p87"/>
          <p:cNvGrpSpPr/>
          <p:nvPr/>
        </p:nvGrpSpPr>
        <p:grpSpPr>
          <a:xfrm>
            <a:off x="747805" y="1512780"/>
            <a:ext cx="457190" cy="457190"/>
            <a:chOff x="527050" y="2819400"/>
            <a:chExt cx="215900" cy="215900"/>
          </a:xfrm>
        </p:grpSpPr>
        <p:sp>
          <p:nvSpPr>
            <p:cNvPr id="810" name="Google Shape;810;p87"/>
            <p:cNvSpPr/>
            <p:nvPr/>
          </p:nvSpPr>
          <p:spPr>
            <a:xfrm>
              <a:off x="527050" y="2819400"/>
              <a:ext cx="215900" cy="215900"/>
            </a:xfrm>
            <a:custGeom>
              <a:avLst/>
              <a:gdLst/>
              <a:ahLst/>
              <a:cxnLst/>
              <a:rect l="l" t="t" r="r" b="b"/>
              <a:pathLst>
                <a:path w="136" h="136" extrusionOk="0">
                  <a:moveTo>
                    <a:pt x="0" y="0"/>
                  </a:moveTo>
                  <a:lnTo>
                    <a:pt x="0" y="136"/>
                  </a:lnTo>
                  <a:lnTo>
                    <a:pt x="136" y="136"/>
                  </a:lnTo>
                  <a:lnTo>
                    <a:pt x="136" y="0"/>
                  </a:lnTo>
                  <a:lnTo>
                    <a:pt x="0" y="0"/>
                  </a:lnTo>
                  <a:close/>
                  <a:moveTo>
                    <a:pt x="131" y="131"/>
                  </a:moveTo>
                  <a:lnTo>
                    <a:pt x="7" y="131"/>
                  </a:lnTo>
                  <a:lnTo>
                    <a:pt x="7" y="6"/>
                  </a:lnTo>
                  <a:lnTo>
                    <a:pt x="131" y="6"/>
                  </a:lnTo>
                  <a:lnTo>
                    <a:pt x="131" y="131"/>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5400">
                <a:solidFill>
                  <a:srgbClr val="000000"/>
                </a:solidFill>
                <a:latin typeface="Arial"/>
                <a:ea typeface="Arial"/>
                <a:cs typeface="Arial"/>
                <a:sym typeface="Arial"/>
              </a:endParaRPr>
            </a:p>
          </p:txBody>
        </p:sp>
        <p:sp>
          <p:nvSpPr>
            <p:cNvPr id="811" name="Google Shape;811;p87"/>
            <p:cNvSpPr/>
            <p:nvPr/>
          </p:nvSpPr>
          <p:spPr>
            <a:xfrm>
              <a:off x="541337" y="2919412"/>
              <a:ext cx="184150" cy="96838"/>
            </a:xfrm>
            <a:custGeom>
              <a:avLst/>
              <a:gdLst/>
              <a:ahLst/>
              <a:cxnLst/>
              <a:rect l="l" t="t" r="r" b="b"/>
              <a:pathLst>
                <a:path w="164" h="86" extrusionOk="0">
                  <a:moveTo>
                    <a:pt x="111" y="86"/>
                  </a:moveTo>
                  <a:cubicBezTo>
                    <a:pt x="111" y="86"/>
                    <a:pt x="111" y="86"/>
                    <a:pt x="110" y="86"/>
                  </a:cubicBezTo>
                  <a:cubicBezTo>
                    <a:pt x="110" y="86"/>
                    <a:pt x="110" y="86"/>
                    <a:pt x="110" y="86"/>
                  </a:cubicBezTo>
                  <a:cubicBezTo>
                    <a:pt x="110" y="86"/>
                    <a:pt x="110" y="86"/>
                    <a:pt x="110" y="86"/>
                  </a:cubicBezTo>
                  <a:cubicBezTo>
                    <a:pt x="109" y="86"/>
                    <a:pt x="109" y="86"/>
                    <a:pt x="109" y="86"/>
                  </a:cubicBezTo>
                  <a:cubicBezTo>
                    <a:pt x="104" y="83"/>
                    <a:pt x="97" y="82"/>
                    <a:pt x="89" y="82"/>
                  </a:cubicBezTo>
                  <a:cubicBezTo>
                    <a:pt x="82" y="82"/>
                    <a:pt x="75" y="83"/>
                    <a:pt x="70" y="86"/>
                  </a:cubicBezTo>
                  <a:cubicBezTo>
                    <a:pt x="69" y="86"/>
                    <a:pt x="69" y="86"/>
                    <a:pt x="69" y="86"/>
                  </a:cubicBezTo>
                  <a:cubicBezTo>
                    <a:pt x="69" y="86"/>
                    <a:pt x="69" y="86"/>
                    <a:pt x="69" y="86"/>
                  </a:cubicBezTo>
                  <a:cubicBezTo>
                    <a:pt x="69" y="86"/>
                    <a:pt x="69" y="86"/>
                    <a:pt x="69" y="86"/>
                  </a:cubicBezTo>
                  <a:cubicBezTo>
                    <a:pt x="68" y="86"/>
                    <a:pt x="68" y="86"/>
                    <a:pt x="68" y="86"/>
                  </a:cubicBezTo>
                  <a:cubicBezTo>
                    <a:pt x="40" y="86"/>
                    <a:pt x="40" y="86"/>
                    <a:pt x="40" y="86"/>
                  </a:cubicBezTo>
                  <a:cubicBezTo>
                    <a:pt x="40" y="70"/>
                    <a:pt x="40" y="70"/>
                    <a:pt x="40" y="70"/>
                  </a:cubicBezTo>
                  <a:cubicBezTo>
                    <a:pt x="40" y="69"/>
                    <a:pt x="41" y="67"/>
                    <a:pt x="43" y="66"/>
                  </a:cubicBezTo>
                  <a:cubicBezTo>
                    <a:pt x="43" y="66"/>
                    <a:pt x="47" y="65"/>
                    <a:pt x="54" y="59"/>
                  </a:cubicBezTo>
                  <a:cubicBezTo>
                    <a:pt x="59" y="54"/>
                    <a:pt x="61" y="51"/>
                    <a:pt x="62" y="50"/>
                  </a:cubicBezTo>
                  <a:cubicBezTo>
                    <a:pt x="62" y="42"/>
                    <a:pt x="62" y="42"/>
                    <a:pt x="62" y="42"/>
                  </a:cubicBezTo>
                  <a:cubicBezTo>
                    <a:pt x="62" y="40"/>
                    <a:pt x="60" y="39"/>
                    <a:pt x="59" y="39"/>
                  </a:cubicBezTo>
                  <a:cubicBezTo>
                    <a:pt x="54" y="39"/>
                    <a:pt x="54" y="39"/>
                    <a:pt x="54" y="39"/>
                  </a:cubicBezTo>
                  <a:cubicBezTo>
                    <a:pt x="54" y="39"/>
                    <a:pt x="54" y="39"/>
                    <a:pt x="53" y="39"/>
                  </a:cubicBezTo>
                  <a:cubicBezTo>
                    <a:pt x="53" y="39"/>
                    <a:pt x="39" y="37"/>
                    <a:pt x="26" y="30"/>
                  </a:cubicBezTo>
                  <a:cubicBezTo>
                    <a:pt x="13" y="23"/>
                    <a:pt x="3" y="10"/>
                    <a:pt x="1" y="7"/>
                  </a:cubicBezTo>
                  <a:cubicBezTo>
                    <a:pt x="0" y="4"/>
                    <a:pt x="0" y="4"/>
                    <a:pt x="0" y="4"/>
                  </a:cubicBezTo>
                  <a:cubicBezTo>
                    <a:pt x="50" y="5"/>
                    <a:pt x="50" y="5"/>
                    <a:pt x="50" y="5"/>
                  </a:cubicBezTo>
                  <a:cubicBezTo>
                    <a:pt x="50" y="0"/>
                    <a:pt x="50" y="0"/>
                    <a:pt x="50" y="0"/>
                  </a:cubicBezTo>
                  <a:cubicBezTo>
                    <a:pt x="164" y="0"/>
                    <a:pt x="164" y="0"/>
                    <a:pt x="164" y="0"/>
                  </a:cubicBezTo>
                  <a:cubicBezTo>
                    <a:pt x="164" y="10"/>
                    <a:pt x="164" y="10"/>
                    <a:pt x="164" y="10"/>
                  </a:cubicBezTo>
                  <a:cubicBezTo>
                    <a:pt x="164" y="13"/>
                    <a:pt x="163" y="15"/>
                    <a:pt x="161" y="16"/>
                  </a:cubicBezTo>
                  <a:cubicBezTo>
                    <a:pt x="161" y="16"/>
                    <a:pt x="160" y="16"/>
                    <a:pt x="160" y="16"/>
                  </a:cubicBezTo>
                  <a:cubicBezTo>
                    <a:pt x="159" y="16"/>
                    <a:pt x="148" y="20"/>
                    <a:pt x="133" y="29"/>
                  </a:cubicBezTo>
                  <a:cubicBezTo>
                    <a:pt x="121" y="37"/>
                    <a:pt x="118" y="44"/>
                    <a:pt x="117" y="45"/>
                  </a:cubicBezTo>
                  <a:cubicBezTo>
                    <a:pt x="117" y="50"/>
                    <a:pt x="117" y="50"/>
                    <a:pt x="117" y="50"/>
                  </a:cubicBezTo>
                  <a:cubicBezTo>
                    <a:pt x="118" y="51"/>
                    <a:pt x="120" y="54"/>
                    <a:pt x="125" y="59"/>
                  </a:cubicBezTo>
                  <a:cubicBezTo>
                    <a:pt x="132" y="65"/>
                    <a:pt x="136" y="66"/>
                    <a:pt x="136" y="66"/>
                  </a:cubicBezTo>
                  <a:cubicBezTo>
                    <a:pt x="137" y="67"/>
                    <a:pt x="139" y="69"/>
                    <a:pt x="139" y="70"/>
                  </a:cubicBezTo>
                  <a:cubicBezTo>
                    <a:pt x="139" y="86"/>
                    <a:pt x="139" y="86"/>
                    <a:pt x="139" y="86"/>
                  </a:cubicBezTo>
                  <a:lnTo>
                    <a:pt x="111" y="86"/>
                  </a:lnTo>
                  <a:close/>
                  <a:moveTo>
                    <a:pt x="115" y="78"/>
                  </a:moveTo>
                  <a:cubicBezTo>
                    <a:pt x="130" y="78"/>
                    <a:pt x="130" y="78"/>
                    <a:pt x="130" y="78"/>
                  </a:cubicBezTo>
                  <a:cubicBezTo>
                    <a:pt x="130" y="74"/>
                    <a:pt x="130" y="74"/>
                    <a:pt x="130" y="74"/>
                  </a:cubicBezTo>
                  <a:cubicBezTo>
                    <a:pt x="115" y="74"/>
                    <a:pt x="115" y="74"/>
                    <a:pt x="115" y="74"/>
                  </a:cubicBezTo>
                  <a:lnTo>
                    <a:pt x="115" y="78"/>
                  </a:lnTo>
                  <a:close/>
                  <a:moveTo>
                    <a:pt x="49" y="78"/>
                  </a:moveTo>
                  <a:cubicBezTo>
                    <a:pt x="64" y="78"/>
                    <a:pt x="64" y="78"/>
                    <a:pt x="64" y="78"/>
                  </a:cubicBezTo>
                  <a:cubicBezTo>
                    <a:pt x="64" y="74"/>
                    <a:pt x="64" y="74"/>
                    <a:pt x="64" y="74"/>
                  </a:cubicBezTo>
                  <a:cubicBezTo>
                    <a:pt x="49" y="74"/>
                    <a:pt x="49" y="74"/>
                    <a:pt x="49" y="74"/>
                  </a:cubicBezTo>
                  <a:lnTo>
                    <a:pt x="49" y="78"/>
                  </a:lnTo>
                  <a:close/>
                  <a:moveTo>
                    <a:pt x="89" y="73"/>
                  </a:moveTo>
                  <a:cubicBezTo>
                    <a:pt x="96" y="73"/>
                    <a:pt x="102" y="74"/>
                    <a:pt x="107" y="76"/>
                  </a:cubicBezTo>
                  <a:cubicBezTo>
                    <a:pt x="107" y="71"/>
                    <a:pt x="107" y="71"/>
                    <a:pt x="107" y="71"/>
                  </a:cubicBezTo>
                  <a:cubicBezTo>
                    <a:pt x="106" y="69"/>
                    <a:pt x="99" y="61"/>
                    <a:pt x="89" y="61"/>
                  </a:cubicBezTo>
                  <a:cubicBezTo>
                    <a:pt x="80" y="61"/>
                    <a:pt x="73" y="69"/>
                    <a:pt x="72" y="71"/>
                  </a:cubicBezTo>
                  <a:cubicBezTo>
                    <a:pt x="72" y="76"/>
                    <a:pt x="72" y="76"/>
                    <a:pt x="72" y="76"/>
                  </a:cubicBezTo>
                  <a:cubicBezTo>
                    <a:pt x="77" y="74"/>
                    <a:pt x="83" y="73"/>
                    <a:pt x="89" y="73"/>
                  </a:cubicBezTo>
                  <a:close/>
                  <a:moveTo>
                    <a:pt x="113" y="66"/>
                  </a:moveTo>
                  <a:cubicBezTo>
                    <a:pt x="121" y="66"/>
                    <a:pt x="121" y="66"/>
                    <a:pt x="121" y="66"/>
                  </a:cubicBezTo>
                  <a:cubicBezTo>
                    <a:pt x="121" y="66"/>
                    <a:pt x="120" y="65"/>
                    <a:pt x="120" y="65"/>
                  </a:cubicBezTo>
                  <a:cubicBezTo>
                    <a:pt x="112" y="58"/>
                    <a:pt x="110" y="54"/>
                    <a:pt x="109" y="53"/>
                  </a:cubicBezTo>
                  <a:cubicBezTo>
                    <a:pt x="109" y="53"/>
                    <a:pt x="109" y="52"/>
                    <a:pt x="109" y="51"/>
                  </a:cubicBezTo>
                  <a:cubicBezTo>
                    <a:pt x="109" y="45"/>
                    <a:pt x="109" y="45"/>
                    <a:pt x="109" y="45"/>
                  </a:cubicBezTo>
                  <a:cubicBezTo>
                    <a:pt x="109" y="44"/>
                    <a:pt x="109" y="44"/>
                    <a:pt x="109" y="44"/>
                  </a:cubicBezTo>
                  <a:cubicBezTo>
                    <a:pt x="109" y="43"/>
                    <a:pt x="112" y="33"/>
                    <a:pt x="129" y="22"/>
                  </a:cubicBezTo>
                  <a:cubicBezTo>
                    <a:pt x="142" y="14"/>
                    <a:pt x="152" y="10"/>
                    <a:pt x="156" y="9"/>
                  </a:cubicBezTo>
                  <a:cubicBezTo>
                    <a:pt x="156" y="8"/>
                    <a:pt x="156" y="8"/>
                    <a:pt x="156" y="8"/>
                  </a:cubicBezTo>
                  <a:cubicBezTo>
                    <a:pt x="58" y="8"/>
                    <a:pt x="58" y="8"/>
                    <a:pt x="58" y="8"/>
                  </a:cubicBezTo>
                  <a:cubicBezTo>
                    <a:pt x="58" y="31"/>
                    <a:pt x="58" y="31"/>
                    <a:pt x="58" y="31"/>
                  </a:cubicBezTo>
                  <a:cubicBezTo>
                    <a:pt x="59" y="31"/>
                    <a:pt x="59" y="31"/>
                    <a:pt x="59" y="31"/>
                  </a:cubicBezTo>
                  <a:cubicBezTo>
                    <a:pt x="65" y="31"/>
                    <a:pt x="70" y="36"/>
                    <a:pt x="70" y="42"/>
                  </a:cubicBezTo>
                  <a:cubicBezTo>
                    <a:pt x="70" y="51"/>
                    <a:pt x="70" y="51"/>
                    <a:pt x="70" y="51"/>
                  </a:cubicBezTo>
                  <a:cubicBezTo>
                    <a:pt x="70" y="52"/>
                    <a:pt x="70" y="52"/>
                    <a:pt x="70" y="53"/>
                  </a:cubicBezTo>
                  <a:cubicBezTo>
                    <a:pt x="69" y="54"/>
                    <a:pt x="68" y="58"/>
                    <a:pt x="59" y="65"/>
                  </a:cubicBezTo>
                  <a:cubicBezTo>
                    <a:pt x="59" y="65"/>
                    <a:pt x="58" y="66"/>
                    <a:pt x="58" y="66"/>
                  </a:cubicBezTo>
                  <a:cubicBezTo>
                    <a:pt x="65" y="66"/>
                    <a:pt x="65" y="66"/>
                    <a:pt x="65" y="66"/>
                  </a:cubicBezTo>
                  <a:cubicBezTo>
                    <a:pt x="69" y="62"/>
                    <a:pt x="77" y="53"/>
                    <a:pt x="89" y="53"/>
                  </a:cubicBezTo>
                  <a:cubicBezTo>
                    <a:pt x="103" y="53"/>
                    <a:pt x="111" y="62"/>
                    <a:pt x="113" y="66"/>
                  </a:cubicBezTo>
                  <a:close/>
                  <a:moveTo>
                    <a:pt x="16" y="13"/>
                  </a:moveTo>
                  <a:cubicBezTo>
                    <a:pt x="19" y="16"/>
                    <a:pt x="23" y="19"/>
                    <a:pt x="30" y="23"/>
                  </a:cubicBezTo>
                  <a:cubicBezTo>
                    <a:pt x="37" y="27"/>
                    <a:pt x="45" y="29"/>
                    <a:pt x="50" y="30"/>
                  </a:cubicBezTo>
                  <a:cubicBezTo>
                    <a:pt x="50" y="13"/>
                    <a:pt x="50" y="13"/>
                    <a:pt x="50" y="13"/>
                  </a:cubicBezTo>
                  <a:lnTo>
                    <a:pt x="16" y="13"/>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5400">
                <a:solidFill>
                  <a:srgbClr val="000000"/>
                </a:solidFill>
                <a:latin typeface="Arial"/>
                <a:ea typeface="Arial"/>
                <a:cs typeface="Arial"/>
                <a:sym typeface="Arial"/>
              </a:endParaRPr>
            </a:p>
          </p:txBody>
        </p:sp>
        <p:sp>
          <p:nvSpPr>
            <p:cNvPr id="812" name="Google Shape;812;p87"/>
            <p:cNvSpPr/>
            <p:nvPr/>
          </p:nvSpPr>
          <p:spPr>
            <a:xfrm>
              <a:off x="568325" y="2835275"/>
              <a:ext cx="158750" cy="73025"/>
            </a:xfrm>
            <a:custGeom>
              <a:avLst/>
              <a:gdLst/>
              <a:ahLst/>
              <a:cxnLst/>
              <a:rect l="l" t="t" r="r" b="b"/>
              <a:pathLst>
                <a:path w="141" h="65" extrusionOk="0">
                  <a:moveTo>
                    <a:pt x="137" y="65"/>
                  </a:moveTo>
                  <a:cubicBezTo>
                    <a:pt x="54" y="51"/>
                    <a:pt x="54" y="51"/>
                    <a:pt x="54" y="51"/>
                  </a:cubicBezTo>
                  <a:cubicBezTo>
                    <a:pt x="53" y="50"/>
                    <a:pt x="52" y="50"/>
                    <a:pt x="51" y="50"/>
                  </a:cubicBezTo>
                  <a:cubicBezTo>
                    <a:pt x="27" y="45"/>
                    <a:pt x="27" y="45"/>
                    <a:pt x="27" y="45"/>
                  </a:cubicBezTo>
                  <a:cubicBezTo>
                    <a:pt x="24" y="59"/>
                    <a:pt x="24" y="59"/>
                    <a:pt x="24" y="59"/>
                  </a:cubicBezTo>
                  <a:cubicBezTo>
                    <a:pt x="0" y="54"/>
                    <a:pt x="0" y="54"/>
                    <a:pt x="0" y="54"/>
                  </a:cubicBezTo>
                  <a:cubicBezTo>
                    <a:pt x="5" y="26"/>
                    <a:pt x="5" y="26"/>
                    <a:pt x="5" y="26"/>
                  </a:cubicBezTo>
                  <a:cubicBezTo>
                    <a:pt x="5" y="25"/>
                    <a:pt x="6" y="23"/>
                    <a:pt x="6" y="22"/>
                  </a:cubicBezTo>
                  <a:cubicBezTo>
                    <a:pt x="20" y="0"/>
                    <a:pt x="20" y="0"/>
                    <a:pt x="20" y="0"/>
                  </a:cubicBezTo>
                  <a:cubicBezTo>
                    <a:pt x="34" y="3"/>
                    <a:pt x="34" y="3"/>
                    <a:pt x="34" y="3"/>
                  </a:cubicBezTo>
                  <a:cubicBezTo>
                    <a:pt x="33" y="8"/>
                    <a:pt x="33" y="8"/>
                    <a:pt x="33" y="8"/>
                  </a:cubicBezTo>
                  <a:cubicBezTo>
                    <a:pt x="31" y="24"/>
                    <a:pt x="31" y="24"/>
                    <a:pt x="31" y="24"/>
                  </a:cubicBezTo>
                  <a:cubicBezTo>
                    <a:pt x="55" y="28"/>
                    <a:pt x="55" y="28"/>
                    <a:pt x="55" y="28"/>
                  </a:cubicBezTo>
                  <a:cubicBezTo>
                    <a:pt x="56" y="28"/>
                    <a:pt x="57" y="28"/>
                    <a:pt x="58" y="28"/>
                  </a:cubicBezTo>
                  <a:cubicBezTo>
                    <a:pt x="141" y="43"/>
                    <a:pt x="141" y="43"/>
                    <a:pt x="141" y="43"/>
                  </a:cubicBezTo>
                  <a:lnTo>
                    <a:pt x="137" y="65"/>
                  </a:lnTo>
                  <a:close/>
                  <a:moveTo>
                    <a:pt x="28" y="37"/>
                  </a:moveTo>
                  <a:cubicBezTo>
                    <a:pt x="53" y="42"/>
                    <a:pt x="53" y="42"/>
                    <a:pt x="53" y="42"/>
                  </a:cubicBezTo>
                  <a:cubicBezTo>
                    <a:pt x="54" y="42"/>
                    <a:pt x="55" y="42"/>
                    <a:pt x="55" y="43"/>
                  </a:cubicBezTo>
                  <a:cubicBezTo>
                    <a:pt x="131" y="56"/>
                    <a:pt x="131" y="56"/>
                    <a:pt x="131" y="56"/>
                  </a:cubicBezTo>
                  <a:cubicBezTo>
                    <a:pt x="132" y="49"/>
                    <a:pt x="132" y="49"/>
                    <a:pt x="132" y="49"/>
                  </a:cubicBezTo>
                  <a:cubicBezTo>
                    <a:pt x="57" y="36"/>
                    <a:pt x="57" y="36"/>
                    <a:pt x="57" y="36"/>
                  </a:cubicBezTo>
                  <a:cubicBezTo>
                    <a:pt x="56" y="36"/>
                    <a:pt x="55" y="36"/>
                    <a:pt x="54" y="36"/>
                  </a:cubicBezTo>
                  <a:cubicBezTo>
                    <a:pt x="29" y="32"/>
                    <a:pt x="29" y="32"/>
                    <a:pt x="29" y="32"/>
                  </a:cubicBezTo>
                  <a:lnTo>
                    <a:pt x="28" y="37"/>
                  </a:lnTo>
                  <a:close/>
                  <a:moveTo>
                    <a:pt x="9" y="48"/>
                  </a:moveTo>
                  <a:cubicBezTo>
                    <a:pt x="18" y="50"/>
                    <a:pt x="18" y="50"/>
                    <a:pt x="18" y="50"/>
                  </a:cubicBezTo>
                  <a:cubicBezTo>
                    <a:pt x="25" y="9"/>
                    <a:pt x="25" y="9"/>
                    <a:pt x="25" y="9"/>
                  </a:cubicBezTo>
                  <a:cubicBezTo>
                    <a:pt x="24" y="9"/>
                    <a:pt x="24" y="9"/>
                    <a:pt x="24" y="9"/>
                  </a:cubicBezTo>
                  <a:cubicBezTo>
                    <a:pt x="13" y="26"/>
                    <a:pt x="13" y="26"/>
                    <a:pt x="13" y="26"/>
                  </a:cubicBezTo>
                  <a:cubicBezTo>
                    <a:pt x="13" y="27"/>
                    <a:pt x="13" y="27"/>
                    <a:pt x="13" y="27"/>
                  </a:cubicBezTo>
                  <a:lnTo>
                    <a:pt x="9" y="48"/>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5400">
                <a:solidFill>
                  <a:srgbClr val="000000"/>
                </a:solidFill>
                <a:latin typeface="Arial"/>
                <a:ea typeface="Arial"/>
                <a:cs typeface="Arial"/>
                <a:sym typeface="Arial"/>
              </a:endParaRPr>
            </a:p>
          </p:txBody>
        </p:sp>
      </p:grpSp>
      <p:sp>
        <p:nvSpPr>
          <p:cNvPr id="813" name="Google Shape;813;p87"/>
          <p:cNvSpPr/>
          <p:nvPr/>
        </p:nvSpPr>
        <p:spPr>
          <a:xfrm>
            <a:off x="747800" y="2258513"/>
            <a:ext cx="457200" cy="457200"/>
          </a:xfrm>
          <a:custGeom>
            <a:avLst/>
            <a:gdLst/>
            <a:ahLst/>
            <a:cxnLst/>
            <a:rect l="l" t="t" r="r" b="b"/>
            <a:pathLst>
              <a:path w="346" h="346" extrusionOk="0">
                <a:moveTo>
                  <a:pt x="0" y="0"/>
                </a:moveTo>
                <a:cubicBezTo>
                  <a:pt x="0" y="346"/>
                  <a:pt x="0" y="346"/>
                  <a:pt x="0" y="346"/>
                </a:cubicBezTo>
                <a:cubicBezTo>
                  <a:pt x="346" y="346"/>
                  <a:pt x="346" y="346"/>
                  <a:pt x="346" y="346"/>
                </a:cubicBezTo>
                <a:cubicBezTo>
                  <a:pt x="346" y="0"/>
                  <a:pt x="346" y="0"/>
                  <a:pt x="346" y="0"/>
                </a:cubicBezTo>
                <a:lnTo>
                  <a:pt x="0" y="0"/>
                </a:lnTo>
                <a:close/>
                <a:moveTo>
                  <a:pt x="117" y="90"/>
                </a:moveTo>
                <a:cubicBezTo>
                  <a:pt x="117" y="77"/>
                  <a:pt x="128" y="67"/>
                  <a:pt x="141" y="67"/>
                </a:cubicBezTo>
                <a:cubicBezTo>
                  <a:pt x="153" y="67"/>
                  <a:pt x="164" y="77"/>
                  <a:pt x="164" y="90"/>
                </a:cubicBezTo>
                <a:cubicBezTo>
                  <a:pt x="164" y="103"/>
                  <a:pt x="153" y="113"/>
                  <a:pt x="141" y="113"/>
                </a:cubicBezTo>
                <a:cubicBezTo>
                  <a:pt x="128" y="113"/>
                  <a:pt x="117" y="103"/>
                  <a:pt x="117" y="90"/>
                </a:cubicBezTo>
                <a:close/>
                <a:moveTo>
                  <a:pt x="331" y="332"/>
                </a:moveTo>
                <a:cubicBezTo>
                  <a:pt x="217" y="332"/>
                  <a:pt x="217" y="332"/>
                  <a:pt x="217" y="332"/>
                </a:cubicBezTo>
                <a:cubicBezTo>
                  <a:pt x="217" y="296"/>
                  <a:pt x="217" y="296"/>
                  <a:pt x="217" y="296"/>
                </a:cubicBezTo>
                <a:cubicBezTo>
                  <a:pt x="278" y="246"/>
                  <a:pt x="278" y="246"/>
                  <a:pt x="278" y="246"/>
                </a:cubicBezTo>
                <a:cubicBezTo>
                  <a:pt x="278" y="134"/>
                  <a:pt x="278" y="134"/>
                  <a:pt x="278" y="134"/>
                </a:cubicBezTo>
                <a:cubicBezTo>
                  <a:pt x="295" y="131"/>
                  <a:pt x="309" y="115"/>
                  <a:pt x="309" y="97"/>
                </a:cubicBezTo>
                <a:cubicBezTo>
                  <a:pt x="309" y="76"/>
                  <a:pt x="291" y="59"/>
                  <a:pt x="270" y="59"/>
                </a:cubicBezTo>
                <a:cubicBezTo>
                  <a:pt x="249" y="59"/>
                  <a:pt x="232" y="76"/>
                  <a:pt x="232" y="97"/>
                </a:cubicBezTo>
                <a:cubicBezTo>
                  <a:pt x="232" y="115"/>
                  <a:pt x="245" y="131"/>
                  <a:pt x="263" y="134"/>
                </a:cubicBezTo>
                <a:cubicBezTo>
                  <a:pt x="263" y="239"/>
                  <a:pt x="263" y="239"/>
                  <a:pt x="263" y="239"/>
                </a:cubicBezTo>
                <a:cubicBezTo>
                  <a:pt x="202" y="289"/>
                  <a:pt x="202" y="289"/>
                  <a:pt x="202" y="289"/>
                </a:cubicBezTo>
                <a:cubicBezTo>
                  <a:pt x="202" y="332"/>
                  <a:pt x="202" y="332"/>
                  <a:pt x="202" y="332"/>
                </a:cubicBezTo>
                <a:cubicBezTo>
                  <a:pt x="185" y="332"/>
                  <a:pt x="185" y="332"/>
                  <a:pt x="185" y="332"/>
                </a:cubicBezTo>
                <a:cubicBezTo>
                  <a:pt x="185" y="259"/>
                  <a:pt x="185" y="259"/>
                  <a:pt x="185" y="259"/>
                </a:cubicBezTo>
                <a:cubicBezTo>
                  <a:pt x="213" y="235"/>
                  <a:pt x="213" y="235"/>
                  <a:pt x="213" y="235"/>
                </a:cubicBezTo>
                <a:cubicBezTo>
                  <a:pt x="213" y="198"/>
                  <a:pt x="213" y="198"/>
                  <a:pt x="213" y="198"/>
                </a:cubicBezTo>
                <a:cubicBezTo>
                  <a:pt x="230" y="195"/>
                  <a:pt x="244" y="179"/>
                  <a:pt x="244" y="161"/>
                </a:cubicBezTo>
                <a:cubicBezTo>
                  <a:pt x="244" y="140"/>
                  <a:pt x="227" y="123"/>
                  <a:pt x="205" y="123"/>
                </a:cubicBezTo>
                <a:cubicBezTo>
                  <a:pt x="184" y="123"/>
                  <a:pt x="167" y="140"/>
                  <a:pt x="167" y="161"/>
                </a:cubicBezTo>
                <a:cubicBezTo>
                  <a:pt x="167" y="179"/>
                  <a:pt x="181" y="195"/>
                  <a:pt x="198" y="198"/>
                </a:cubicBezTo>
                <a:cubicBezTo>
                  <a:pt x="198" y="228"/>
                  <a:pt x="198" y="228"/>
                  <a:pt x="198" y="228"/>
                </a:cubicBezTo>
                <a:cubicBezTo>
                  <a:pt x="170" y="252"/>
                  <a:pt x="170" y="252"/>
                  <a:pt x="170" y="252"/>
                </a:cubicBezTo>
                <a:cubicBezTo>
                  <a:pt x="170" y="332"/>
                  <a:pt x="170" y="332"/>
                  <a:pt x="170" y="332"/>
                </a:cubicBezTo>
                <a:cubicBezTo>
                  <a:pt x="153" y="332"/>
                  <a:pt x="153" y="332"/>
                  <a:pt x="153" y="332"/>
                </a:cubicBezTo>
                <a:cubicBezTo>
                  <a:pt x="148" y="127"/>
                  <a:pt x="148" y="127"/>
                  <a:pt x="148" y="127"/>
                </a:cubicBezTo>
                <a:cubicBezTo>
                  <a:pt x="166" y="124"/>
                  <a:pt x="179" y="109"/>
                  <a:pt x="179" y="90"/>
                </a:cubicBezTo>
                <a:cubicBezTo>
                  <a:pt x="179" y="69"/>
                  <a:pt x="162" y="52"/>
                  <a:pt x="141" y="52"/>
                </a:cubicBezTo>
                <a:cubicBezTo>
                  <a:pt x="120" y="52"/>
                  <a:pt x="102" y="69"/>
                  <a:pt x="102" y="90"/>
                </a:cubicBezTo>
                <a:cubicBezTo>
                  <a:pt x="102" y="109"/>
                  <a:pt x="116" y="124"/>
                  <a:pt x="133" y="128"/>
                </a:cubicBezTo>
                <a:cubicBezTo>
                  <a:pt x="138" y="332"/>
                  <a:pt x="138" y="332"/>
                  <a:pt x="138" y="332"/>
                </a:cubicBezTo>
                <a:cubicBezTo>
                  <a:pt x="121" y="332"/>
                  <a:pt x="121" y="332"/>
                  <a:pt x="121" y="332"/>
                </a:cubicBezTo>
                <a:cubicBezTo>
                  <a:pt x="121" y="237"/>
                  <a:pt x="121" y="237"/>
                  <a:pt x="121" y="237"/>
                </a:cubicBezTo>
                <a:cubicBezTo>
                  <a:pt x="89" y="199"/>
                  <a:pt x="89" y="199"/>
                  <a:pt x="89" y="199"/>
                </a:cubicBezTo>
                <a:cubicBezTo>
                  <a:pt x="104" y="194"/>
                  <a:pt x="114" y="180"/>
                  <a:pt x="114" y="163"/>
                </a:cubicBezTo>
                <a:cubicBezTo>
                  <a:pt x="114" y="142"/>
                  <a:pt x="97" y="125"/>
                  <a:pt x="76" y="125"/>
                </a:cubicBezTo>
                <a:cubicBezTo>
                  <a:pt x="55" y="125"/>
                  <a:pt x="38" y="142"/>
                  <a:pt x="38" y="163"/>
                </a:cubicBezTo>
                <a:cubicBezTo>
                  <a:pt x="38" y="183"/>
                  <a:pt x="53" y="200"/>
                  <a:pt x="72" y="201"/>
                </a:cubicBezTo>
                <a:cubicBezTo>
                  <a:pt x="106" y="242"/>
                  <a:pt x="106" y="242"/>
                  <a:pt x="106" y="242"/>
                </a:cubicBezTo>
                <a:cubicBezTo>
                  <a:pt x="106" y="332"/>
                  <a:pt x="106" y="332"/>
                  <a:pt x="106" y="332"/>
                </a:cubicBezTo>
                <a:cubicBezTo>
                  <a:pt x="15" y="332"/>
                  <a:pt x="15" y="332"/>
                  <a:pt x="15" y="332"/>
                </a:cubicBezTo>
                <a:cubicBezTo>
                  <a:pt x="15" y="15"/>
                  <a:pt x="15" y="15"/>
                  <a:pt x="15" y="15"/>
                </a:cubicBezTo>
                <a:cubicBezTo>
                  <a:pt x="331" y="15"/>
                  <a:pt x="331" y="15"/>
                  <a:pt x="331" y="15"/>
                </a:cubicBezTo>
                <a:lnTo>
                  <a:pt x="331" y="332"/>
                </a:lnTo>
                <a:close/>
                <a:moveTo>
                  <a:pt x="270" y="120"/>
                </a:moveTo>
                <a:cubicBezTo>
                  <a:pt x="257" y="120"/>
                  <a:pt x="247" y="110"/>
                  <a:pt x="247" y="97"/>
                </a:cubicBezTo>
                <a:cubicBezTo>
                  <a:pt x="247" y="84"/>
                  <a:pt x="257" y="73"/>
                  <a:pt x="270" y="73"/>
                </a:cubicBezTo>
                <a:cubicBezTo>
                  <a:pt x="283" y="73"/>
                  <a:pt x="294" y="84"/>
                  <a:pt x="294" y="97"/>
                </a:cubicBezTo>
                <a:cubicBezTo>
                  <a:pt x="294" y="110"/>
                  <a:pt x="283" y="120"/>
                  <a:pt x="270" y="120"/>
                </a:cubicBezTo>
                <a:close/>
                <a:moveTo>
                  <a:pt x="205" y="184"/>
                </a:moveTo>
                <a:cubicBezTo>
                  <a:pt x="193" y="184"/>
                  <a:pt x="182" y="174"/>
                  <a:pt x="182" y="161"/>
                </a:cubicBezTo>
                <a:cubicBezTo>
                  <a:pt x="182" y="148"/>
                  <a:pt x="193" y="137"/>
                  <a:pt x="205" y="137"/>
                </a:cubicBezTo>
                <a:cubicBezTo>
                  <a:pt x="218" y="137"/>
                  <a:pt x="229" y="148"/>
                  <a:pt x="229" y="161"/>
                </a:cubicBezTo>
                <a:cubicBezTo>
                  <a:pt x="229" y="174"/>
                  <a:pt x="218" y="184"/>
                  <a:pt x="205" y="184"/>
                </a:cubicBezTo>
                <a:close/>
                <a:moveTo>
                  <a:pt x="52" y="163"/>
                </a:moveTo>
                <a:cubicBezTo>
                  <a:pt x="52" y="151"/>
                  <a:pt x="63" y="140"/>
                  <a:pt x="76" y="140"/>
                </a:cubicBezTo>
                <a:cubicBezTo>
                  <a:pt x="89" y="140"/>
                  <a:pt x="99" y="151"/>
                  <a:pt x="99" y="163"/>
                </a:cubicBezTo>
                <a:cubicBezTo>
                  <a:pt x="99" y="176"/>
                  <a:pt x="89" y="187"/>
                  <a:pt x="76" y="187"/>
                </a:cubicBezTo>
                <a:cubicBezTo>
                  <a:pt x="63" y="187"/>
                  <a:pt x="52" y="176"/>
                  <a:pt x="52" y="163"/>
                </a:cubicBezTo>
                <a:close/>
              </a:path>
            </a:pathLst>
          </a:custGeom>
          <a:solidFill>
            <a:srgbClr val="000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800">
              <a:solidFill>
                <a:srgbClr val="D04A02"/>
              </a:solidFill>
              <a:latin typeface="Arial"/>
              <a:ea typeface="Arial"/>
              <a:cs typeface="Arial"/>
              <a:sym typeface="Arial"/>
            </a:endParaRPr>
          </a:p>
        </p:txBody>
      </p:sp>
      <p:grpSp>
        <p:nvGrpSpPr>
          <p:cNvPr id="814" name="Google Shape;814;p87"/>
          <p:cNvGrpSpPr/>
          <p:nvPr/>
        </p:nvGrpSpPr>
        <p:grpSpPr>
          <a:xfrm>
            <a:off x="737751" y="3004248"/>
            <a:ext cx="477298" cy="475503"/>
            <a:chOff x="5035550" y="3784600"/>
            <a:chExt cx="422276" cy="420688"/>
          </a:xfrm>
        </p:grpSpPr>
        <p:sp>
          <p:nvSpPr>
            <p:cNvPr id="815" name="Google Shape;815;p87"/>
            <p:cNvSpPr/>
            <p:nvPr/>
          </p:nvSpPr>
          <p:spPr>
            <a:xfrm>
              <a:off x="5035550" y="3784600"/>
              <a:ext cx="422275" cy="420688"/>
            </a:xfrm>
            <a:custGeom>
              <a:avLst/>
              <a:gdLst/>
              <a:ahLst/>
              <a:cxnLst/>
              <a:rect l="l" t="t" r="r" b="b"/>
              <a:pathLst>
                <a:path w="192" h="192" extrusionOk="0">
                  <a:moveTo>
                    <a:pt x="184" y="184"/>
                  </a:moveTo>
                  <a:cubicBezTo>
                    <a:pt x="158" y="184"/>
                    <a:pt x="158" y="184"/>
                    <a:pt x="158" y="184"/>
                  </a:cubicBezTo>
                  <a:cubicBezTo>
                    <a:pt x="154" y="152"/>
                    <a:pt x="154" y="152"/>
                    <a:pt x="154" y="152"/>
                  </a:cubicBezTo>
                  <a:cubicBezTo>
                    <a:pt x="152" y="144"/>
                    <a:pt x="145" y="137"/>
                    <a:pt x="137" y="134"/>
                  </a:cubicBezTo>
                  <a:cubicBezTo>
                    <a:pt x="112" y="126"/>
                    <a:pt x="112" y="126"/>
                    <a:pt x="112" y="126"/>
                  </a:cubicBezTo>
                  <a:cubicBezTo>
                    <a:pt x="109" y="125"/>
                    <a:pt x="106" y="126"/>
                    <a:pt x="103" y="128"/>
                  </a:cubicBezTo>
                  <a:cubicBezTo>
                    <a:pt x="102" y="130"/>
                    <a:pt x="102" y="130"/>
                    <a:pt x="102" y="130"/>
                  </a:cubicBezTo>
                  <a:cubicBezTo>
                    <a:pt x="100" y="132"/>
                    <a:pt x="98" y="133"/>
                    <a:pt x="96" y="133"/>
                  </a:cubicBezTo>
                  <a:cubicBezTo>
                    <a:pt x="93" y="133"/>
                    <a:pt x="91" y="132"/>
                    <a:pt x="89" y="130"/>
                  </a:cubicBezTo>
                  <a:cubicBezTo>
                    <a:pt x="88" y="128"/>
                    <a:pt x="88" y="128"/>
                    <a:pt x="88" y="128"/>
                  </a:cubicBezTo>
                  <a:cubicBezTo>
                    <a:pt x="85" y="126"/>
                    <a:pt x="82" y="125"/>
                    <a:pt x="79" y="126"/>
                  </a:cubicBezTo>
                  <a:cubicBezTo>
                    <a:pt x="69" y="129"/>
                    <a:pt x="69" y="129"/>
                    <a:pt x="69" y="129"/>
                  </a:cubicBezTo>
                  <a:cubicBezTo>
                    <a:pt x="67" y="114"/>
                    <a:pt x="67" y="114"/>
                    <a:pt x="67" y="114"/>
                  </a:cubicBezTo>
                  <a:cubicBezTo>
                    <a:pt x="67" y="113"/>
                    <a:pt x="67" y="113"/>
                    <a:pt x="67" y="113"/>
                  </a:cubicBezTo>
                  <a:cubicBezTo>
                    <a:pt x="65" y="108"/>
                    <a:pt x="61" y="103"/>
                    <a:pt x="55" y="101"/>
                  </a:cubicBezTo>
                  <a:cubicBezTo>
                    <a:pt x="40" y="96"/>
                    <a:pt x="40" y="96"/>
                    <a:pt x="40" y="96"/>
                  </a:cubicBezTo>
                  <a:cubicBezTo>
                    <a:pt x="38" y="95"/>
                    <a:pt x="35" y="96"/>
                    <a:pt x="34" y="98"/>
                  </a:cubicBezTo>
                  <a:cubicBezTo>
                    <a:pt x="32" y="99"/>
                    <a:pt x="32" y="99"/>
                    <a:pt x="32" y="99"/>
                  </a:cubicBezTo>
                  <a:cubicBezTo>
                    <a:pt x="32" y="100"/>
                    <a:pt x="31" y="100"/>
                    <a:pt x="30" y="100"/>
                  </a:cubicBezTo>
                  <a:cubicBezTo>
                    <a:pt x="29" y="100"/>
                    <a:pt x="28" y="100"/>
                    <a:pt x="27" y="99"/>
                  </a:cubicBezTo>
                  <a:cubicBezTo>
                    <a:pt x="26" y="98"/>
                    <a:pt x="26" y="98"/>
                    <a:pt x="26" y="98"/>
                  </a:cubicBezTo>
                  <a:cubicBezTo>
                    <a:pt x="24" y="96"/>
                    <a:pt x="21" y="95"/>
                    <a:pt x="19" y="96"/>
                  </a:cubicBezTo>
                  <a:cubicBezTo>
                    <a:pt x="7" y="100"/>
                    <a:pt x="7" y="100"/>
                    <a:pt x="7" y="100"/>
                  </a:cubicBezTo>
                  <a:cubicBezTo>
                    <a:pt x="7" y="8"/>
                    <a:pt x="7" y="8"/>
                    <a:pt x="7" y="8"/>
                  </a:cubicBezTo>
                  <a:cubicBezTo>
                    <a:pt x="81" y="8"/>
                    <a:pt x="81" y="8"/>
                    <a:pt x="81" y="8"/>
                  </a:cubicBezTo>
                  <a:cubicBezTo>
                    <a:pt x="81" y="0"/>
                    <a:pt x="81" y="0"/>
                    <a:pt x="81" y="0"/>
                  </a:cubicBezTo>
                  <a:cubicBezTo>
                    <a:pt x="0" y="0"/>
                    <a:pt x="0" y="0"/>
                    <a:pt x="0" y="0"/>
                  </a:cubicBezTo>
                  <a:cubicBezTo>
                    <a:pt x="0" y="192"/>
                    <a:pt x="0" y="192"/>
                    <a:pt x="0" y="192"/>
                  </a:cubicBezTo>
                  <a:cubicBezTo>
                    <a:pt x="40" y="192"/>
                    <a:pt x="40" y="192"/>
                    <a:pt x="40" y="192"/>
                  </a:cubicBezTo>
                  <a:cubicBezTo>
                    <a:pt x="44" y="155"/>
                    <a:pt x="44" y="155"/>
                    <a:pt x="44" y="155"/>
                  </a:cubicBezTo>
                  <a:cubicBezTo>
                    <a:pt x="46" y="149"/>
                    <a:pt x="51" y="144"/>
                    <a:pt x="57" y="142"/>
                  </a:cubicBezTo>
                  <a:cubicBezTo>
                    <a:pt x="81" y="134"/>
                    <a:pt x="81" y="134"/>
                    <a:pt x="81" y="134"/>
                  </a:cubicBezTo>
                  <a:cubicBezTo>
                    <a:pt x="82" y="134"/>
                    <a:pt x="82" y="134"/>
                    <a:pt x="82" y="134"/>
                  </a:cubicBezTo>
                  <a:cubicBezTo>
                    <a:pt x="82" y="134"/>
                    <a:pt x="82" y="134"/>
                    <a:pt x="82" y="134"/>
                  </a:cubicBezTo>
                  <a:cubicBezTo>
                    <a:pt x="84" y="136"/>
                    <a:pt x="84" y="136"/>
                    <a:pt x="84" y="136"/>
                  </a:cubicBezTo>
                  <a:cubicBezTo>
                    <a:pt x="87" y="139"/>
                    <a:pt x="91" y="141"/>
                    <a:pt x="96" y="141"/>
                  </a:cubicBezTo>
                  <a:cubicBezTo>
                    <a:pt x="100" y="141"/>
                    <a:pt x="104" y="139"/>
                    <a:pt x="107" y="136"/>
                  </a:cubicBezTo>
                  <a:cubicBezTo>
                    <a:pt x="109" y="134"/>
                    <a:pt x="109" y="134"/>
                    <a:pt x="109" y="134"/>
                  </a:cubicBezTo>
                  <a:cubicBezTo>
                    <a:pt x="109" y="134"/>
                    <a:pt x="109" y="134"/>
                    <a:pt x="109" y="134"/>
                  </a:cubicBezTo>
                  <a:cubicBezTo>
                    <a:pt x="109" y="134"/>
                    <a:pt x="109" y="134"/>
                    <a:pt x="109" y="134"/>
                  </a:cubicBezTo>
                  <a:cubicBezTo>
                    <a:pt x="134" y="142"/>
                    <a:pt x="134" y="142"/>
                    <a:pt x="134" y="142"/>
                  </a:cubicBezTo>
                  <a:cubicBezTo>
                    <a:pt x="140" y="144"/>
                    <a:pt x="145" y="149"/>
                    <a:pt x="146" y="154"/>
                  </a:cubicBezTo>
                  <a:cubicBezTo>
                    <a:pt x="151" y="192"/>
                    <a:pt x="151" y="192"/>
                    <a:pt x="151" y="192"/>
                  </a:cubicBezTo>
                  <a:cubicBezTo>
                    <a:pt x="192" y="192"/>
                    <a:pt x="192" y="192"/>
                    <a:pt x="192" y="192"/>
                  </a:cubicBezTo>
                  <a:cubicBezTo>
                    <a:pt x="192" y="88"/>
                    <a:pt x="192" y="88"/>
                    <a:pt x="192" y="88"/>
                  </a:cubicBezTo>
                  <a:cubicBezTo>
                    <a:pt x="184" y="88"/>
                    <a:pt x="184" y="88"/>
                    <a:pt x="184" y="88"/>
                  </a:cubicBezTo>
                  <a:lnTo>
                    <a:pt x="184" y="184"/>
                  </a:lnTo>
                  <a:close/>
                  <a:moveTo>
                    <a:pt x="33" y="184"/>
                  </a:moveTo>
                  <a:cubicBezTo>
                    <a:pt x="7" y="184"/>
                    <a:pt x="7" y="184"/>
                    <a:pt x="7" y="184"/>
                  </a:cubicBezTo>
                  <a:cubicBezTo>
                    <a:pt x="7" y="109"/>
                    <a:pt x="7" y="109"/>
                    <a:pt x="7" y="109"/>
                  </a:cubicBezTo>
                  <a:cubicBezTo>
                    <a:pt x="21" y="104"/>
                    <a:pt x="21" y="104"/>
                    <a:pt x="21" y="104"/>
                  </a:cubicBezTo>
                  <a:cubicBezTo>
                    <a:pt x="21" y="105"/>
                    <a:pt x="21" y="105"/>
                    <a:pt x="21" y="105"/>
                  </a:cubicBezTo>
                  <a:cubicBezTo>
                    <a:pt x="24" y="107"/>
                    <a:pt x="27" y="108"/>
                    <a:pt x="30" y="108"/>
                  </a:cubicBezTo>
                  <a:cubicBezTo>
                    <a:pt x="33" y="108"/>
                    <a:pt x="36" y="107"/>
                    <a:pt x="38" y="105"/>
                  </a:cubicBezTo>
                  <a:cubicBezTo>
                    <a:pt x="39" y="104"/>
                    <a:pt x="39" y="104"/>
                    <a:pt x="39" y="104"/>
                  </a:cubicBezTo>
                  <a:cubicBezTo>
                    <a:pt x="53" y="109"/>
                    <a:pt x="53" y="109"/>
                    <a:pt x="53" y="109"/>
                  </a:cubicBezTo>
                  <a:cubicBezTo>
                    <a:pt x="56" y="110"/>
                    <a:pt x="58" y="112"/>
                    <a:pt x="59" y="115"/>
                  </a:cubicBezTo>
                  <a:cubicBezTo>
                    <a:pt x="61" y="132"/>
                    <a:pt x="61" y="132"/>
                    <a:pt x="61" y="132"/>
                  </a:cubicBezTo>
                  <a:cubicBezTo>
                    <a:pt x="54" y="134"/>
                    <a:pt x="54" y="134"/>
                    <a:pt x="54" y="134"/>
                  </a:cubicBezTo>
                  <a:cubicBezTo>
                    <a:pt x="46" y="137"/>
                    <a:pt x="39" y="144"/>
                    <a:pt x="37" y="153"/>
                  </a:cubicBezTo>
                  <a:lnTo>
                    <a:pt x="33" y="184"/>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816" name="Google Shape;816;p87"/>
            <p:cNvSpPr/>
            <p:nvPr/>
          </p:nvSpPr>
          <p:spPr>
            <a:xfrm>
              <a:off x="5195888" y="3919538"/>
              <a:ext cx="98425" cy="134938"/>
            </a:xfrm>
            <a:custGeom>
              <a:avLst/>
              <a:gdLst/>
              <a:ahLst/>
              <a:cxnLst/>
              <a:rect l="l" t="t" r="r" b="b"/>
              <a:pathLst>
                <a:path w="45" h="61" extrusionOk="0">
                  <a:moveTo>
                    <a:pt x="23" y="0"/>
                  </a:moveTo>
                  <a:cubicBezTo>
                    <a:pt x="10" y="0"/>
                    <a:pt x="0" y="11"/>
                    <a:pt x="0" y="25"/>
                  </a:cubicBezTo>
                  <a:cubicBezTo>
                    <a:pt x="0" y="38"/>
                    <a:pt x="3" y="48"/>
                    <a:pt x="8" y="53"/>
                  </a:cubicBezTo>
                  <a:cubicBezTo>
                    <a:pt x="12" y="58"/>
                    <a:pt x="16" y="61"/>
                    <a:pt x="23" y="61"/>
                  </a:cubicBezTo>
                  <a:cubicBezTo>
                    <a:pt x="30" y="61"/>
                    <a:pt x="34" y="57"/>
                    <a:pt x="38" y="53"/>
                  </a:cubicBezTo>
                  <a:cubicBezTo>
                    <a:pt x="43" y="48"/>
                    <a:pt x="45" y="38"/>
                    <a:pt x="45" y="25"/>
                  </a:cubicBezTo>
                  <a:cubicBezTo>
                    <a:pt x="45" y="11"/>
                    <a:pt x="35" y="0"/>
                    <a:pt x="23" y="0"/>
                  </a:cubicBezTo>
                  <a:close/>
                  <a:moveTo>
                    <a:pt x="23" y="54"/>
                  </a:moveTo>
                  <a:cubicBezTo>
                    <a:pt x="20" y="54"/>
                    <a:pt x="18" y="52"/>
                    <a:pt x="14" y="48"/>
                  </a:cubicBezTo>
                  <a:cubicBezTo>
                    <a:pt x="10" y="44"/>
                    <a:pt x="8" y="36"/>
                    <a:pt x="8" y="25"/>
                  </a:cubicBezTo>
                  <a:cubicBezTo>
                    <a:pt x="8" y="15"/>
                    <a:pt x="15" y="8"/>
                    <a:pt x="23" y="8"/>
                  </a:cubicBezTo>
                  <a:cubicBezTo>
                    <a:pt x="31" y="8"/>
                    <a:pt x="37" y="15"/>
                    <a:pt x="37" y="25"/>
                  </a:cubicBezTo>
                  <a:cubicBezTo>
                    <a:pt x="37" y="35"/>
                    <a:pt x="35" y="44"/>
                    <a:pt x="32" y="48"/>
                  </a:cubicBezTo>
                  <a:cubicBezTo>
                    <a:pt x="28" y="52"/>
                    <a:pt x="26" y="54"/>
                    <a:pt x="23" y="54"/>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817" name="Google Shape;817;p87"/>
            <p:cNvSpPr/>
            <p:nvPr/>
          </p:nvSpPr>
          <p:spPr>
            <a:xfrm>
              <a:off x="5068888" y="3898900"/>
              <a:ext cx="65088" cy="88900"/>
            </a:xfrm>
            <a:custGeom>
              <a:avLst/>
              <a:gdLst/>
              <a:ahLst/>
              <a:cxnLst/>
              <a:rect l="l" t="t" r="r" b="b"/>
              <a:pathLst>
                <a:path w="30" h="41" extrusionOk="0">
                  <a:moveTo>
                    <a:pt x="0" y="17"/>
                  </a:moveTo>
                  <a:cubicBezTo>
                    <a:pt x="0" y="25"/>
                    <a:pt x="1" y="31"/>
                    <a:pt x="5" y="35"/>
                  </a:cubicBezTo>
                  <a:cubicBezTo>
                    <a:pt x="7" y="38"/>
                    <a:pt x="10" y="41"/>
                    <a:pt x="15" y="41"/>
                  </a:cubicBezTo>
                  <a:cubicBezTo>
                    <a:pt x="20" y="41"/>
                    <a:pt x="23" y="38"/>
                    <a:pt x="25" y="35"/>
                  </a:cubicBezTo>
                  <a:cubicBezTo>
                    <a:pt x="29" y="31"/>
                    <a:pt x="30" y="25"/>
                    <a:pt x="30" y="17"/>
                  </a:cubicBezTo>
                  <a:cubicBezTo>
                    <a:pt x="30" y="7"/>
                    <a:pt x="24" y="0"/>
                    <a:pt x="15" y="0"/>
                  </a:cubicBezTo>
                  <a:cubicBezTo>
                    <a:pt x="6" y="0"/>
                    <a:pt x="0" y="7"/>
                    <a:pt x="0" y="17"/>
                  </a:cubicBezTo>
                  <a:close/>
                  <a:moveTo>
                    <a:pt x="15" y="33"/>
                  </a:moveTo>
                  <a:cubicBezTo>
                    <a:pt x="14" y="33"/>
                    <a:pt x="13" y="33"/>
                    <a:pt x="11" y="30"/>
                  </a:cubicBezTo>
                  <a:cubicBezTo>
                    <a:pt x="9" y="28"/>
                    <a:pt x="8" y="23"/>
                    <a:pt x="8" y="17"/>
                  </a:cubicBezTo>
                  <a:cubicBezTo>
                    <a:pt x="8" y="12"/>
                    <a:pt x="11" y="8"/>
                    <a:pt x="15" y="8"/>
                  </a:cubicBezTo>
                  <a:cubicBezTo>
                    <a:pt x="19" y="8"/>
                    <a:pt x="23" y="12"/>
                    <a:pt x="23" y="17"/>
                  </a:cubicBezTo>
                  <a:cubicBezTo>
                    <a:pt x="23" y="23"/>
                    <a:pt x="21" y="27"/>
                    <a:pt x="20" y="30"/>
                  </a:cubicBezTo>
                  <a:cubicBezTo>
                    <a:pt x="17" y="33"/>
                    <a:pt x="16" y="33"/>
                    <a:pt x="15" y="33"/>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818" name="Google Shape;818;p87"/>
            <p:cNvSpPr/>
            <p:nvPr/>
          </p:nvSpPr>
          <p:spPr>
            <a:xfrm>
              <a:off x="5237163" y="3784600"/>
              <a:ext cx="220663" cy="242888"/>
            </a:xfrm>
            <a:custGeom>
              <a:avLst/>
              <a:gdLst/>
              <a:ahLst/>
              <a:cxnLst/>
              <a:rect l="l" t="t" r="r" b="b"/>
              <a:pathLst>
                <a:path w="139" h="153" extrusionOk="0">
                  <a:moveTo>
                    <a:pt x="0" y="0"/>
                  </a:moveTo>
                  <a:lnTo>
                    <a:pt x="0" y="74"/>
                  </a:lnTo>
                  <a:lnTo>
                    <a:pt x="10" y="74"/>
                  </a:lnTo>
                  <a:lnTo>
                    <a:pt x="10" y="9"/>
                  </a:lnTo>
                  <a:lnTo>
                    <a:pt x="128" y="9"/>
                  </a:lnTo>
                  <a:lnTo>
                    <a:pt x="128" y="98"/>
                  </a:lnTo>
                  <a:lnTo>
                    <a:pt x="108" y="98"/>
                  </a:lnTo>
                  <a:lnTo>
                    <a:pt x="78" y="130"/>
                  </a:lnTo>
                  <a:lnTo>
                    <a:pt x="78" y="98"/>
                  </a:lnTo>
                  <a:lnTo>
                    <a:pt x="49" y="98"/>
                  </a:lnTo>
                  <a:lnTo>
                    <a:pt x="49" y="109"/>
                  </a:lnTo>
                  <a:lnTo>
                    <a:pt x="67" y="109"/>
                  </a:lnTo>
                  <a:lnTo>
                    <a:pt x="67" y="153"/>
                  </a:lnTo>
                  <a:lnTo>
                    <a:pt x="112" y="109"/>
                  </a:lnTo>
                  <a:lnTo>
                    <a:pt x="139" y="109"/>
                  </a:lnTo>
                  <a:lnTo>
                    <a:pt x="139" y="0"/>
                  </a:lnTo>
                  <a:lnTo>
                    <a:pt x="0" y="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819" name="Google Shape;819;p87"/>
            <p:cNvSpPr/>
            <p:nvPr/>
          </p:nvSpPr>
          <p:spPr>
            <a:xfrm>
              <a:off x="5294313" y="3843338"/>
              <a:ext cx="103200" cy="17400"/>
            </a:xfrm>
            <a:prstGeom prst="rect">
              <a:avLst/>
            </a:pr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820" name="Google Shape;820;p87"/>
            <p:cNvSpPr/>
            <p:nvPr/>
          </p:nvSpPr>
          <p:spPr>
            <a:xfrm>
              <a:off x="5294313" y="3879850"/>
              <a:ext cx="103200" cy="15900"/>
            </a:xfrm>
            <a:prstGeom prst="rect">
              <a:avLst/>
            </a:pr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gr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824"/>
        <p:cNvGrpSpPr/>
        <p:nvPr/>
      </p:nvGrpSpPr>
      <p:grpSpPr>
        <a:xfrm>
          <a:off x="0" y="0"/>
          <a:ext cx="0" cy="0"/>
          <a:chOff x="0" y="0"/>
          <a:chExt cx="0" cy="0"/>
        </a:xfrm>
      </p:grpSpPr>
      <p:sp>
        <p:nvSpPr>
          <p:cNvPr id="825" name="Google Shape;825;p88"/>
          <p:cNvSpPr txBox="1"/>
          <p:nvPr/>
        </p:nvSpPr>
        <p:spPr>
          <a:xfrm>
            <a:off x="628651" y="1346447"/>
            <a:ext cx="3766123" cy="3005418"/>
          </a:xfrm>
          <a:prstGeom prst="rect">
            <a:avLst/>
          </a:prstGeom>
          <a:solidFill>
            <a:schemeClr val="accent1"/>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6" name="Google Shape;826;p88"/>
          <p:cNvSpPr/>
          <p:nvPr/>
        </p:nvSpPr>
        <p:spPr>
          <a:xfrm>
            <a:off x="2273026" y="1559204"/>
            <a:ext cx="477371" cy="474288"/>
          </a:xfrm>
          <a:custGeom>
            <a:avLst/>
            <a:gdLst/>
            <a:ahLst/>
            <a:cxnLst/>
            <a:rect l="l" t="t" r="r" b="b"/>
            <a:pathLst>
              <a:path w="155" h="154" extrusionOk="0">
                <a:moveTo>
                  <a:pt x="155" y="0"/>
                </a:moveTo>
                <a:lnTo>
                  <a:pt x="155" y="50"/>
                </a:lnTo>
                <a:lnTo>
                  <a:pt x="148" y="50"/>
                </a:lnTo>
                <a:lnTo>
                  <a:pt x="148" y="7"/>
                </a:lnTo>
                <a:lnTo>
                  <a:pt x="7" y="7"/>
                </a:lnTo>
                <a:lnTo>
                  <a:pt x="7" y="121"/>
                </a:lnTo>
                <a:lnTo>
                  <a:pt x="28" y="121"/>
                </a:lnTo>
                <a:lnTo>
                  <a:pt x="28" y="139"/>
                </a:lnTo>
                <a:lnTo>
                  <a:pt x="46" y="121"/>
                </a:lnTo>
                <a:lnTo>
                  <a:pt x="56" y="121"/>
                </a:lnTo>
                <a:lnTo>
                  <a:pt x="56" y="127"/>
                </a:lnTo>
                <a:lnTo>
                  <a:pt x="49" y="127"/>
                </a:lnTo>
                <a:lnTo>
                  <a:pt x="21" y="154"/>
                </a:lnTo>
                <a:lnTo>
                  <a:pt x="21" y="127"/>
                </a:lnTo>
                <a:lnTo>
                  <a:pt x="0" y="127"/>
                </a:lnTo>
                <a:lnTo>
                  <a:pt x="0" y="0"/>
                </a:lnTo>
                <a:lnTo>
                  <a:pt x="155" y="0"/>
                </a:lnTo>
                <a:close/>
                <a:moveTo>
                  <a:pt x="126" y="33"/>
                </a:moveTo>
                <a:lnTo>
                  <a:pt x="29" y="33"/>
                </a:lnTo>
                <a:lnTo>
                  <a:pt x="29" y="39"/>
                </a:lnTo>
                <a:lnTo>
                  <a:pt x="126" y="39"/>
                </a:lnTo>
                <a:lnTo>
                  <a:pt x="126" y="33"/>
                </a:lnTo>
                <a:close/>
                <a:moveTo>
                  <a:pt x="29" y="67"/>
                </a:moveTo>
                <a:lnTo>
                  <a:pt x="56" y="67"/>
                </a:lnTo>
                <a:lnTo>
                  <a:pt x="56" y="60"/>
                </a:lnTo>
                <a:lnTo>
                  <a:pt x="29" y="60"/>
                </a:lnTo>
                <a:lnTo>
                  <a:pt x="29" y="67"/>
                </a:lnTo>
                <a:close/>
                <a:moveTo>
                  <a:pt x="29" y="95"/>
                </a:moveTo>
                <a:lnTo>
                  <a:pt x="56" y="95"/>
                </a:lnTo>
                <a:lnTo>
                  <a:pt x="56" y="89"/>
                </a:lnTo>
                <a:lnTo>
                  <a:pt x="29" y="89"/>
                </a:lnTo>
                <a:lnTo>
                  <a:pt x="29" y="95"/>
                </a:lnTo>
                <a:close/>
                <a:moveTo>
                  <a:pt x="130" y="89"/>
                </a:moveTo>
                <a:lnTo>
                  <a:pt x="94" y="89"/>
                </a:lnTo>
                <a:lnTo>
                  <a:pt x="94" y="95"/>
                </a:lnTo>
                <a:lnTo>
                  <a:pt x="130" y="95"/>
                </a:lnTo>
                <a:lnTo>
                  <a:pt x="130" y="89"/>
                </a:lnTo>
                <a:close/>
                <a:moveTo>
                  <a:pt x="71" y="60"/>
                </a:moveTo>
                <a:lnTo>
                  <a:pt x="155" y="60"/>
                </a:lnTo>
                <a:lnTo>
                  <a:pt x="155" y="127"/>
                </a:lnTo>
                <a:lnTo>
                  <a:pt x="135" y="127"/>
                </a:lnTo>
                <a:lnTo>
                  <a:pt x="135" y="154"/>
                </a:lnTo>
                <a:lnTo>
                  <a:pt x="107" y="127"/>
                </a:lnTo>
                <a:lnTo>
                  <a:pt x="71" y="127"/>
                </a:lnTo>
                <a:lnTo>
                  <a:pt x="71" y="60"/>
                </a:lnTo>
                <a:close/>
                <a:moveTo>
                  <a:pt x="77" y="121"/>
                </a:moveTo>
                <a:lnTo>
                  <a:pt x="110" y="121"/>
                </a:lnTo>
                <a:lnTo>
                  <a:pt x="128" y="139"/>
                </a:lnTo>
                <a:lnTo>
                  <a:pt x="128" y="121"/>
                </a:lnTo>
                <a:lnTo>
                  <a:pt x="148" y="121"/>
                </a:lnTo>
                <a:lnTo>
                  <a:pt x="148" y="67"/>
                </a:lnTo>
                <a:lnTo>
                  <a:pt x="77" y="67"/>
                </a:lnTo>
                <a:lnTo>
                  <a:pt x="77" y="121"/>
                </a:lnTo>
                <a:close/>
              </a:path>
            </a:pathLst>
          </a:custGeom>
          <a:solidFill>
            <a:srgbClr val="1B1A1A"/>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chemeClr val="dk1"/>
              </a:solidFill>
              <a:latin typeface="Arial"/>
              <a:ea typeface="Arial"/>
              <a:cs typeface="Arial"/>
              <a:sym typeface="Arial"/>
            </a:endParaRPr>
          </a:p>
        </p:txBody>
      </p:sp>
      <p:sp>
        <p:nvSpPr>
          <p:cNvPr id="827" name="Google Shape;827;p88"/>
          <p:cNvSpPr txBox="1"/>
          <p:nvPr/>
        </p:nvSpPr>
        <p:spPr>
          <a:xfrm>
            <a:off x="732675" y="2439475"/>
            <a:ext cx="3662100" cy="13233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GB" sz="1600" b="0" i="0" u="none" strike="noStrike" cap="none">
                <a:solidFill>
                  <a:schemeClr val="dk1"/>
                </a:solidFill>
                <a:latin typeface="Arial"/>
                <a:ea typeface="Arial"/>
                <a:cs typeface="Arial"/>
                <a:sym typeface="Arial"/>
              </a:rPr>
              <a:t>Feedback can be provided by email to the following people:</a:t>
            </a:r>
            <a:endParaRPr/>
          </a:p>
          <a:p>
            <a:pPr marL="285750" marR="0" lvl="0" indent="-285750" algn="l" rtl="0">
              <a:lnSpc>
                <a:spcPct val="100000"/>
              </a:lnSpc>
              <a:spcBef>
                <a:spcPts val="0"/>
              </a:spcBef>
              <a:spcAft>
                <a:spcPts val="0"/>
              </a:spcAft>
              <a:buClr>
                <a:srgbClr val="000000"/>
              </a:buClr>
              <a:buSzPts val="1600"/>
              <a:buFont typeface="Arial"/>
              <a:buChar char="•"/>
            </a:pPr>
            <a:r>
              <a:rPr lang="en-GB" sz="1600" b="0" i="0" u="none" strike="noStrike" cap="none">
                <a:solidFill>
                  <a:schemeClr val="dk1"/>
                </a:solidFill>
                <a:latin typeface="Arial"/>
                <a:ea typeface="Arial"/>
                <a:cs typeface="Arial"/>
                <a:sym typeface="Arial"/>
              </a:rPr>
              <a:t>annelies.decraene@vlaanderen.be</a:t>
            </a:r>
            <a:endParaRPr/>
          </a:p>
          <a:p>
            <a:pPr marL="285750" marR="0" lvl="0" indent="-285750" algn="l" rtl="0">
              <a:lnSpc>
                <a:spcPct val="100000"/>
              </a:lnSpc>
              <a:spcBef>
                <a:spcPts val="0"/>
              </a:spcBef>
              <a:spcAft>
                <a:spcPts val="0"/>
              </a:spcAft>
              <a:buClr>
                <a:srgbClr val="000000"/>
              </a:buClr>
              <a:buSzPts val="1600"/>
              <a:buFont typeface="Arial"/>
              <a:buChar char="•"/>
            </a:pPr>
            <a:r>
              <a:rPr lang="en-GB" sz="1600" b="0" i="0" u="none" strike="noStrike" cap="none">
                <a:solidFill>
                  <a:schemeClr val="dk1"/>
                </a:solidFill>
                <a:latin typeface="Arial"/>
                <a:ea typeface="Arial"/>
                <a:cs typeface="Arial"/>
                <a:sym typeface="Arial"/>
              </a:rPr>
              <a:t>michiel.dekeyzer@vlaanderen.be</a:t>
            </a:r>
            <a:endParaRPr/>
          </a:p>
          <a:p>
            <a:pPr marL="285750" marR="0" lvl="0" indent="-285750" algn="l" rtl="0">
              <a:lnSpc>
                <a:spcPct val="100000"/>
              </a:lnSpc>
              <a:spcBef>
                <a:spcPts val="0"/>
              </a:spcBef>
              <a:spcAft>
                <a:spcPts val="0"/>
              </a:spcAft>
              <a:buClr>
                <a:srgbClr val="000000"/>
              </a:buClr>
              <a:buSzPts val="1600"/>
              <a:buFont typeface="Arial"/>
              <a:buChar char="•"/>
            </a:pPr>
            <a:r>
              <a:rPr lang="en-GB" sz="1600" u="sng">
                <a:solidFill>
                  <a:schemeClr val="hlink"/>
                </a:solidFill>
                <a:hlinkClick r:id="rId3"/>
              </a:rPr>
              <a:t>kevin</a:t>
            </a:r>
            <a:r>
              <a:rPr lang="en-GB" sz="1600" b="0" i="0" u="sng" strike="noStrike" cap="none">
                <a:solidFill>
                  <a:schemeClr val="hlink"/>
                </a:solidFill>
                <a:latin typeface="Arial"/>
                <a:ea typeface="Arial"/>
                <a:cs typeface="Arial"/>
                <a:sym typeface="Arial"/>
                <a:hlinkClick r:id="rId3"/>
              </a:rPr>
              <a:t>.</a:t>
            </a:r>
            <a:r>
              <a:rPr lang="en-GB" sz="1600" u="sng">
                <a:solidFill>
                  <a:schemeClr val="hlink"/>
                </a:solidFill>
                <a:hlinkClick r:id="rId3"/>
              </a:rPr>
              <a:t>haleydt</a:t>
            </a:r>
            <a:r>
              <a:rPr lang="en-GB" sz="1600" b="0" i="0" u="sng" strike="noStrike" cap="none">
                <a:solidFill>
                  <a:schemeClr val="hlink"/>
                </a:solidFill>
                <a:latin typeface="Arial"/>
                <a:ea typeface="Arial"/>
                <a:cs typeface="Arial"/>
                <a:sym typeface="Arial"/>
                <a:hlinkClick r:id="rId3"/>
              </a:rPr>
              <a:t>@vlaanderen.be</a:t>
            </a:r>
            <a:endParaRPr sz="1600" b="0" i="0" u="none" strike="noStrike" cap="none">
              <a:solidFill>
                <a:schemeClr val="dk1"/>
              </a:solidFill>
              <a:latin typeface="Arial"/>
              <a:ea typeface="Arial"/>
              <a:cs typeface="Arial"/>
              <a:sym typeface="Arial"/>
            </a:endParaRPr>
          </a:p>
          <a:p>
            <a:pPr marL="285750" marR="0" lvl="0" indent="-285750" algn="l" rtl="0">
              <a:lnSpc>
                <a:spcPct val="100000"/>
              </a:lnSpc>
              <a:spcBef>
                <a:spcPts val="0"/>
              </a:spcBef>
              <a:spcAft>
                <a:spcPts val="0"/>
              </a:spcAft>
              <a:buClr>
                <a:schemeClr val="dk1"/>
              </a:buClr>
              <a:buSzPts val="1600"/>
              <a:buChar char="•"/>
            </a:pPr>
            <a:r>
              <a:rPr lang="en-GB" sz="1600">
                <a:solidFill>
                  <a:schemeClr val="dk1"/>
                </a:solidFill>
              </a:rPr>
              <a:t>frederik.van.den.houdt@pwc.com</a:t>
            </a:r>
            <a:endParaRPr sz="1600">
              <a:solidFill>
                <a:schemeClr val="dk1"/>
              </a:solidFill>
            </a:endParaRPr>
          </a:p>
        </p:txBody>
      </p:sp>
      <p:sp>
        <p:nvSpPr>
          <p:cNvPr id="828" name="Google Shape;828;p88"/>
          <p:cNvSpPr txBox="1"/>
          <p:nvPr/>
        </p:nvSpPr>
        <p:spPr>
          <a:xfrm>
            <a:off x="4950298" y="1346447"/>
            <a:ext cx="3766123" cy="3005418"/>
          </a:xfrm>
          <a:prstGeom prst="rect">
            <a:avLst/>
          </a:prstGeom>
          <a:solidFill>
            <a:schemeClr val="dk1"/>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829" name="Google Shape;829;p88"/>
          <p:cNvPicPr preferRelativeResize="0"/>
          <p:nvPr/>
        </p:nvPicPr>
        <p:blipFill rotWithShape="1">
          <a:blip r:embed="rId4">
            <a:alphaModFix/>
          </a:blip>
          <a:srcRect/>
          <a:stretch/>
        </p:blipFill>
        <p:spPr>
          <a:xfrm>
            <a:off x="6044652" y="1522121"/>
            <a:ext cx="1577413" cy="548455"/>
          </a:xfrm>
          <a:prstGeom prst="rect">
            <a:avLst/>
          </a:prstGeom>
          <a:noFill/>
          <a:ln>
            <a:noFill/>
          </a:ln>
        </p:spPr>
      </p:pic>
      <p:sp>
        <p:nvSpPr>
          <p:cNvPr id="830" name="Google Shape;830;p88"/>
          <p:cNvSpPr txBox="1"/>
          <p:nvPr/>
        </p:nvSpPr>
        <p:spPr>
          <a:xfrm>
            <a:off x="5114189" y="2439483"/>
            <a:ext cx="3355992" cy="181588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GB" sz="1600" b="0" i="0" u="none" strike="noStrike" cap="none">
                <a:solidFill>
                  <a:schemeClr val="lt1"/>
                </a:solidFill>
                <a:latin typeface="Arial"/>
                <a:ea typeface="Arial"/>
                <a:cs typeface="Arial"/>
                <a:sym typeface="Arial"/>
              </a:rPr>
              <a:t>Feedback/input can be provided through GitHub: </a:t>
            </a:r>
            <a:r>
              <a:rPr lang="en-GB" sz="1600" b="0" i="0" u="sng" strike="noStrike" cap="none">
                <a:solidFill>
                  <a:schemeClr val="lt1"/>
                </a:solidFill>
                <a:latin typeface="Arial"/>
                <a:ea typeface="Arial"/>
                <a:cs typeface="Arial"/>
                <a:sym typeface="Arial"/>
                <a:hlinkClick r:id="rId5">
                  <a:extLst>
                    <a:ext uri="{A12FA001-AC4F-418D-AE19-62706E023703}">
                      <ahyp:hlinkClr xmlns:ahyp="http://schemas.microsoft.com/office/drawing/2018/hyperlinkcolor" val="tx"/>
                    </a:ext>
                  </a:extLst>
                </a:hlinkClick>
              </a:rPr>
              <a:t>https://github.com/Informatievlaanderen/OSLOthema-airAndWater</a:t>
            </a:r>
            <a:endParaRPr sz="1600" b="0"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None/>
            </a:pPr>
            <a:endParaRPr sz="1600" b="0"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None/>
            </a:pPr>
            <a:r>
              <a:rPr lang="en-GB" sz="1600" b="0" i="0" u="none" strike="noStrike" cap="none">
                <a:solidFill>
                  <a:schemeClr val="lt1"/>
                </a:solidFill>
                <a:latin typeface="Arial"/>
                <a:ea typeface="Arial"/>
                <a:cs typeface="Arial"/>
                <a:sym typeface="Arial"/>
              </a:rPr>
              <a:t>Please provide us with your </a:t>
            </a:r>
            <a:r>
              <a:rPr lang="en-GB" sz="1600" b="1" i="0" u="none" strike="noStrike" cap="none">
                <a:solidFill>
                  <a:schemeClr val="lt1"/>
                </a:solidFill>
                <a:latin typeface="Arial"/>
                <a:ea typeface="Arial"/>
                <a:cs typeface="Arial"/>
                <a:sym typeface="Arial"/>
              </a:rPr>
              <a:t>username</a:t>
            </a:r>
            <a:r>
              <a:rPr lang="en-GB" sz="1600" b="0" i="0" u="none" strike="noStrike" cap="none">
                <a:solidFill>
                  <a:schemeClr val="lt1"/>
                </a:solidFill>
                <a:latin typeface="Arial"/>
                <a:ea typeface="Arial"/>
                <a:cs typeface="Arial"/>
                <a:sym typeface="Arial"/>
              </a:rPr>
              <a:t> so we can invite you! </a:t>
            </a:r>
            <a:endParaRPr/>
          </a:p>
        </p:txBody>
      </p:sp>
      <p:sp>
        <p:nvSpPr>
          <p:cNvPr id="831" name="Google Shape;831;p88"/>
          <p:cNvSpPr txBox="1"/>
          <p:nvPr/>
        </p:nvSpPr>
        <p:spPr>
          <a:xfrm>
            <a:off x="628651" y="273845"/>
            <a:ext cx="7886700" cy="738225"/>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None/>
            </a:pPr>
            <a:r>
              <a:rPr lang="en-GB" sz="3200" b="1" i="0" u="none" strike="noStrike" cap="none">
                <a:solidFill>
                  <a:srgbClr val="000000"/>
                </a:solidFill>
                <a:latin typeface="Arial"/>
                <a:ea typeface="Arial"/>
                <a:cs typeface="Arial"/>
                <a:sym typeface="Arial"/>
              </a:rPr>
              <a:t>Feedback &amp; collaboration</a:t>
            </a:r>
            <a:endParaRPr/>
          </a:p>
        </p:txBody>
      </p:sp>
      <p:sp>
        <p:nvSpPr>
          <p:cNvPr id="832" name="Google Shape;832;p88"/>
          <p:cNvSpPr/>
          <p:nvPr/>
        </p:nvSpPr>
        <p:spPr>
          <a:xfrm>
            <a:off x="573605" y="4385733"/>
            <a:ext cx="1314461" cy="601869"/>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836"/>
        <p:cNvGrpSpPr/>
        <p:nvPr/>
      </p:nvGrpSpPr>
      <p:grpSpPr>
        <a:xfrm>
          <a:off x="0" y="0"/>
          <a:ext cx="0" cy="0"/>
          <a:chOff x="0" y="0"/>
          <a:chExt cx="0" cy="0"/>
        </a:xfrm>
      </p:grpSpPr>
      <p:pic>
        <p:nvPicPr>
          <p:cNvPr id="837" name="Google Shape;837;p89"/>
          <p:cNvPicPr preferRelativeResize="0"/>
          <p:nvPr/>
        </p:nvPicPr>
        <p:blipFill rotWithShape="1">
          <a:blip r:embed="rId3">
            <a:alphaModFix/>
          </a:blip>
          <a:srcRect/>
          <a:stretch/>
        </p:blipFill>
        <p:spPr>
          <a:xfrm>
            <a:off x="1966437" y="640339"/>
            <a:ext cx="4953476" cy="4503161"/>
          </a:xfrm>
          <a:prstGeom prst="rect">
            <a:avLst/>
          </a:prstGeom>
          <a:noFill/>
          <a:ln>
            <a:noFill/>
          </a:ln>
        </p:spPr>
      </p:pic>
      <p:sp>
        <p:nvSpPr>
          <p:cNvPr id="838" name="Google Shape;838;p89"/>
          <p:cNvSpPr txBox="1"/>
          <p:nvPr/>
        </p:nvSpPr>
        <p:spPr>
          <a:xfrm>
            <a:off x="628651" y="273845"/>
            <a:ext cx="7886700" cy="738225"/>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None/>
            </a:pPr>
            <a:r>
              <a:rPr lang="en-GB" sz="3200" b="1" i="0" u="none" strike="noStrike" cap="none">
                <a:solidFill>
                  <a:srgbClr val="000000"/>
                </a:solidFill>
                <a:latin typeface="Arial"/>
                <a:ea typeface="Arial"/>
                <a:cs typeface="Arial"/>
                <a:sym typeface="Arial"/>
              </a:rPr>
              <a:t>Are there any questions left?</a:t>
            </a:r>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842"/>
        <p:cNvGrpSpPr/>
        <p:nvPr/>
      </p:nvGrpSpPr>
      <p:grpSpPr>
        <a:xfrm>
          <a:off x="0" y="0"/>
          <a:ext cx="0" cy="0"/>
          <a:chOff x="0" y="0"/>
          <a:chExt cx="0" cy="0"/>
        </a:xfrm>
      </p:grpSpPr>
      <p:sp>
        <p:nvSpPr>
          <p:cNvPr id="843" name="Google Shape;843;p90"/>
          <p:cNvSpPr txBox="1">
            <a:spLocks noGrp="1"/>
          </p:cNvSpPr>
          <p:nvPr>
            <p:ph type="title"/>
          </p:nvPr>
        </p:nvSpPr>
        <p:spPr>
          <a:xfrm>
            <a:off x="899594" y="1501902"/>
            <a:ext cx="7772401" cy="2095966"/>
          </a:xfrm>
          <a:prstGeom prst="rect">
            <a:avLst/>
          </a:prstGeom>
          <a:noFill/>
          <a:ln>
            <a:noFill/>
          </a:ln>
        </p:spPr>
        <p:txBody>
          <a:bodyPr spcFirstLastPara="1" wrap="square" lIns="91425" tIns="91425" rIns="91425" bIns="91425" anchor="b" anchorCtr="0">
            <a:noAutofit/>
          </a:bodyPr>
          <a:lstStyle/>
          <a:p>
            <a:pPr marL="0" lvl="0" indent="0" algn="r" rtl="0">
              <a:lnSpc>
                <a:spcPct val="102702"/>
              </a:lnSpc>
              <a:spcBef>
                <a:spcPts val="0"/>
              </a:spcBef>
              <a:spcAft>
                <a:spcPts val="0"/>
              </a:spcAft>
              <a:buSzPts val="3700"/>
              <a:buNone/>
            </a:pPr>
            <a:r>
              <a:rPr lang="en-GB" sz="4800" b="1">
                <a:solidFill>
                  <a:srgbClr val="4C4C4C"/>
                </a:solidFill>
              </a:rPr>
              <a:t>Thanks!</a:t>
            </a:r>
            <a:endParaRPr sz="4800"/>
          </a:p>
        </p:txBody>
      </p:sp>
      <p:sp>
        <p:nvSpPr>
          <p:cNvPr id="844" name="Google Shape;844;p90"/>
          <p:cNvSpPr/>
          <p:nvPr/>
        </p:nvSpPr>
        <p:spPr>
          <a:xfrm>
            <a:off x="-3133" y="782"/>
            <a:ext cx="328808" cy="514349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28"/>
          <p:cNvSpPr txBox="1">
            <a:spLocks noGrp="1"/>
          </p:cNvSpPr>
          <p:nvPr>
            <p:ph type="title"/>
          </p:nvPr>
        </p:nvSpPr>
        <p:spPr>
          <a:xfrm>
            <a:off x="899594" y="1501902"/>
            <a:ext cx="7772400" cy="2096100"/>
          </a:xfrm>
          <a:prstGeom prst="rect">
            <a:avLst/>
          </a:prstGeom>
          <a:noFill/>
          <a:ln>
            <a:noFill/>
          </a:ln>
        </p:spPr>
        <p:txBody>
          <a:bodyPr spcFirstLastPara="1" wrap="square" lIns="91425" tIns="91425" rIns="91425" bIns="91425" anchor="b" anchorCtr="0">
            <a:noAutofit/>
          </a:bodyPr>
          <a:lstStyle/>
          <a:p>
            <a:pPr marL="0" lvl="0" indent="0" algn="r" rtl="0">
              <a:lnSpc>
                <a:spcPct val="102702"/>
              </a:lnSpc>
              <a:spcBef>
                <a:spcPts val="0"/>
              </a:spcBef>
              <a:spcAft>
                <a:spcPts val="0"/>
              </a:spcAft>
              <a:buSzPts val="3700"/>
              <a:buNone/>
            </a:pPr>
            <a:r>
              <a:rPr lang="en-GB"/>
              <a:t>Recap previous workshop</a:t>
            </a:r>
            <a:endParaRPr/>
          </a:p>
        </p:txBody>
      </p:sp>
      <p:sp>
        <p:nvSpPr>
          <p:cNvPr id="213" name="Google Shape;213;p28"/>
          <p:cNvSpPr txBox="1">
            <a:spLocks noGrp="1"/>
          </p:cNvSpPr>
          <p:nvPr>
            <p:ph type="subTitle" idx="1"/>
          </p:nvPr>
        </p:nvSpPr>
        <p:spPr>
          <a:xfrm>
            <a:off x="1813994" y="3848751"/>
            <a:ext cx="6858000" cy="1241700"/>
          </a:xfrm>
          <a:prstGeom prst="rect">
            <a:avLst/>
          </a:prstGeom>
          <a:noFill/>
          <a:ln>
            <a:noFill/>
          </a:ln>
        </p:spPr>
        <p:txBody>
          <a:bodyPr spcFirstLastPara="1" wrap="square" lIns="91425" tIns="91425" rIns="91425" bIns="91425" anchor="t" anchorCtr="0">
            <a:noAutofit/>
          </a:bodyPr>
          <a:lstStyle/>
          <a:p>
            <a:pPr marL="0" lvl="0" indent="0" algn="r" rtl="0">
              <a:lnSpc>
                <a:spcPct val="90000"/>
              </a:lnSpc>
              <a:spcBef>
                <a:spcPts val="300"/>
              </a:spcBef>
              <a:spcAft>
                <a:spcPts val="0"/>
              </a:spcAft>
              <a:buSzPts val="1980"/>
              <a:buNone/>
            </a:pPr>
            <a:endParaRPr sz="1400">
              <a:solidFill>
                <a:srgbClr val="4C4C4C"/>
              </a:solidFill>
            </a:endParaRPr>
          </a:p>
        </p:txBody>
      </p:sp>
      <p:sp>
        <p:nvSpPr>
          <p:cNvPr id="214" name="Google Shape;214;p28"/>
          <p:cNvSpPr/>
          <p:nvPr/>
        </p:nvSpPr>
        <p:spPr>
          <a:xfrm>
            <a:off x="-3133" y="782"/>
            <a:ext cx="328800" cy="51435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pic>
        <p:nvPicPr>
          <p:cNvPr id="219" name="Google Shape;219;p29"/>
          <p:cNvPicPr preferRelativeResize="0"/>
          <p:nvPr/>
        </p:nvPicPr>
        <p:blipFill rotWithShape="1">
          <a:blip r:embed="rId3">
            <a:alphaModFix amt="10000"/>
          </a:blip>
          <a:srcRect l="44900"/>
          <a:stretch/>
        </p:blipFill>
        <p:spPr>
          <a:xfrm>
            <a:off x="4893575" y="0"/>
            <a:ext cx="4250430" cy="5143503"/>
          </a:xfrm>
          <a:prstGeom prst="rect">
            <a:avLst/>
          </a:prstGeom>
          <a:noFill/>
          <a:ln>
            <a:noFill/>
          </a:ln>
        </p:spPr>
      </p:pic>
      <p:sp>
        <p:nvSpPr>
          <p:cNvPr id="220" name="Google Shape;220;p29"/>
          <p:cNvSpPr txBox="1"/>
          <p:nvPr/>
        </p:nvSpPr>
        <p:spPr>
          <a:xfrm>
            <a:off x="628651" y="273845"/>
            <a:ext cx="7886700" cy="6618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None/>
            </a:pPr>
            <a:r>
              <a:rPr lang="en-GB" sz="3200" b="1"/>
              <a:t>Recap TW1</a:t>
            </a:r>
            <a:endParaRPr sz="3200" b="1" i="0" u="none" strike="noStrike" cap="none">
              <a:solidFill>
                <a:srgbClr val="000000"/>
              </a:solidFill>
              <a:latin typeface="Arial"/>
              <a:ea typeface="Arial"/>
              <a:cs typeface="Arial"/>
              <a:sym typeface="Arial"/>
            </a:endParaRPr>
          </a:p>
        </p:txBody>
      </p:sp>
      <p:pic>
        <p:nvPicPr>
          <p:cNvPr id="221" name="Google Shape;221;p29"/>
          <p:cNvPicPr preferRelativeResize="0"/>
          <p:nvPr/>
        </p:nvPicPr>
        <p:blipFill>
          <a:blip r:embed="rId4">
            <a:alphaModFix/>
          </a:blip>
          <a:stretch>
            <a:fillRect/>
          </a:stretch>
        </p:blipFill>
        <p:spPr>
          <a:xfrm>
            <a:off x="344650" y="1559700"/>
            <a:ext cx="4499450" cy="2526250"/>
          </a:xfrm>
          <a:prstGeom prst="rect">
            <a:avLst/>
          </a:prstGeom>
          <a:noFill/>
          <a:ln>
            <a:noFill/>
          </a:ln>
        </p:spPr>
      </p:pic>
      <p:sp>
        <p:nvSpPr>
          <p:cNvPr id="222" name="Google Shape;222;p29"/>
          <p:cNvSpPr txBox="1"/>
          <p:nvPr/>
        </p:nvSpPr>
        <p:spPr>
          <a:xfrm>
            <a:off x="4893575" y="1559700"/>
            <a:ext cx="4176900" cy="16932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Font typeface="Proxima Nova"/>
              <a:buAutoNum type="arabicPeriod"/>
            </a:pPr>
            <a:r>
              <a:rPr lang="en-GB">
                <a:latin typeface="Proxima Nova"/>
                <a:ea typeface="Proxima Nova"/>
                <a:cs typeface="Proxima Nova"/>
                <a:sym typeface="Proxima Nova"/>
              </a:rPr>
              <a:t>Presented initial draft model for </a:t>
            </a:r>
            <a:br>
              <a:rPr lang="en-GB">
                <a:latin typeface="Proxima Nova"/>
                <a:ea typeface="Proxima Nova"/>
                <a:cs typeface="Proxima Nova"/>
                <a:sym typeface="Proxima Nova"/>
              </a:rPr>
            </a:br>
            <a:r>
              <a:rPr lang="en-GB">
                <a:latin typeface="Proxima Nova"/>
                <a:ea typeface="Proxima Nova"/>
                <a:cs typeface="Proxima Nova"/>
                <a:sym typeface="Proxima Nova"/>
              </a:rPr>
              <a:t>Air through simplified use case</a:t>
            </a:r>
            <a:endParaRPr>
              <a:latin typeface="Proxima Nova"/>
              <a:ea typeface="Proxima Nova"/>
              <a:cs typeface="Proxima Nova"/>
              <a:sym typeface="Proxima Nova"/>
            </a:endParaRPr>
          </a:p>
          <a:p>
            <a:pPr marL="457200" lvl="0" indent="-317500" algn="l" rtl="0">
              <a:spcBef>
                <a:spcPts val="0"/>
              </a:spcBef>
              <a:spcAft>
                <a:spcPts val="0"/>
              </a:spcAft>
              <a:buSzPts val="1400"/>
              <a:buFont typeface="Proxima Nova"/>
              <a:buAutoNum type="arabicPeriod"/>
            </a:pPr>
            <a:r>
              <a:rPr lang="en-GB">
                <a:latin typeface="Proxima Nova"/>
                <a:ea typeface="Proxima Nova"/>
                <a:cs typeface="Proxima Nova"/>
                <a:sym typeface="Proxima Nova"/>
              </a:rPr>
              <a:t>Gathered input on</a:t>
            </a:r>
            <a:endParaRPr>
              <a:latin typeface="Proxima Nova"/>
              <a:ea typeface="Proxima Nova"/>
              <a:cs typeface="Proxima Nova"/>
              <a:sym typeface="Proxima Nova"/>
            </a:endParaRPr>
          </a:p>
          <a:p>
            <a:pPr marL="914400" lvl="1" indent="-317500" algn="l" rtl="0">
              <a:spcBef>
                <a:spcPts val="0"/>
              </a:spcBef>
              <a:spcAft>
                <a:spcPts val="0"/>
              </a:spcAft>
              <a:buSzPts val="1400"/>
              <a:buFont typeface="Proxima Nova"/>
              <a:buChar char="○"/>
            </a:pPr>
            <a:r>
              <a:rPr lang="en-GB">
                <a:latin typeface="Proxima Nova"/>
                <a:ea typeface="Proxima Nova"/>
                <a:cs typeface="Proxima Nova"/>
                <a:sym typeface="Proxima Nova"/>
              </a:rPr>
              <a:t>Similarity Air &amp; Water model</a:t>
            </a:r>
            <a:endParaRPr>
              <a:latin typeface="Proxima Nova"/>
              <a:ea typeface="Proxima Nova"/>
              <a:cs typeface="Proxima Nova"/>
              <a:sym typeface="Proxima Nova"/>
            </a:endParaRPr>
          </a:p>
          <a:p>
            <a:pPr marL="914400" lvl="1" indent="-317500" algn="l" rtl="0">
              <a:spcBef>
                <a:spcPts val="0"/>
              </a:spcBef>
              <a:spcAft>
                <a:spcPts val="0"/>
              </a:spcAft>
              <a:buSzPts val="1400"/>
              <a:buFont typeface="Proxima Nova"/>
              <a:buChar char="○"/>
            </a:pPr>
            <a:r>
              <a:rPr lang="en-GB">
                <a:latin typeface="Proxima Nova"/>
                <a:ea typeface="Proxima Nova"/>
                <a:cs typeface="Proxima Nova"/>
                <a:sym typeface="Proxima Nova"/>
              </a:rPr>
              <a:t>Differences Air &amp; Water model</a:t>
            </a:r>
            <a:endParaRPr>
              <a:latin typeface="Proxima Nova"/>
              <a:ea typeface="Proxima Nova"/>
              <a:cs typeface="Proxima Nova"/>
              <a:sym typeface="Proxima Nova"/>
            </a:endParaRPr>
          </a:p>
          <a:p>
            <a:pPr marL="914400" lvl="1" indent="-317500" algn="l" rtl="0">
              <a:spcBef>
                <a:spcPts val="0"/>
              </a:spcBef>
              <a:spcAft>
                <a:spcPts val="0"/>
              </a:spcAft>
              <a:buSzPts val="1400"/>
              <a:buFont typeface="Proxima Nova"/>
              <a:buChar char="○"/>
            </a:pPr>
            <a:r>
              <a:rPr lang="en-GB">
                <a:latin typeface="Proxima Nova"/>
                <a:ea typeface="Proxima Nova"/>
                <a:cs typeface="Proxima Nova"/>
                <a:sym typeface="Proxima Nova"/>
              </a:rPr>
              <a:t>Additional information that should be added to the model</a:t>
            </a:r>
            <a:endParaRPr>
              <a:latin typeface="Proxima Nova"/>
              <a:ea typeface="Proxima Nova"/>
              <a:cs typeface="Proxima Nova"/>
              <a:sym typeface="Proxima Nova"/>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30"/>
          <p:cNvSpPr txBox="1"/>
          <p:nvPr/>
        </p:nvSpPr>
        <p:spPr>
          <a:xfrm>
            <a:off x="628651" y="273845"/>
            <a:ext cx="7886700" cy="6618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None/>
            </a:pPr>
            <a:r>
              <a:rPr lang="en-GB" sz="3200" b="1"/>
              <a:t>Input received on the draft Air model</a:t>
            </a:r>
            <a:endParaRPr sz="3200" b="1" i="0" u="none" strike="noStrike" cap="none">
              <a:solidFill>
                <a:srgbClr val="000000"/>
              </a:solidFill>
              <a:latin typeface="Arial"/>
              <a:ea typeface="Arial"/>
              <a:cs typeface="Arial"/>
              <a:sym typeface="Arial"/>
            </a:endParaRPr>
          </a:p>
        </p:txBody>
      </p:sp>
      <p:pic>
        <p:nvPicPr>
          <p:cNvPr id="228" name="Google Shape;228;p30"/>
          <p:cNvPicPr preferRelativeResize="0"/>
          <p:nvPr/>
        </p:nvPicPr>
        <p:blipFill>
          <a:blip r:embed="rId3">
            <a:alphaModFix/>
          </a:blip>
          <a:stretch>
            <a:fillRect/>
          </a:stretch>
        </p:blipFill>
        <p:spPr>
          <a:xfrm>
            <a:off x="1029164" y="865925"/>
            <a:ext cx="7085660" cy="3978325"/>
          </a:xfrm>
          <a:prstGeom prst="rect">
            <a:avLst/>
          </a:prstGeom>
          <a:noFill/>
          <a:ln>
            <a:noFill/>
          </a:ln>
        </p:spPr>
      </p:pic>
    </p:spTree>
  </p:cSld>
  <p:clrMapOvr>
    <a:masterClrMapping/>
  </p:clrMapOvr>
</p:sld>
</file>

<file path=ppt/theme/theme1.xml><?xml version="1.0" encoding="utf-8"?>
<a:theme xmlns:a="http://schemas.openxmlformats.org/drawingml/2006/main" name="4_Presentatie_verbeelding werkt - kopie">
  <a:themeElements>
    <a:clrScheme name="Vlaamse overheid presentatie">
      <a:dk1>
        <a:srgbClr val="373636"/>
      </a:dk1>
      <a:lt1>
        <a:srgbClr val="FFFFFF"/>
      </a:lt1>
      <a:dk2>
        <a:srgbClr val="6B6B6B"/>
      </a:dk2>
      <a:lt2>
        <a:srgbClr val="F6F5F3"/>
      </a:lt2>
      <a:accent1>
        <a:srgbClr val="FFF200"/>
      </a:accent1>
      <a:accent2>
        <a:srgbClr val="373636"/>
      </a:accent2>
      <a:accent3>
        <a:srgbClr val="E5DA04"/>
      </a:accent3>
      <a:accent4>
        <a:srgbClr val="6B6B6B"/>
      </a:accent4>
      <a:accent5>
        <a:srgbClr val="D5D5D5"/>
      </a:accent5>
      <a:accent6>
        <a:srgbClr val="989898"/>
      </a:accent6>
      <a:hlink>
        <a:srgbClr val="3C96BE"/>
      </a:hlink>
      <a:folHlink>
        <a:srgbClr val="AA78A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3150</Words>
  <Application>Microsoft Office PowerPoint</Application>
  <PresentationFormat>On-screen Show (16:9)</PresentationFormat>
  <Paragraphs>528</Paragraphs>
  <Slides>69</Slides>
  <Notes>69</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69</vt:i4>
      </vt:variant>
    </vt:vector>
  </HeadingPairs>
  <TitlesOfParts>
    <vt:vector size="78" baseType="lpstr">
      <vt:lpstr>Proxima Nova</vt:lpstr>
      <vt:lpstr>Calibri</vt:lpstr>
      <vt:lpstr>Noto Sans Symbols</vt:lpstr>
      <vt:lpstr>Proxima Nova Semibold</vt:lpstr>
      <vt:lpstr>Arial</vt:lpstr>
      <vt:lpstr>Courier New</vt:lpstr>
      <vt:lpstr>Roboto</vt:lpstr>
      <vt:lpstr>Proxima Nova Extrabold</vt:lpstr>
      <vt:lpstr>4_Presentatie_verbeelding werkt - kopie</vt:lpstr>
      <vt:lpstr>PowerPoint Presentation</vt:lpstr>
      <vt:lpstr>PowerPoint Presentation</vt:lpstr>
      <vt:lpstr>PowerPoint Presentation</vt:lpstr>
      <vt:lpstr>PowerPoint Presentation</vt:lpstr>
      <vt:lpstr>Welcome and introduction</vt:lpstr>
      <vt:lpstr>PowerPoint Presentation</vt:lpstr>
      <vt:lpstr>Recap previous workshop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Models: ‘Core’, Air &amp; Water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Water model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Air model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Breakout sessions</vt:lpstr>
      <vt:lpstr>PowerPoint Presentation</vt:lpstr>
      <vt:lpstr>PowerPoint Presentation</vt:lpstr>
      <vt:lpstr>Specific models brought up in TW1</vt:lpstr>
      <vt:lpstr>PowerPoint Presentation</vt:lpstr>
      <vt:lpstr>PowerPoint Presentation</vt:lpstr>
      <vt:lpstr>PowerPoint Presentation</vt:lpstr>
      <vt:lpstr>PowerPoint Presentation</vt:lpstr>
      <vt:lpstr>PowerPoint Presentation</vt:lpstr>
      <vt:lpstr>PowerPoint Presentation</vt:lpstr>
      <vt:lpstr>Questions for changes</vt:lpstr>
      <vt:lpstr>PowerPoint Presentation</vt:lpstr>
      <vt:lpstr>PowerPoint Presentation</vt:lpstr>
      <vt:lpstr>PowerPoint Presentation</vt:lpstr>
      <vt:lpstr>PowerPoint Presentation</vt:lpstr>
      <vt:lpstr>PowerPoint Presentation</vt:lpstr>
      <vt:lpstr>PowerPoint Presentation</vt:lpstr>
      <vt:lpstr>Definitions</vt:lpstr>
      <vt:lpstr>PowerPoint Presentation</vt:lpstr>
      <vt:lpstr>Next steps</vt:lpstr>
      <vt:lpstr>PowerPoint Presentation</vt:lpstr>
      <vt:lpstr>PowerPoint Presentation</vt:lpstr>
      <vt:lpstr>PowerPoint Presentation</vt:lpstr>
      <vt:lpstr>PowerPoint Presentation</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Kevin Haleydt (BE)</cp:lastModifiedBy>
  <cp:revision>1</cp:revision>
  <dcterms:modified xsi:type="dcterms:W3CDTF">2021-03-05T09:21:15Z</dcterms:modified>
</cp:coreProperties>
</file>